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autoCompressPictures="0">
  <p:sldMasterIdLst>
    <p:sldMasterId id="2147483648" r:id="rId1"/>
  </p:sldMasterIdLst>
  <p:notesMasterIdLst>
    <p:notesMasterId r:id="rId45"/>
  </p:notesMasterIdLst>
  <p:sldIdLst>
    <p:sldId id="256" r:id="rId2"/>
    <p:sldId id="304" r:id="rId3"/>
    <p:sldId id="305" r:id="rId4"/>
    <p:sldId id="308" r:id="rId5"/>
    <p:sldId id="306" r:id="rId6"/>
    <p:sldId id="318" r:id="rId7"/>
    <p:sldId id="287" r:id="rId8"/>
    <p:sldId id="309" r:id="rId9"/>
    <p:sldId id="310" r:id="rId10"/>
    <p:sldId id="312" r:id="rId11"/>
    <p:sldId id="314" r:id="rId12"/>
    <p:sldId id="319" r:id="rId13"/>
    <p:sldId id="316" r:id="rId14"/>
    <p:sldId id="317" r:id="rId15"/>
    <p:sldId id="346" r:id="rId16"/>
    <p:sldId id="315" r:id="rId17"/>
    <p:sldId id="320" r:id="rId18"/>
    <p:sldId id="321" r:id="rId19"/>
    <p:sldId id="323" r:id="rId20"/>
    <p:sldId id="324" r:id="rId21"/>
    <p:sldId id="328" r:id="rId22"/>
    <p:sldId id="329" r:id="rId23"/>
    <p:sldId id="330" r:id="rId24"/>
    <p:sldId id="325" r:id="rId25"/>
    <p:sldId id="331" r:id="rId26"/>
    <p:sldId id="332" r:id="rId27"/>
    <p:sldId id="333" r:id="rId28"/>
    <p:sldId id="339" r:id="rId29"/>
    <p:sldId id="326" r:id="rId30"/>
    <p:sldId id="337" r:id="rId31"/>
    <p:sldId id="348" r:id="rId32"/>
    <p:sldId id="349" r:id="rId33"/>
    <p:sldId id="327" r:id="rId34"/>
    <p:sldId id="341" r:id="rId35"/>
    <p:sldId id="334" r:id="rId36"/>
    <p:sldId id="335" r:id="rId37"/>
    <p:sldId id="336" r:id="rId38"/>
    <p:sldId id="350" r:id="rId39"/>
    <p:sldId id="275" r:id="rId40"/>
    <p:sldId id="345" r:id="rId41"/>
    <p:sldId id="342" r:id="rId42"/>
    <p:sldId id="343" r:id="rId43"/>
    <p:sldId id="344" r:id="rId44"/>
  </p:sldIdLst>
  <p:sldSz cx="12192000" cy="6858000"/>
  <p:notesSz cx="6797675" cy="9928225"/>
  <p:defaultTextStyle>
    <a:defPPr>
      <a:defRPr lang="aa-E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כותרת" id="{E6EA4EB5-3311-4644-9FDD-E5C82B83D364}">
          <p14:sldIdLst>
            <p14:sldId id="256"/>
            <p14:sldId id="304"/>
            <p14:sldId id="305"/>
            <p14:sldId id="308"/>
            <p14:sldId id="306"/>
            <p14:sldId id="318"/>
            <p14:sldId id="287"/>
            <p14:sldId id="309"/>
            <p14:sldId id="310"/>
            <p14:sldId id="312"/>
            <p14:sldId id="314"/>
            <p14:sldId id="319"/>
            <p14:sldId id="316"/>
            <p14:sldId id="317"/>
            <p14:sldId id="346"/>
            <p14:sldId id="315"/>
            <p14:sldId id="320"/>
            <p14:sldId id="321"/>
            <p14:sldId id="323"/>
            <p14:sldId id="324"/>
            <p14:sldId id="328"/>
            <p14:sldId id="329"/>
            <p14:sldId id="330"/>
            <p14:sldId id="325"/>
            <p14:sldId id="331"/>
            <p14:sldId id="332"/>
            <p14:sldId id="333"/>
            <p14:sldId id="339"/>
            <p14:sldId id="326"/>
            <p14:sldId id="337"/>
            <p14:sldId id="348"/>
            <p14:sldId id="349"/>
            <p14:sldId id="327"/>
            <p14:sldId id="341"/>
            <p14:sldId id="334"/>
            <p14:sldId id="335"/>
            <p14:sldId id="336"/>
            <p14:sldId id="350"/>
            <p14:sldId id="275"/>
            <p14:sldId id="345"/>
            <p14:sldId id="342"/>
            <p14:sldId id="343"/>
            <p14:sldId id="344"/>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עידן בוזגלו" initials="עב" lastIdx="3" clrIdx="0">
    <p:extLst>
      <p:ext uri="{19B8F6BF-5375-455C-9EA6-DF929625EA0E}">
        <p15:presenceInfo xmlns:p15="http://schemas.microsoft.com/office/powerpoint/2012/main" userId="S-1-5-21-436374069-287218729-1417001333-4559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D5FF"/>
    <a:srgbClr val="FF33CC"/>
    <a:srgbClr val="FF5E54"/>
    <a:srgbClr val="003E7E"/>
    <a:srgbClr val="FF2F7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013" autoAdjust="0"/>
    <p:restoredTop sz="68305" autoAdjust="0"/>
  </p:normalViewPr>
  <p:slideViewPr>
    <p:cSldViewPr snapToGrid="0">
      <p:cViewPr varScale="1">
        <p:scale>
          <a:sx n="75" d="100"/>
          <a:sy n="75" d="100"/>
        </p:scale>
        <p:origin x="1812" y="1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52016" y="0"/>
            <a:ext cx="2945659" cy="498135"/>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74" y="0"/>
            <a:ext cx="2945659" cy="498135"/>
          </a:xfrm>
          <a:prstGeom prst="rect">
            <a:avLst/>
          </a:prstGeom>
        </p:spPr>
        <p:txBody>
          <a:bodyPr vert="horz" lIns="91440" tIns="45720" rIns="91440" bIns="45720" rtlCol="1"/>
          <a:lstStyle>
            <a:lvl1pPr algn="l">
              <a:defRPr sz="1200"/>
            </a:lvl1pPr>
          </a:lstStyle>
          <a:p>
            <a:fld id="{FB9C88A2-510D-4F5D-877F-9D1208074CC6}" type="datetimeFigureOut">
              <a:rPr lang="he-IL" smtClean="0"/>
              <a:t>י'/סיון/תשפ"ד</a:t>
            </a:fld>
            <a:endParaRPr lang="he-IL"/>
          </a:p>
        </p:txBody>
      </p:sp>
      <p:sp>
        <p:nvSpPr>
          <p:cNvPr id="4" name="מציין מיקום של תמונת שקופית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79768" y="4777958"/>
            <a:ext cx="5438140" cy="3909239"/>
          </a:xfrm>
          <a:prstGeom prst="rect">
            <a:avLst/>
          </a:prstGeom>
        </p:spPr>
        <p:txBody>
          <a:bodyPr vert="horz" lIns="91440" tIns="45720" rIns="91440" bIns="45720" rtlCol="1"/>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6" name="מציין מיקום של כותרת תחתונה 5"/>
          <p:cNvSpPr>
            <a:spLocks noGrp="1"/>
          </p:cNvSpPr>
          <p:nvPr>
            <p:ph type="ftr" sz="quarter" idx="4"/>
          </p:nvPr>
        </p:nvSpPr>
        <p:spPr>
          <a:xfrm>
            <a:off x="3852016" y="9430091"/>
            <a:ext cx="2945659" cy="498134"/>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74" y="9430091"/>
            <a:ext cx="2945659" cy="498134"/>
          </a:xfrm>
          <a:prstGeom prst="rect">
            <a:avLst/>
          </a:prstGeom>
        </p:spPr>
        <p:txBody>
          <a:bodyPr vert="horz" lIns="91440" tIns="45720" rIns="91440" bIns="45720" rtlCol="1" anchor="b"/>
          <a:lstStyle>
            <a:lvl1pPr algn="l">
              <a:defRPr sz="1200"/>
            </a:lvl1pPr>
          </a:lstStyle>
          <a:p>
            <a:fld id="{C64ACBE7-FADB-4199-9BDE-DC0724F88579}" type="slidenum">
              <a:rPr lang="he-IL" smtClean="0"/>
              <a:t>‹#›</a:t>
            </a:fld>
            <a:endParaRPr lang="he-IL"/>
          </a:p>
        </p:txBody>
      </p:sp>
    </p:spTree>
    <p:extLst>
      <p:ext uri="{BB962C8B-B14F-4D97-AF65-F5344CB8AC3E}">
        <p14:creationId xmlns:p14="http://schemas.microsoft.com/office/powerpoint/2010/main" val="2581146665"/>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sz="1200" kern="1200" dirty="0">
                <a:solidFill>
                  <a:schemeClr val="tx1"/>
                </a:solidFill>
                <a:effectLst/>
                <a:latin typeface="David" panose="020E0502060401010101" pitchFamily="34" charset="-79"/>
                <a:ea typeface="+mn-ea"/>
                <a:cs typeface="David" panose="020E0502060401010101" pitchFamily="34" charset="-79"/>
              </a:rPr>
              <a:t>תודה לטליה </a:t>
            </a:r>
            <a:r>
              <a:rPr lang="he-IL" sz="1200" kern="1200" dirty="0" err="1">
                <a:solidFill>
                  <a:schemeClr val="tx1"/>
                </a:solidFill>
                <a:effectLst/>
                <a:latin typeface="David" panose="020E0502060401010101" pitchFamily="34" charset="-79"/>
                <a:ea typeface="+mn-ea"/>
                <a:cs typeface="David" panose="020E0502060401010101" pitchFamily="34" charset="-79"/>
              </a:rPr>
              <a:t>אפנסוביץ</a:t>
            </a:r>
            <a:r>
              <a:rPr lang="he-IL" sz="1200" kern="1200" dirty="0">
                <a:solidFill>
                  <a:schemeClr val="tx1"/>
                </a:solidFill>
                <a:effectLst/>
                <a:latin typeface="David" panose="020E0502060401010101" pitchFamily="34" charset="-79"/>
                <a:ea typeface="+mn-ea"/>
                <a:cs typeface="David" panose="020E0502060401010101" pitchFamily="34" charset="-79"/>
              </a:rPr>
              <a:t>' מהלשכה המרכזית לסטטיסטיקה (הלמ"ס) על הכנת הנתונים למחקר. </a:t>
            </a:r>
            <a:endParaRPr lang="he-IL" dirty="0">
              <a:latin typeface="David" panose="020E0502060401010101" pitchFamily="34" charset="-79"/>
              <a:cs typeface="David" panose="020E0502060401010101" pitchFamily="34" charset="-79"/>
            </a:endParaRPr>
          </a:p>
        </p:txBody>
      </p:sp>
      <p:sp>
        <p:nvSpPr>
          <p:cNvPr id="4" name="מציין מיקום של מספר שקופית 3"/>
          <p:cNvSpPr>
            <a:spLocks noGrp="1"/>
          </p:cNvSpPr>
          <p:nvPr>
            <p:ph type="sldNum" sz="quarter" idx="10"/>
          </p:nvPr>
        </p:nvSpPr>
        <p:spPr/>
        <p:txBody>
          <a:bodyPr/>
          <a:lstStyle/>
          <a:p>
            <a:fld id="{C64ACBE7-FADB-4199-9BDE-DC0724F88579}" type="slidenum">
              <a:rPr lang="he-IL" smtClean="0"/>
              <a:t>1</a:t>
            </a:fld>
            <a:endParaRPr lang="he-IL"/>
          </a:p>
        </p:txBody>
      </p:sp>
    </p:spTree>
    <p:extLst>
      <p:ext uri="{BB962C8B-B14F-4D97-AF65-F5344CB8AC3E}">
        <p14:creationId xmlns:p14="http://schemas.microsoft.com/office/powerpoint/2010/main" val="1530383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200" kern="1200" dirty="0">
                <a:solidFill>
                  <a:srgbClr val="003E7E"/>
                </a:solidFill>
                <a:effectLst/>
                <a:latin typeface="David" panose="020E0502060401010101" pitchFamily="34" charset="-79"/>
                <a:ea typeface="+mn-ea"/>
                <a:cs typeface="David" panose="020E0502060401010101" pitchFamily="34" charset="-79"/>
              </a:rPr>
              <a:t>הזרם החרדי בממ"ח גדל בקצב מהיר יחסית לחב"ד ולחרד"ל, ובשנת 2022 מספר התלמידים-בנים בו עמד על כ-2,900, שהם כ-48% מכלל התלמידים בממ"ח (איור 4). בזרם חב"ד בממ"ח למדו כ-2,100 תלמידים (כ-35%) ובזרם חרד"ל – שהצטרף לממ"ח בשנת 2016 – למדו כ-1,000 תלמידים.</a:t>
            </a:r>
          </a:p>
          <a:p>
            <a:pPr marL="0" marR="0" lvl="0" indent="0" algn="r" defTabSz="914400" rtl="1" eaLnBrk="1" fontAlgn="auto" latinLnBrk="0" hangingPunct="1">
              <a:lnSpc>
                <a:spcPct val="100000"/>
              </a:lnSpc>
              <a:spcBef>
                <a:spcPts val="0"/>
              </a:spcBef>
              <a:spcAft>
                <a:spcPts val="0"/>
              </a:spcAft>
              <a:buClrTx/>
              <a:buSzTx/>
              <a:buFontTx/>
              <a:buNone/>
              <a:tabLst/>
              <a:defRPr/>
            </a:pPr>
            <a:r>
              <a:rPr lang="he-IL" sz="1200" kern="1200" dirty="0">
                <a:solidFill>
                  <a:srgbClr val="003E7E"/>
                </a:solidFill>
                <a:effectLst/>
                <a:latin typeface="David" panose="020E0502060401010101" pitchFamily="34" charset="-79"/>
                <a:ea typeface="+mn-ea"/>
                <a:cs typeface="David" panose="020E0502060401010101" pitchFamily="34" charset="-79"/>
              </a:rPr>
              <a:t>הגידול במספר התלמידים בזרם החרדי ובחרד"ל היה מלווה בעלייה במספר בתי הספר, ואילו בחב"ד נעצרה מגמת העלייה במספרם בשנת 2018.</a:t>
            </a:r>
          </a:p>
          <a:p>
            <a:pPr marL="0" marR="0" lvl="0" indent="0" algn="r" defTabSz="914400" rtl="1" eaLnBrk="1" fontAlgn="auto" latinLnBrk="0" hangingPunct="1">
              <a:lnSpc>
                <a:spcPct val="100000"/>
              </a:lnSpc>
              <a:spcBef>
                <a:spcPts val="0"/>
              </a:spcBef>
              <a:spcAft>
                <a:spcPts val="0"/>
              </a:spcAft>
              <a:buClrTx/>
              <a:buSzTx/>
              <a:buFontTx/>
              <a:buNone/>
              <a:tabLst/>
              <a:defRPr/>
            </a:pPr>
            <a:endParaRPr lang="he-IL" sz="1200" kern="1200" dirty="0">
              <a:solidFill>
                <a:srgbClr val="003E7E"/>
              </a:solidFill>
              <a:effectLst/>
              <a:latin typeface="David" panose="020E0502060401010101" pitchFamily="34" charset="-79"/>
              <a:ea typeface="+mn-ea"/>
              <a:cs typeface="David" panose="020E0502060401010101" pitchFamily="34" charset="-79"/>
            </a:endParaRPr>
          </a:p>
          <a:p>
            <a:pPr marL="0" marR="0" lvl="0" indent="0" algn="r" defTabSz="914400" rtl="1" eaLnBrk="1" fontAlgn="auto" latinLnBrk="0" hangingPunct="1">
              <a:lnSpc>
                <a:spcPct val="100000"/>
              </a:lnSpc>
              <a:spcBef>
                <a:spcPts val="0"/>
              </a:spcBef>
              <a:spcAft>
                <a:spcPts val="0"/>
              </a:spcAft>
              <a:buClrTx/>
              <a:buSzTx/>
              <a:buFontTx/>
              <a:buNone/>
              <a:tabLst/>
              <a:defRPr/>
            </a:pPr>
            <a:r>
              <a:rPr lang="he-IL" sz="1200" kern="1200" dirty="0">
                <a:solidFill>
                  <a:srgbClr val="003E7E"/>
                </a:solidFill>
                <a:effectLst/>
                <a:latin typeface="David" panose="020E0502060401010101" pitchFamily="34" charset="-79"/>
                <a:ea typeface="+mn-ea"/>
                <a:cs typeface="David" panose="020E0502060401010101" pitchFamily="34" charset="-79"/>
              </a:rPr>
              <a:t>המחקר אמנם מתמקד בתלמידים בנים בממ"ח, אך נביא בקצרה להלן את מספר התלמידות בחינוך היסודי בממ"ח ומספר בתי הספר שלהן (ראו נספח 2). בשנת הלימודים 2022 למדו כ-4,200 בנות בממ"ח ב-32 בתי ספר (איור נ-2). הן מהוות כ-41% מסך הלומדים בממ"ח (איור נ-3) – עלייה של 4 נקודות אחוז בהשוואה לשיעורן בשנת 2015 – וכ-3.0% מהתלמידות בחינוך היסודי החרדי (איור נ-1). התפלגות התלמידות בממ"ח לפי זרם הייתה כדלקמן: כ-46% בחרדי, כ-29% בחב"ד וכ-26% בחרד"ל (איור נ-4). </a:t>
            </a:r>
            <a:endParaRPr lang="en-US" sz="1200" kern="1200" dirty="0">
              <a:solidFill>
                <a:srgbClr val="003E7E"/>
              </a:solidFill>
              <a:effectLst/>
              <a:latin typeface="David" panose="020E0502060401010101" pitchFamily="34" charset="-79"/>
              <a:ea typeface="+mn-ea"/>
              <a:cs typeface="David" panose="020E0502060401010101" pitchFamily="34" charset="-79"/>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lang="en-US" sz="1200" kern="1200" dirty="0">
              <a:solidFill>
                <a:srgbClr val="003E7E"/>
              </a:solidFill>
              <a:effectLst/>
              <a:latin typeface="David" panose="020E0502060401010101" pitchFamily="34" charset="-79"/>
              <a:ea typeface="+mn-ea"/>
              <a:cs typeface="David" panose="020E0502060401010101" pitchFamily="34" charset="-79"/>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lang="he-IL" sz="1200" kern="1200" dirty="0">
              <a:solidFill>
                <a:srgbClr val="003E7E"/>
              </a:solidFill>
              <a:effectLst/>
              <a:latin typeface="David" panose="020E0502060401010101" pitchFamily="34" charset="-79"/>
              <a:ea typeface="+mn-ea"/>
              <a:cs typeface="David" panose="020E0502060401010101" pitchFamily="34" charset="-79"/>
            </a:endParaRPr>
          </a:p>
        </p:txBody>
      </p:sp>
      <p:sp>
        <p:nvSpPr>
          <p:cNvPr id="4" name="מציין מיקום של מספר שקופית 3"/>
          <p:cNvSpPr>
            <a:spLocks noGrp="1"/>
          </p:cNvSpPr>
          <p:nvPr>
            <p:ph type="sldNum" sz="quarter" idx="10"/>
          </p:nvPr>
        </p:nvSpPr>
        <p:spPr/>
        <p:txBody>
          <a:bodyPr/>
          <a:lstStyle/>
          <a:p>
            <a:fld id="{C64ACBE7-FADB-4199-9BDE-DC0724F88579}" type="slidenum">
              <a:rPr lang="he-IL" smtClean="0"/>
              <a:t>10</a:t>
            </a:fld>
            <a:endParaRPr lang="he-IL"/>
          </a:p>
        </p:txBody>
      </p:sp>
    </p:spTree>
    <p:extLst>
      <p:ext uri="{BB962C8B-B14F-4D97-AF65-F5344CB8AC3E}">
        <p14:creationId xmlns:p14="http://schemas.microsoft.com/office/powerpoint/2010/main" val="13669530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200" kern="1200" dirty="0">
                <a:solidFill>
                  <a:srgbClr val="003E7E"/>
                </a:solidFill>
                <a:effectLst/>
                <a:latin typeface="David" panose="020E0502060401010101" pitchFamily="34" charset="-79"/>
                <a:ea typeface="+mn-ea"/>
                <a:cs typeface="David" panose="020E0502060401010101" pitchFamily="34" charset="-79"/>
              </a:rPr>
              <a:t>מספר התלמידים בממ"ח המתגוררים בישובים עירוניים הומוגניים חרדיים (כבני ברק, ביתר עילית ומודיעין עילית) זניח. הסיבה לכך היא כנראה התנגדות העיריות הללו לפתיחת בתי ספר של </a:t>
            </a:r>
            <a:r>
              <a:rPr lang="he-IL" sz="1200" kern="1200" dirty="0" err="1">
                <a:solidFill>
                  <a:srgbClr val="003E7E"/>
                </a:solidFill>
                <a:effectLst/>
                <a:latin typeface="David" panose="020E0502060401010101" pitchFamily="34" charset="-79"/>
                <a:ea typeface="+mn-ea"/>
                <a:cs typeface="David" panose="020E0502060401010101" pitchFamily="34" charset="-79"/>
              </a:rPr>
              <a:t>ממ"ח</a:t>
            </a:r>
            <a:r>
              <a:rPr lang="he-IL" sz="1200" kern="1200" dirty="0">
                <a:solidFill>
                  <a:srgbClr val="003E7E"/>
                </a:solidFill>
                <a:effectLst/>
                <a:latin typeface="David" panose="020E0502060401010101" pitchFamily="34" charset="-79"/>
                <a:ea typeface="+mn-ea"/>
                <a:cs typeface="David" panose="020E0502060401010101" pitchFamily="34" charset="-79"/>
              </a:rPr>
              <a:t> בתחומן (ראו פרק ב').</a:t>
            </a:r>
          </a:p>
          <a:p>
            <a:pPr marL="0" marR="0" lvl="0" indent="0" algn="r" defTabSz="914400" rtl="1" eaLnBrk="1" fontAlgn="auto" latinLnBrk="0" hangingPunct="1">
              <a:lnSpc>
                <a:spcPct val="100000"/>
              </a:lnSpc>
              <a:spcBef>
                <a:spcPts val="0"/>
              </a:spcBef>
              <a:spcAft>
                <a:spcPts val="0"/>
              </a:spcAft>
              <a:buClrTx/>
              <a:buSzTx/>
              <a:buFontTx/>
              <a:buNone/>
              <a:tabLst/>
              <a:defRPr/>
            </a:pPr>
            <a:r>
              <a:rPr lang="he-IL" sz="1200" kern="1200" dirty="0">
                <a:solidFill>
                  <a:srgbClr val="003E7E"/>
                </a:solidFill>
                <a:effectLst/>
                <a:latin typeface="David" panose="020E0502060401010101" pitchFamily="34" charset="-79"/>
                <a:ea typeface="+mn-ea"/>
                <a:cs typeface="David" panose="020E0502060401010101" pitchFamily="34" charset="-79"/>
              </a:rPr>
              <a:t>גם בישובים אחרים שיש בהם קהילה חרדית גדולה מספרם נמוך, ובכל מקרה שיעורם קטן מאוד (למשל, בירושלים כ-800 תלמידים המהווים רק כ-3% מהתלמידים-בנים בחינוך היסודי החרדי).</a:t>
            </a:r>
          </a:p>
          <a:p>
            <a:pPr marL="0" marR="0" lvl="0" indent="0" algn="r" defTabSz="914400" rtl="1" eaLnBrk="1" fontAlgn="auto" latinLnBrk="0" hangingPunct="1">
              <a:lnSpc>
                <a:spcPct val="100000"/>
              </a:lnSpc>
              <a:spcBef>
                <a:spcPts val="0"/>
              </a:spcBef>
              <a:spcAft>
                <a:spcPts val="0"/>
              </a:spcAft>
              <a:buClrTx/>
              <a:buSzTx/>
              <a:buFontTx/>
              <a:buNone/>
              <a:tabLst/>
              <a:defRPr/>
            </a:pPr>
            <a:r>
              <a:rPr lang="he-IL" sz="1200" kern="1200" dirty="0">
                <a:solidFill>
                  <a:srgbClr val="003E7E"/>
                </a:solidFill>
                <a:effectLst/>
                <a:latin typeface="David" panose="020E0502060401010101" pitchFamily="34" charset="-79"/>
                <a:ea typeface="+mn-ea"/>
                <a:cs typeface="David" panose="020E0502060401010101" pitchFamily="34" charset="-79"/>
              </a:rPr>
              <a:t>התלמידים בזרם החרדי בממ"ח מתגוררים בעיקר בערים מעורבות כמו ירושלים, בית-שמש, רחובות ונתניה.</a:t>
            </a:r>
          </a:p>
          <a:p>
            <a:pPr marL="0" marR="0" lvl="0" indent="0" algn="r" defTabSz="914400" rtl="1" eaLnBrk="1" fontAlgn="auto" latinLnBrk="0" hangingPunct="1">
              <a:lnSpc>
                <a:spcPct val="100000"/>
              </a:lnSpc>
              <a:spcBef>
                <a:spcPts val="0"/>
              </a:spcBef>
              <a:spcAft>
                <a:spcPts val="0"/>
              </a:spcAft>
              <a:buClrTx/>
              <a:buSzTx/>
              <a:buFontTx/>
              <a:buNone/>
              <a:tabLst/>
              <a:defRPr/>
            </a:pPr>
            <a:r>
              <a:rPr lang="he-IL" sz="1200" kern="1200" dirty="0">
                <a:solidFill>
                  <a:srgbClr val="003E7E"/>
                </a:solidFill>
                <a:effectLst/>
                <a:latin typeface="David" panose="020E0502060401010101" pitchFamily="34" charset="-79"/>
                <a:ea typeface="+mn-ea"/>
                <a:cs typeface="David" panose="020E0502060401010101" pitchFamily="34" charset="-79"/>
              </a:rPr>
              <a:t>תלמידי חרד"ל בממ"ח מהווים שיעור גבוה מכלל התלמידים החרדים בכמה ישובים קטנים (כיצהר, יד בנימין וברכה).</a:t>
            </a:r>
          </a:p>
          <a:p>
            <a:pPr marL="0" marR="0" lvl="0" indent="0" algn="r" defTabSz="914400" rtl="1" eaLnBrk="1" fontAlgn="auto" latinLnBrk="0" hangingPunct="1">
              <a:lnSpc>
                <a:spcPct val="100000"/>
              </a:lnSpc>
              <a:spcBef>
                <a:spcPts val="0"/>
              </a:spcBef>
              <a:spcAft>
                <a:spcPts val="0"/>
              </a:spcAft>
              <a:buClrTx/>
              <a:buSzTx/>
              <a:buFontTx/>
              <a:buNone/>
              <a:tabLst/>
              <a:defRPr/>
            </a:pPr>
            <a:r>
              <a:rPr lang="he-IL" sz="1200" kern="1200" dirty="0">
                <a:solidFill>
                  <a:srgbClr val="003E7E"/>
                </a:solidFill>
                <a:effectLst/>
                <a:latin typeface="David" panose="020E0502060401010101" pitchFamily="34" charset="-79"/>
                <a:ea typeface="+mn-ea"/>
                <a:cs typeface="David" panose="020E0502060401010101" pitchFamily="34" charset="-79"/>
              </a:rPr>
              <a:t>יצוין כי למעלה מ-90% מהתלמידים בחינוך היסודי בממ"ח לומדים ביישוב מגוריהם. </a:t>
            </a:r>
          </a:p>
        </p:txBody>
      </p:sp>
      <p:sp>
        <p:nvSpPr>
          <p:cNvPr id="4" name="מציין מיקום של מספר שקופית 3"/>
          <p:cNvSpPr>
            <a:spLocks noGrp="1"/>
          </p:cNvSpPr>
          <p:nvPr>
            <p:ph type="sldNum" sz="quarter" idx="10"/>
          </p:nvPr>
        </p:nvSpPr>
        <p:spPr/>
        <p:txBody>
          <a:bodyPr/>
          <a:lstStyle/>
          <a:p>
            <a:fld id="{C64ACBE7-FADB-4199-9BDE-DC0724F88579}" type="slidenum">
              <a:rPr lang="he-IL" smtClean="0"/>
              <a:t>11</a:t>
            </a:fld>
            <a:endParaRPr lang="he-IL"/>
          </a:p>
        </p:txBody>
      </p:sp>
    </p:spTree>
    <p:extLst>
      <p:ext uri="{BB962C8B-B14F-4D97-AF65-F5344CB8AC3E}">
        <p14:creationId xmlns:p14="http://schemas.microsoft.com/office/powerpoint/2010/main" val="17763130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10"/>
          </p:nvPr>
        </p:nvSpPr>
        <p:spPr/>
        <p:txBody>
          <a:bodyPr/>
          <a:lstStyle/>
          <a:p>
            <a:fld id="{C64ACBE7-FADB-4199-9BDE-DC0724F88579}" type="slidenum">
              <a:rPr lang="he-IL" smtClean="0"/>
              <a:t>12</a:t>
            </a:fld>
            <a:endParaRPr lang="he-IL"/>
          </a:p>
        </p:txBody>
      </p:sp>
    </p:spTree>
    <p:extLst>
      <p:ext uri="{BB962C8B-B14F-4D97-AF65-F5344CB8AC3E}">
        <p14:creationId xmlns:p14="http://schemas.microsoft.com/office/powerpoint/2010/main" val="32887625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200" kern="1200" dirty="0">
                <a:solidFill>
                  <a:srgbClr val="003E7E"/>
                </a:solidFill>
                <a:effectLst/>
                <a:latin typeface="David" panose="020E0502060401010101" pitchFamily="34" charset="-79"/>
                <a:ea typeface="+mn-ea"/>
                <a:cs typeface="David" panose="020E0502060401010101" pitchFamily="34" charset="-79"/>
              </a:rPr>
              <a:t>רק כ-40% מאימהות התלמידים בממ"ח, וכ-50% מהאבות, למדו בחינוך החרדי, לעומת סדר גודל של 80% מהאימהות והאבות של התלמידים החרדים שאינם בממ"ח. בקרב תלמידי הזרם החרדי בממ"ח השיעורים גבוהים יותר מאשר בזרמי </a:t>
            </a:r>
            <a:r>
              <a:rPr lang="he-IL" sz="1200" kern="1200" dirty="0" err="1">
                <a:solidFill>
                  <a:srgbClr val="003E7E"/>
                </a:solidFill>
                <a:effectLst/>
                <a:latin typeface="David" panose="020E0502060401010101" pitchFamily="34" charset="-79"/>
                <a:ea typeface="+mn-ea"/>
                <a:cs typeface="David" panose="020E0502060401010101" pitchFamily="34" charset="-79"/>
              </a:rPr>
              <a:t>החב"ד</a:t>
            </a:r>
            <a:r>
              <a:rPr lang="he-IL" sz="1200" kern="1200" dirty="0">
                <a:solidFill>
                  <a:srgbClr val="003E7E"/>
                </a:solidFill>
                <a:effectLst/>
                <a:latin typeface="David" panose="020E0502060401010101" pitchFamily="34" charset="-79"/>
                <a:ea typeface="+mn-ea"/>
                <a:cs typeface="David" panose="020E0502060401010101" pitchFamily="34" charset="-79"/>
              </a:rPr>
              <a:t> והחרד"ל, אך עדיין נמוכים בהרבה מהשיעורים אצל התלמידים החרדים שאינם בממ"ח. בממ"ח שיעור האימהות והאבות שלמדו בממ"ד גבוה באופן משמעותי משיעורם בקרב התלמידים החרדים האחרים. כך גם שיעור ההורים שלמדו בחינוך הממלכתי-עברי, דבר העשוי לרמז על כך שייתכן וחלקם חוזרים בתשובה. </a:t>
            </a:r>
            <a:endParaRPr lang="en-US" sz="1200" kern="1200" dirty="0">
              <a:solidFill>
                <a:srgbClr val="003E7E"/>
              </a:solidFill>
              <a:effectLst/>
              <a:latin typeface="David" panose="020E0502060401010101" pitchFamily="34" charset="-79"/>
              <a:ea typeface="+mn-ea"/>
              <a:cs typeface="David" panose="020E0502060401010101" pitchFamily="34" charset="-79"/>
            </a:endParaRPr>
          </a:p>
          <a:p>
            <a:pPr marL="0" marR="0" lvl="0" indent="0" algn="r" defTabSz="914400" rtl="1" eaLnBrk="1" fontAlgn="auto" latinLnBrk="0" hangingPunct="1">
              <a:lnSpc>
                <a:spcPct val="100000"/>
              </a:lnSpc>
              <a:spcBef>
                <a:spcPts val="0"/>
              </a:spcBef>
              <a:spcAft>
                <a:spcPts val="0"/>
              </a:spcAft>
              <a:buClrTx/>
              <a:buSzTx/>
              <a:buFontTx/>
              <a:buNone/>
              <a:tabLst/>
              <a:defRPr/>
            </a:pPr>
            <a:r>
              <a:rPr lang="he-IL" sz="1200" kern="1200" dirty="0">
                <a:solidFill>
                  <a:srgbClr val="003E7E"/>
                </a:solidFill>
                <a:effectLst/>
                <a:latin typeface="David" panose="020E0502060401010101" pitchFamily="34" charset="-79"/>
                <a:ea typeface="+mn-ea"/>
                <a:cs typeface="David" panose="020E0502060401010101" pitchFamily="34" charset="-79"/>
              </a:rPr>
              <a:t>רק כ-33% מהאבות של התלמידים בממ"ח למדו בישיבה גדולה בגיל 19 (ושיעור דומה בקרב האבות לתלמידים בזרם החרדי בממ"ח) לעומת כ-57% בחינוך החרדי האחר. הראשונים למדו בישיבה גדולה ובכולל בממוצע כ-7 שנים לעומת כ-13 שנים אצל האחרונים. מכלל האבות לתלמידים בממ"ח שלמדו בישיבה גדולה, כ-33% למדו בישיבות של הזרם הליטאי, כ-31% בחב"ד, כ-27% בספרדי וכ-9% בזרם החסידי (ללא חב"ד); לעומת זאת, אצל האבות לתלמידים חרדים שאינם בממ"ח היה ייצוג הרבה יותר גבוה בזרם הליטאי והחסידי, ושיעור נמוך מאוד בחב"ד. </a:t>
            </a:r>
            <a:endParaRPr lang="en-US" sz="1200" kern="1200" dirty="0">
              <a:solidFill>
                <a:srgbClr val="003E7E"/>
              </a:solidFill>
              <a:effectLst/>
              <a:latin typeface="David" panose="020E0502060401010101" pitchFamily="34" charset="-79"/>
              <a:ea typeface="+mn-ea"/>
              <a:cs typeface="David" panose="020E0502060401010101" pitchFamily="34" charset="-79"/>
            </a:endParaRPr>
          </a:p>
          <a:p>
            <a:pPr marL="0" marR="0" lvl="0" indent="0" algn="r" defTabSz="914400" rtl="1" eaLnBrk="1" fontAlgn="auto" latinLnBrk="0" hangingPunct="1">
              <a:lnSpc>
                <a:spcPct val="100000"/>
              </a:lnSpc>
              <a:spcBef>
                <a:spcPts val="0"/>
              </a:spcBef>
              <a:spcAft>
                <a:spcPts val="0"/>
              </a:spcAft>
              <a:buClrTx/>
              <a:buSzTx/>
              <a:buFontTx/>
              <a:buNone/>
              <a:tabLst/>
              <a:defRPr/>
            </a:pPr>
            <a:r>
              <a:rPr lang="he-IL" sz="1200" kern="1200" dirty="0">
                <a:solidFill>
                  <a:srgbClr val="003E7E"/>
                </a:solidFill>
                <a:effectLst/>
                <a:latin typeface="David" panose="020E0502060401010101" pitchFamily="34" charset="-79"/>
                <a:ea typeface="+mn-ea"/>
                <a:cs typeface="David" panose="020E0502060401010101" pitchFamily="34" charset="-79"/>
              </a:rPr>
              <a:t>קיימים בתי ספר חרדיים המשויכים לממ"ד (למשל חלק מבתי הספר של חב"ד), אבל אינם מזוהים על ידינו. לכן שיעור ההורים שלמדו בחינוך החרדי, ובפרט בזרם חב"ד בממ"ח, גבוה מזה המדווח בלוח.</a:t>
            </a:r>
            <a:endParaRPr lang="en-US" sz="1200" kern="1200" dirty="0">
              <a:solidFill>
                <a:srgbClr val="003E7E"/>
              </a:solidFill>
              <a:effectLst/>
              <a:latin typeface="David" panose="020E0502060401010101" pitchFamily="34" charset="-79"/>
              <a:ea typeface="+mn-ea"/>
              <a:cs typeface="David" panose="020E0502060401010101" pitchFamily="34" charset="-79"/>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lang="he-IL" sz="1200" kern="1200" dirty="0">
              <a:solidFill>
                <a:srgbClr val="003E7E"/>
              </a:solidFill>
              <a:effectLst/>
              <a:latin typeface="David" panose="020E0502060401010101" pitchFamily="34" charset="-79"/>
              <a:ea typeface="+mn-ea"/>
              <a:cs typeface="David" panose="020E0502060401010101" pitchFamily="34" charset="-79"/>
            </a:endParaRPr>
          </a:p>
        </p:txBody>
      </p:sp>
      <p:sp>
        <p:nvSpPr>
          <p:cNvPr id="4" name="מציין מיקום של מספר שקופית 3"/>
          <p:cNvSpPr>
            <a:spLocks noGrp="1"/>
          </p:cNvSpPr>
          <p:nvPr>
            <p:ph type="sldNum" sz="quarter" idx="10"/>
          </p:nvPr>
        </p:nvSpPr>
        <p:spPr/>
        <p:txBody>
          <a:bodyPr/>
          <a:lstStyle/>
          <a:p>
            <a:fld id="{C64ACBE7-FADB-4199-9BDE-DC0724F88579}" type="slidenum">
              <a:rPr lang="he-IL" smtClean="0"/>
              <a:t>13</a:t>
            </a:fld>
            <a:endParaRPr lang="he-IL"/>
          </a:p>
        </p:txBody>
      </p:sp>
    </p:spTree>
    <p:extLst>
      <p:ext uri="{BB962C8B-B14F-4D97-AF65-F5344CB8AC3E}">
        <p14:creationId xmlns:p14="http://schemas.microsoft.com/office/powerpoint/2010/main" val="17592576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200" kern="1200" dirty="0">
                <a:solidFill>
                  <a:srgbClr val="003E7E"/>
                </a:solidFill>
                <a:effectLst/>
                <a:latin typeface="David" panose="020E0502060401010101" pitchFamily="34" charset="-79"/>
                <a:ea typeface="+mn-ea"/>
                <a:cs typeface="David" panose="020E0502060401010101" pitchFamily="34" charset="-79"/>
              </a:rPr>
              <a:t>שיעור האימהות של תלמידי </a:t>
            </a:r>
            <a:r>
              <a:rPr lang="he-IL" sz="1200" kern="1200" dirty="0" err="1">
                <a:solidFill>
                  <a:srgbClr val="003E7E"/>
                </a:solidFill>
                <a:effectLst/>
                <a:latin typeface="David" panose="020E0502060401010101" pitchFamily="34" charset="-79"/>
                <a:ea typeface="+mn-ea"/>
                <a:cs typeface="David" panose="020E0502060401010101" pitchFamily="34" charset="-79"/>
              </a:rPr>
              <a:t>ממ"ח</a:t>
            </a:r>
            <a:r>
              <a:rPr lang="he-IL" sz="1200" kern="1200" dirty="0">
                <a:solidFill>
                  <a:srgbClr val="003E7E"/>
                </a:solidFill>
                <a:effectLst/>
                <a:latin typeface="David" panose="020E0502060401010101" pitchFamily="34" charset="-79"/>
                <a:ea typeface="+mn-ea"/>
                <a:cs typeface="David" panose="020E0502060401010101" pitchFamily="34" charset="-79"/>
              </a:rPr>
              <a:t> בעלות תעודת בגרות הגיע לכ-71% ושל האבות לכ-46%, יותר מפי שניים מאשר בקרב ההורים לתלמידים בחינוך החרדי האחר. בזרם החרדי בממ"ח שיעור ההורים בעלי תעודת בגרות נמוך מזה בקרב כלל תלמידי הממ"ח אך עדיין עולה בהרבה על השיעור אצל הורי התלמידים החרדים שאינם בממ"ח. גם שיעור האקדמאים מבין הורי תלמידי הממ"ח כמעט כפול מזה של הורי התלמידים בחינוך החרדי האחר. פער קטן יותר קיים בין הורי תלמידי הזרם החרדי בממ"ח לעומת אלו בחינוך החרדי שאינו </a:t>
            </a:r>
            <a:r>
              <a:rPr lang="he-IL" sz="1200" kern="1200" dirty="0" err="1">
                <a:solidFill>
                  <a:srgbClr val="003E7E"/>
                </a:solidFill>
                <a:effectLst/>
                <a:latin typeface="David" panose="020E0502060401010101" pitchFamily="34" charset="-79"/>
                <a:ea typeface="+mn-ea"/>
                <a:cs typeface="David" panose="020E0502060401010101" pitchFamily="34" charset="-79"/>
              </a:rPr>
              <a:t>ממ"ח</a:t>
            </a:r>
            <a:r>
              <a:rPr lang="he-IL" sz="1200" kern="1200" dirty="0">
                <a:solidFill>
                  <a:srgbClr val="003E7E"/>
                </a:solidFill>
                <a:effectLst/>
                <a:latin typeface="David" panose="020E0502060401010101" pitchFamily="34" charset="-79"/>
                <a:ea typeface="+mn-ea"/>
                <a:cs typeface="David" panose="020E0502060401010101" pitchFamily="34" charset="-79"/>
              </a:rPr>
              <a:t>. </a:t>
            </a:r>
          </a:p>
          <a:p>
            <a:pPr indent="233680" algn="just" rtl="1">
              <a:lnSpc>
                <a:spcPct val="150000"/>
              </a:lnSpc>
              <a:spcAft>
                <a:spcPts val="800"/>
              </a:spcAft>
            </a:pPr>
            <a:r>
              <a:rPr lang="he-IL" sz="1200" b="1" kern="1200" dirty="0">
                <a:solidFill>
                  <a:srgbClr val="50D5FF"/>
                </a:solidFill>
                <a:effectLst/>
                <a:latin typeface="David" panose="020E0502060401010101" pitchFamily="34" charset="-79"/>
                <a:ea typeface="+mn-ea"/>
                <a:cs typeface="David" panose="020E0502060401010101" pitchFamily="34" charset="-79"/>
              </a:rPr>
              <a:t>רק כ-28% מהאחים של תלמידי הממ"ח שהגיעו לגיל 19, וכ-40% בזרם החרדי בממ"ח, למדו בישיבה גדולה לעומת כ-70% בקרב האחים של תלמידי החינוך החרדי האחר </a:t>
            </a:r>
            <a:r>
              <a:rPr lang="he-IL" sz="1200" kern="1200" dirty="0">
                <a:solidFill>
                  <a:srgbClr val="003E7E"/>
                </a:solidFill>
                <a:effectLst/>
                <a:latin typeface="David" panose="020E0502060401010101" pitchFamily="34" charset="-79"/>
                <a:ea typeface="+mn-ea"/>
                <a:cs typeface="David" panose="020E0502060401010101" pitchFamily="34" charset="-79"/>
              </a:rPr>
              <a:t>(לוח 1). </a:t>
            </a:r>
            <a:r>
              <a:rPr lang="he-IL" sz="1800" dirty="0">
                <a:effectLst/>
                <a:latin typeface="Courier New" panose="02070309020205020404" pitchFamily="49" charset="0"/>
                <a:ea typeface="Calibri" panose="020F0502020204030204" pitchFamily="34" charset="0"/>
                <a:cs typeface="David" panose="020E0502060401010101" pitchFamily="34" charset="-79"/>
              </a:rPr>
              <a:t>כ-82% מהאחיות של תלמידי הממ"ח ניגשו לבחינות הבגרות, ושיעור נמוך במקצת אצל תלמידי הזרם החרדי בממ"ח, לעומת כ-50% בחינוך החרדי שאינו </a:t>
            </a:r>
            <a:r>
              <a:rPr lang="he-IL" sz="1800" dirty="0" err="1">
                <a:effectLst/>
                <a:latin typeface="Courier New" panose="02070309020205020404" pitchFamily="49" charset="0"/>
                <a:ea typeface="Calibri" panose="020F0502020204030204" pitchFamily="34" charset="0"/>
                <a:cs typeface="David" panose="020E0502060401010101" pitchFamily="34" charset="-79"/>
              </a:rPr>
              <a:t>ממ"ח</a:t>
            </a:r>
            <a:r>
              <a:rPr lang="he-IL" sz="1800" dirty="0">
                <a:effectLst/>
                <a:latin typeface="Courier New" panose="02070309020205020404" pitchFamily="49" charset="0"/>
                <a:ea typeface="Calibri" panose="020F0502020204030204" pitchFamily="34" charset="0"/>
                <a:cs typeface="David" panose="020E0502060401010101" pitchFamily="34" charset="-79"/>
              </a:rPr>
              <a:t>. אצל האחים השיעורים המקבילים היו כ-45%, כ-36% וכ-11%. </a:t>
            </a:r>
            <a:endParaRPr lang="en-US" sz="1800" dirty="0">
              <a:effectLst/>
              <a:latin typeface="Courier New" panose="02070309020205020404" pitchFamily="49" charset="0"/>
              <a:ea typeface="Calibri" panose="020F0502020204030204" pitchFamily="34" charset="0"/>
              <a:cs typeface="David" panose="020E0502060401010101" pitchFamily="34" charset="-79"/>
            </a:endParaRPr>
          </a:p>
          <a:p>
            <a:pPr marL="0" marR="0" lvl="0" indent="0" algn="r" defTabSz="914400" rtl="1" eaLnBrk="1" fontAlgn="auto" latinLnBrk="0" hangingPunct="1">
              <a:lnSpc>
                <a:spcPct val="100000"/>
              </a:lnSpc>
              <a:spcBef>
                <a:spcPts val="0"/>
              </a:spcBef>
              <a:spcAft>
                <a:spcPts val="0"/>
              </a:spcAft>
              <a:buClrTx/>
              <a:buSzTx/>
              <a:buFontTx/>
              <a:buNone/>
              <a:tabLst/>
              <a:defRPr/>
            </a:pPr>
            <a:r>
              <a:rPr lang="he-IL" sz="1200" kern="1200" dirty="0">
                <a:solidFill>
                  <a:srgbClr val="003E7E"/>
                </a:solidFill>
                <a:effectLst/>
                <a:latin typeface="David" panose="020E0502060401010101" pitchFamily="34" charset="-79"/>
                <a:ea typeface="+mn-ea"/>
                <a:cs typeface="David" panose="020E0502060401010101" pitchFamily="34" charset="-79"/>
              </a:rPr>
              <a:t>מספר האחים והאחיות של התלמידים (ללא התלמיד עצמו) עמד בממוצע על 4.3 בקרב תלמידי הממ"ח לעומת 5.4 אצל תלמידי החינוך החרדי האחר, בדומה למספרם בזרם החרדי בממ"ח.</a:t>
            </a:r>
            <a:endParaRPr lang="en-US" sz="1200" kern="1200" dirty="0">
              <a:solidFill>
                <a:srgbClr val="003E7E"/>
              </a:solidFill>
              <a:effectLst/>
              <a:latin typeface="David" panose="020E0502060401010101" pitchFamily="34" charset="-79"/>
              <a:ea typeface="+mn-ea"/>
              <a:cs typeface="David" panose="020E0502060401010101" pitchFamily="34" charset="-79"/>
            </a:endParaRPr>
          </a:p>
          <a:p>
            <a:pPr marL="0" marR="0" lvl="0" indent="0" algn="r" defTabSz="914400" rtl="1" eaLnBrk="1" fontAlgn="auto" latinLnBrk="0" hangingPunct="1">
              <a:lnSpc>
                <a:spcPct val="100000"/>
              </a:lnSpc>
              <a:spcBef>
                <a:spcPts val="0"/>
              </a:spcBef>
              <a:spcAft>
                <a:spcPts val="0"/>
              </a:spcAft>
              <a:buClrTx/>
              <a:buSzTx/>
              <a:buFontTx/>
              <a:buNone/>
              <a:tabLst/>
              <a:defRPr/>
            </a:pPr>
            <a:r>
              <a:rPr lang="he-IL" sz="1200" kern="1200" dirty="0">
                <a:solidFill>
                  <a:srgbClr val="003E7E"/>
                </a:solidFill>
                <a:effectLst/>
                <a:latin typeface="David" panose="020E0502060401010101" pitchFamily="34" charset="-79"/>
                <a:ea typeface="+mn-ea"/>
                <a:cs typeface="David" panose="020E0502060401010101" pitchFamily="34" charset="-79"/>
              </a:rPr>
              <a:t>שיעור התעסוקה של אימהות התלמידים בממ"ח דומה לזה של אימהות התלמידים בחינוך החרדי האחר, אבל אצל האבות הפער ניכר: 70% (66% בזרם החרדי בממ"ח) לעומת 52%, בהתאמה. ההכנסה החודשית של ההורים אצל הראשונים הגיעה ל-14.8 אלפי ש"ח לעומת 11.7 אלפי ש"ח בקרב האחרונים, כאשר בזרם החרדי בממ"ח היא דומה לאחרונים. </a:t>
            </a:r>
            <a:endParaRPr lang="en-US" sz="1200" kern="1200" dirty="0">
              <a:solidFill>
                <a:srgbClr val="003E7E"/>
              </a:solidFill>
              <a:effectLst/>
              <a:latin typeface="David" panose="020E0502060401010101" pitchFamily="34" charset="-79"/>
              <a:ea typeface="+mn-ea"/>
              <a:cs typeface="David" panose="020E0502060401010101" pitchFamily="34" charset="-79"/>
            </a:endParaRPr>
          </a:p>
          <a:p>
            <a:pPr marL="0" marR="0" lvl="0" indent="0" algn="r" defTabSz="914400" rtl="1" eaLnBrk="1" fontAlgn="auto" latinLnBrk="0" hangingPunct="1">
              <a:lnSpc>
                <a:spcPct val="100000"/>
              </a:lnSpc>
              <a:spcBef>
                <a:spcPts val="0"/>
              </a:spcBef>
              <a:spcAft>
                <a:spcPts val="0"/>
              </a:spcAft>
              <a:buClrTx/>
              <a:buSzTx/>
              <a:buFontTx/>
              <a:buNone/>
              <a:tabLst/>
              <a:defRPr/>
            </a:pPr>
            <a:r>
              <a:rPr lang="he-IL" sz="1200" kern="1200" dirty="0">
                <a:solidFill>
                  <a:srgbClr val="003E7E"/>
                </a:solidFill>
                <a:effectLst/>
                <a:latin typeface="David" panose="020E0502060401010101" pitchFamily="34" charset="-79"/>
                <a:ea typeface="+mn-ea"/>
                <a:cs typeface="David" panose="020E0502060401010101" pitchFamily="34" charset="-79"/>
              </a:rPr>
              <a:t>רק כ-8% מהתלמידים בממ"ח התגוררו בישוב עירוני הומוגני חרדי לעומת כשליש מהתלמידים בחינוך החרדי האחר (ראו גם איור 5 לעיל).</a:t>
            </a:r>
          </a:p>
        </p:txBody>
      </p:sp>
      <p:sp>
        <p:nvSpPr>
          <p:cNvPr id="4" name="מציין מיקום של מספר שקופית 3"/>
          <p:cNvSpPr>
            <a:spLocks noGrp="1"/>
          </p:cNvSpPr>
          <p:nvPr>
            <p:ph type="sldNum" sz="quarter" idx="10"/>
          </p:nvPr>
        </p:nvSpPr>
        <p:spPr/>
        <p:txBody>
          <a:bodyPr/>
          <a:lstStyle/>
          <a:p>
            <a:fld id="{C64ACBE7-FADB-4199-9BDE-DC0724F88579}" type="slidenum">
              <a:rPr lang="he-IL" smtClean="0"/>
              <a:t>14</a:t>
            </a:fld>
            <a:endParaRPr lang="he-IL"/>
          </a:p>
        </p:txBody>
      </p:sp>
    </p:spTree>
    <p:extLst>
      <p:ext uri="{BB962C8B-B14F-4D97-AF65-F5344CB8AC3E}">
        <p14:creationId xmlns:p14="http://schemas.microsoft.com/office/powerpoint/2010/main" val="42822935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800" dirty="0">
                <a:effectLst/>
                <a:latin typeface="Courier New" panose="02070309020205020404" pitchFamily="49" charset="0"/>
                <a:ea typeface="Calibri" panose="020F0502020204030204" pitchFamily="34" charset="0"/>
                <a:cs typeface="David" panose="020E0502060401010101" pitchFamily="34" charset="-79"/>
              </a:rPr>
              <a:t>האמידות הלוגיסטיות מוגבלות ליישובים עירוניים שהיה בהם בשנה השוטפת בית ספר ממ"ח לבנים (טור סה"כ), או בית ספר ממ"ח לבנים מזרם נתון (בשאר הטורים), שבו כיתה א'.</a:t>
            </a:r>
          </a:p>
          <a:p>
            <a:pPr marL="0" marR="0" lvl="0" indent="0" algn="r" defTabSz="914400" rtl="1" eaLnBrk="1" fontAlgn="auto" latinLnBrk="0" hangingPunct="1">
              <a:lnSpc>
                <a:spcPct val="100000"/>
              </a:lnSpc>
              <a:spcBef>
                <a:spcPts val="0"/>
              </a:spcBef>
              <a:spcAft>
                <a:spcPts val="0"/>
              </a:spcAft>
              <a:buClrTx/>
              <a:buSzTx/>
              <a:buFontTx/>
              <a:buNone/>
              <a:tabLst/>
              <a:defRPr/>
            </a:pPr>
            <a:r>
              <a:rPr lang="he-IL" sz="1800" dirty="0">
                <a:effectLst/>
                <a:latin typeface="Courier New" panose="02070309020205020404" pitchFamily="49" charset="0"/>
                <a:ea typeface="Calibri" panose="020F0502020204030204" pitchFamily="34" charset="0"/>
                <a:cs typeface="David" panose="020E0502060401010101" pitchFamily="34" charset="-79"/>
              </a:rPr>
              <a:t>המקווקו</a:t>
            </a:r>
            <a:r>
              <a:rPr lang="he-IL" sz="1800" baseline="0" dirty="0">
                <a:effectLst/>
                <a:latin typeface="Courier New" panose="02070309020205020404" pitchFamily="49" charset="0"/>
                <a:ea typeface="Calibri" panose="020F0502020204030204" pitchFamily="34" charset="0"/>
                <a:cs typeface="David" panose="020E0502060401010101" pitchFamily="34" charset="-79"/>
              </a:rPr>
              <a:t> מובהק בין 10% ל-15%.</a:t>
            </a:r>
            <a:r>
              <a:rPr lang="he-IL" sz="1800" dirty="0">
                <a:effectLst/>
                <a:latin typeface="Courier New" panose="02070309020205020404" pitchFamily="49" charset="0"/>
                <a:ea typeface="Calibri" panose="020F0502020204030204" pitchFamily="34" charset="0"/>
                <a:cs typeface="David" panose="020E0502060401010101" pitchFamily="34" charset="-79"/>
              </a:rPr>
              <a:t> </a:t>
            </a:r>
            <a:endParaRPr lang="he-IL" sz="1200" kern="1200" dirty="0">
              <a:solidFill>
                <a:srgbClr val="003E7E"/>
              </a:solidFill>
              <a:effectLst/>
              <a:latin typeface="David" panose="020E0502060401010101" pitchFamily="34" charset="-79"/>
              <a:ea typeface="+mn-ea"/>
              <a:cs typeface="David" panose="020E0502060401010101" pitchFamily="34" charset="-79"/>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lang="he-IL" sz="1800" dirty="0">
              <a:effectLst/>
              <a:latin typeface="Courier New" panose="02070309020205020404" pitchFamily="49" charset="0"/>
              <a:ea typeface="Calibri" panose="020F0502020204030204" pitchFamily="34" charset="0"/>
              <a:cs typeface="David" panose="020E0502060401010101" pitchFamily="34" charset="-79"/>
            </a:endParaRPr>
          </a:p>
          <a:p>
            <a:pPr marL="0" marR="0" lvl="0" indent="0" algn="r" defTabSz="914400" rtl="1" eaLnBrk="1" fontAlgn="auto" latinLnBrk="0" hangingPunct="1">
              <a:lnSpc>
                <a:spcPct val="100000"/>
              </a:lnSpc>
              <a:spcBef>
                <a:spcPts val="0"/>
              </a:spcBef>
              <a:spcAft>
                <a:spcPts val="0"/>
              </a:spcAft>
              <a:buClrTx/>
              <a:buSzTx/>
              <a:buFontTx/>
              <a:buNone/>
              <a:tabLst/>
              <a:defRPr/>
            </a:pPr>
            <a:r>
              <a:rPr lang="he-IL" sz="1200" kern="1200" dirty="0">
                <a:solidFill>
                  <a:schemeClr val="tx1"/>
                </a:solidFill>
                <a:effectLst/>
                <a:latin typeface="+mn-lt"/>
                <a:ea typeface="+mn-ea"/>
                <a:cs typeface="+mn-cs"/>
              </a:rPr>
              <a:t>תוצאות האמידות מלמדות שחינוך חרדי של ההורים מתואם שלילית עם הסיכוי ללמוד בממ"ח בכיתה א': הסיכוי נמוך בכ-46% לבן לאם שלמדה בחינוך החרדי העל-יסודי לעומת לבן שאמו לא למדה שם, ובמקרה</a:t>
            </a:r>
            <a:r>
              <a:rPr lang="he-IL" sz="1200" kern="1200" baseline="0" dirty="0">
                <a:solidFill>
                  <a:schemeClr val="tx1"/>
                </a:solidFill>
                <a:effectLst/>
                <a:latin typeface="+mn-lt"/>
                <a:ea typeface="+mn-ea"/>
                <a:cs typeface="+mn-cs"/>
              </a:rPr>
              <a:t> של אבות הסיכוי נמוך בכ-24%</a:t>
            </a:r>
            <a:r>
              <a:rPr lang="he-IL" sz="1200" kern="1200" dirty="0">
                <a:solidFill>
                  <a:schemeClr val="tx1"/>
                </a:solidFill>
                <a:effectLst/>
                <a:latin typeface="+mn-lt"/>
                <a:ea typeface="+mn-ea"/>
                <a:cs typeface="+mn-cs"/>
              </a:rPr>
              <a:t>, וכל שנת לימוד נוספת של האב בישיבה גדולה כרוכה בירידה של 0.3 נקודת אחוז בסיכוי. לעומת זאת, חינוך לא-תורני של ההורים מתואם חיובית עם הסיכוי ללמוד בממ"ח: השתתפות האם בבחינות הבגרות יותר </a:t>
            </a:r>
            <a:r>
              <a:rPr lang="he-IL" sz="1200" kern="1200" dirty="0" err="1">
                <a:solidFill>
                  <a:schemeClr val="tx1"/>
                </a:solidFill>
                <a:effectLst/>
                <a:latin typeface="+mn-lt"/>
                <a:ea typeface="+mn-ea"/>
                <a:cs typeface="+mn-cs"/>
              </a:rPr>
              <a:t>ממכפילה</a:t>
            </a:r>
            <a:r>
              <a:rPr lang="he-IL" sz="1200" kern="1200" dirty="0">
                <a:solidFill>
                  <a:schemeClr val="tx1"/>
                </a:solidFill>
                <a:effectLst/>
                <a:latin typeface="+mn-lt"/>
                <a:ea typeface="+mn-ea"/>
                <a:cs typeface="+mn-cs"/>
              </a:rPr>
              <a:t> את הסיכוי, לבן לאם/אב אקדמאים הסיכויים גדלים ביותר מחמישית מסיכויי בן להורים לא אקדמאים. לילד שאביו עבד כאשר הבן היה בגיל סיכויים הגבוהים ביותר מחצי מאלו של ילד שאביו לא עבד אז. </a:t>
            </a:r>
          </a:p>
          <a:p>
            <a:pPr marL="0" marR="0" lvl="0" indent="0" algn="r" defTabSz="914400" rtl="1" eaLnBrk="1" fontAlgn="auto" latinLnBrk="0" hangingPunct="1">
              <a:lnSpc>
                <a:spcPct val="100000"/>
              </a:lnSpc>
              <a:spcBef>
                <a:spcPts val="0"/>
              </a:spcBef>
              <a:spcAft>
                <a:spcPts val="0"/>
              </a:spcAft>
              <a:buClrTx/>
              <a:buSzTx/>
              <a:buFontTx/>
              <a:buNone/>
              <a:tabLst/>
              <a:defRPr/>
            </a:pPr>
            <a:r>
              <a:rPr lang="he-IL" sz="1200" kern="1200" dirty="0">
                <a:solidFill>
                  <a:schemeClr val="tx1"/>
                </a:solidFill>
                <a:effectLst/>
                <a:latin typeface="+mn-lt"/>
                <a:ea typeface="+mn-ea"/>
                <a:cs typeface="+mn-cs"/>
              </a:rPr>
              <a:t>תוצאות האמידות מתיישבות עם הסטטיסטיקה התיאורית שהוצגה קודם. </a:t>
            </a:r>
            <a:endParaRPr lang="he-IL" sz="1800" dirty="0">
              <a:effectLst/>
              <a:latin typeface="Courier New" panose="02070309020205020404" pitchFamily="49" charset="0"/>
              <a:ea typeface="Calibri" panose="020F0502020204030204" pitchFamily="34" charset="0"/>
              <a:cs typeface="David" panose="020E0502060401010101" pitchFamily="34" charset="-79"/>
            </a:endParaRPr>
          </a:p>
        </p:txBody>
      </p:sp>
      <p:sp>
        <p:nvSpPr>
          <p:cNvPr id="4" name="מציין מיקום של מספר שקופית 3"/>
          <p:cNvSpPr>
            <a:spLocks noGrp="1"/>
          </p:cNvSpPr>
          <p:nvPr>
            <p:ph type="sldNum" sz="quarter" idx="10"/>
          </p:nvPr>
        </p:nvSpPr>
        <p:spPr/>
        <p:txBody>
          <a:bodyPr/>
          <a:lstStyle/>
          <a:p>
            <a:fld id="{C64ACBE7-FADB-4199-9BDE-DC0724F88579}" type="slidenum">
              <a:rPr lang="he-IL" smtClean="0"/>
              <a:t>15</a:t>
            </a:fld>
            <a:endParaRPr lang="he-IL"/>
          </a:p>
        </p:txBody>
      </p:sp>
    </p:spTree>
    <p:extLst>
      <p:ext uri="{BB962C8B-B14F-4D97-AF65-F5344CB8AC3E}">
        <p14:creationId xmlns:p14="http://schemas.microsoft.com/office/powerpoint/2010/main" val="15472279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200" kern="1200" dirty="0">
                <a:solidFill>
                  <a:srgbClr val="003E7E"/>
                </a:solidFill>
                <a:effectLst/>
                <a:latin typeface="David" panose="020E0502060401010101" pitchFamily="34" charset="-79"/>
                <a:ea typeface="+mn-ea"/>
                <a:cs typeface="David" panose="020E0502060401010101" pitchFamily="34" charset="-79"/>
              </a:rPr>
              <a:t>רק כ-34% מהאחים של תלמידי הממ"ח למדו בישיבה קטנה לעומת שיעור כפול בקרב תלמידי החינוך החרדי האחר, אם כי בזרם החרדי בממ"ח השיעור דומה לאחרונים וכך גם התפלגות סוגי החינוך האחרים.</a:t>
            </a:r>
            <a:endParaRPr lang="en-US" sz="1200" kern="1200" dirty="0">
              <a:solidFill>
                <a:srgbClr val="003E7E"/>
              </a:solidFill>
              <a:effectLst/>
              <a:latin typeface="David" panose="020E0502060401010101" pitchFamily="34" charset="-79"/>
              <a:ea typeface="+mn-ea"/>
              <a:cs typeface="David" panose="020E0502060401010101" pitchFamily="34" charset="-79"/>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lang="he-IL" sz="1200" kern="1200" dirty="0">
              <a:solidFill>
                <a:srgbClr val="003E7E"/>
              </a:solidFill>
              <a:effectLst/>
              <a:latin typeface="David" panose="020E0502060401010101" pitchFamily="34" charset="-79"/>
              <a:ea typeface="+mn-ea"/>
              <a:cs typeface="David" panose="020E0502060401010101" pitchFamily="34" charset="-79"/>
            </a:endParaRPr>
          </a:p>
          <a:p>
            <a:pPr marL="0" marR="0" lvl="0" indent="0" algn="r" defTabSz="914400" rtl="1" eaLnBrk="1" fontAlgn="auto" latinLnBrk="0" hangingPunct="1">
              <a:lnSpc>
                <a:spcPct val="100000"/>
              </a:lnSpc>
              <a:spcBef>
                <a:spcPts val="0"/>
              </a:spcBef>
              <a:spcAft>
                <a:spcPts val="0"/>
              </a:spcAft>
              <a:buClrTx/>
              <a:buSzTx/>
              <a:buFontTx/>
              <a:buNone/>
              <a:tabLst/>
              <a:defRPr/>
            </a:pPr>
            <a:r>
              <a:rPr lang="he-IL" sz="1200" b="1" kern="1200" dirty="0">
                <a:solidFill>
                  <a:srgbClr val="003E7E"/>
                </a:solidFill>
                <a:effectLst/>
                <a:latin typeface="David" panose="020E0502060401010101" pitchFamily="34" charset="-79"/>
                <a:ea typeface="+mn-ea"/>
                <a:cs typeface="David" panose="020E0502060401010101" pitchFamily="34" charset="-79"/>
              </a:rPr>
              <a:t>בסיכומו של דבר </a:t>
            </a:r>
            <a:r>
              <a:rPr lang="he-IL" sz="1200" kern="1200" dirty="0">
                <a:solidFill>
                  <a:srgbClr val="003E7E"/>
                </a:solidFill>
                <a:effectLst/>
                <a:latin typeface="David" panose="020E0502060401010101" pitchFamily="34" charset="-79"/>
                <a:ea typeface="+mn-ea"/>
                <a:cs typeface="David" panose="020E0502060401010101" pitchFamily="34" charset="-79"/>
              </a:rPr>
              <a:t>המאפיינים הדמוגרפיים-חברתיים-כלכליים של התלמידים בחינוך הממלכתי-חרדי שונים מאוד מאלו של התלמידים החרדים האחרים: הוריהם ואחיהם רכשו פחות השכלה תורנית ויותר השכלה לא-תורנית, שיעור התעסוקה של הגברים גבוה בהרבה וכך גם הכנסת ההורים, הם הביאו לעולם פחות ילדים ומיעוטם גרים בישובים עירוניים חרדיים הומוגניים. הפערים במאפיינים בין הורי התלמידים והאחים בזרם החרדי בממ"ח לבין אלו של התלמידים החרדים שאינם בממ"ח דומים או נמוכים יותר, אך לא נמצאו פערים של ממש בהכנסה המשפחתית ובמספר הילדים שנולדו לאימהות.  </a:t>
            </a:r>
            <a:endParaRPr lang="en-US" sz="1200" kern="1200" dirty="0">
              <a:solidFill>
                <a:srgbClr val="003E7E"/>
              </a:solidFill>
              <a:effectLst/>
              <a:latin typeface="David" panose="020E0502060401010101" pitchFamily="34" charset="-79"/>
              <a:ea typeface="+mn-ea"/>
              <a:cs typeface="David" panose="020E0502060401010101" pitchFamily="34" charset="-79"/>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lang="he-IL" sz="1200" kern="1200" dirty="0">
              <a:solidFill>
                <a:srgbClr val="003E7E"/>
              </a:solidFill>
              <a:effectLst/>
              <a:latin typeface="David" panose="020E0502060401010101" pitchFamily="34" charset="-79"/>
              <a:ea typeface="+mn-ea"/>
              <a:cs typeface="David" panose="020E0502060401010101" pitchFamily="34" charset="-79"/>
            </a:endParaRPr>
          </a:p>
        </p:txBody>
      </p:sp>
      <p:sp>
        <p:nvSpPr>
          <p:cNvPr id="4" name="מציין מיקום של מספר שקופית 3"/>
          <p:cNvSpPr>
            <a:spLocks noGrp="1"/>
          </p:cNvSpPr>
          <p:nvPr>
            <p:ph type="sldNum" sz="quarter" idx="10"/>
          </p:nvPr>
        </p:nvSpPr>
        <p:spPr/>
        <p:txBody>
          <a:bodyPr/>
          <a:lstStyle/>
          <a:p>
            <a:fld id="{C64ACBE7-FADB-4199-9BDE-DC0724F88579}" type="slidenum">
              <a:rPr lang="he-IL" smtClean="0"/>
              <a:t>16</a:t>
            </a:fld>
            <a:endParaRPr lang="he-IL"/>
          </a:p>
        </p:txBody>
      </p:sp>
    </p:spTree>
    <p:extLst>
      <p:ext uri="{BB962C8B-B14F-4D97-AF65-F5344CB8AC3E}">
        <p14:creationId xmlns:p14="http://schemas.microsoft.com/office/powerpoint/2010/main" val="30497480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10"/>
          </p:nvPr>
        </p:nvSpPr>
        <p:spPr/>
        <p:txBody>
          <a:bodyPr/>
          <a:lstStyle/>
          <a:p>
            <a:fld id="{C64ACBE7-FADB-4199-9BDE-DC0724F88579}" type="slidenum">
              <a:rPr lang="he-IL" smtClean="0"/>
              <a:t>17</a:t>
            </a:fld>
            <a:endParaRPr lang="he-IL"/>
          </a:p>
        </p:txBody>
      </p:sp>
    </p:spTree>
    <p:extLst>
      <p:ext uri="{BB962C8B-B14F-4D97-AF65-F5344CB8AC3E}">
        <p14:creationId xmlns:p14="http://schemas.microsoft.com/office/powerpoint/2010/main" val="34072439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lang="he-IL" dirty="0"/>
          </a:p>
          <a:p>
            <a:pPr marL="0" marR="0" lvl="0" indent="0" algn="r" defTabSz="914400" rtl="1" eaLnBrk="1" fontAlgn="auto" latinLnBrk="0" hangingPunct="1">
              <a:lnSpc>
                <a:spcPct val="100000"/>
              </a:lnSpc>
              <a:spcBef>
                <a:spcPts val="0"/>
              </a:spcBef>
              <a:spcAft>
                <a:spcPts val="0"/>
              </a:spcAft>
              <a:buClrTx/>
              <a:buSzTx/>
              <a:buFontTx/>
              <a:buNone/>
              <a:tabLst/>
              <a:defRPr/>
            </a:pPr>
            <a:r>
              <a:rPr lang="he-IL" sz="1200" dirty="0">
                <a:effectLst/>
                <a:latin typeface="Courier New" panose="02070309020205020404" pitchFamily="49" charset="0"/>
                <a:ea typeface="Calibri" panose="020F0502020204030204" pitchFamily="34" charset="0"/>
                <a:cs typeface="David" panose="020E0502060401010101" pitchFamily="34" charset="-79"/>
              </a:rPr>
              <a:t>כ-19% מתלמידי כיתה א' בממ"ח למדו גם בגני </a:t>
            </a:r>
            <a:r>
              <a:rPr lang="he-IL" sz="1200" dirty="0" err="1">
                <a:effectLst/>
                <a:latin typeface="Courier New" panose="02070309020205020404" pitchFamily="49" charset="0"/>
                <a:ea typeface="Calibri" panose="020F0502020204030204" pitchFamily="34" charset="0"/>
                <a:cs typeface="David" panose="020E0502060401010101" pitchFamily="34" charset="-79"/>
              </a:rPr>
              <a:t>ממ"ח</a:t>
            </a:r>
            <a:r>
              <a:rPr lang="he-IL" sz="1200" dirty="0">
                <a:effectLst/>
                <a:latin typeface="Courier New" panose="02070309020205020404" pitchFamily="49" charset="0"/>
                <a:ea typeface="Calibri" panose="020F0502020204030204" pitchFamily="34" charset="0"/>
                <a:cs typeface="David" panose="020E0502060401010101" pitchFamily="34" charset="-79"/>
              </a:rPr>
              <a:t> וכ-28</a:t>
            </a:r>
            <a:r>
              <a:rPr lang="he-IL" sz="1200" kern="1200" dirty="0">
                <a:solidFill>
                  <a:srgbClr val="003E7E"/>
                </a:solidFill>
                <a:effectLst/>
                <a:latin typeface="David" panose="020E0502060401010101" pitchFamily="34" charset="-79"/>
                <a:ea typeface="+mn-ea"/>
                <a:cs typeface="David" panose="020E0502060401010101" pitchFamily="34" charset="-79"/>
              </a:rPr>
              <a:t>% מתלמידי כיתה א' בזרם החרדי בממ"ח, לעומת כצפוי שיעור זניח מתלמידי כיתה א' בחינוך החרדי שאינו </a:t>
            </a:r>
            <a:r>
              <a:rPr lang="he-IL" sz="1200" kern="1200" dirty="0" err="1">
                <a:solidFill>
                  <a:srgbClr val="003E7E"/>
                </a:solidFill>
                <a:effectLst/>
                <a:latin typeface="David" panose="020E0502060401010101" pitchFamily="34" charset="-79"/>
                <a:ea typeface="+mn-ea"/>
                <a:cs typeface="David" panose="020E0502060401010101" pitchFamily="34" charset="-79"/>
              </a:rPr>
              <a:t>ממ"ח</a:t>
            </a:r>
            <a:r>
              <a:rPr lang="he-IL" sz="1200" kern="1200" dirty="0">
                <a:solidFill>
                  <a:srgbClr val="003E7E"/>
                </a:solidFill>
                <a:effectLst/>
                <a:latin typeface="David" panose="020E0502060401010101" pitchFamily="34" charset="-79"/>
                <a:ea typeface="+mn-ea"/>
                <a:cs typeface="David" panose="020E0502060401010101" pitchFamily="34" charset="-79"/>
              </a:rPr>
              <a:t>.</a:t>
            </a:r>
          </a:p>
          <a:p>
            <a:pPr marL="0" marR="0" lvl="0" indent="0" algn="r" defTabSz="914400" rtl="1" eaLnBrk="1" fontAlgn="auto" latinLnBrk="0" hangingPunct="1">
              <a:lnSpc>
                <a:spcPct val="100000"/>
              </a:lnSpc>
              <a:spcBef>
                <a:spcPts val="0"/>
              </a:spcBef>
              <a:spcAft>
                <a:spcPts val="0"/>
              </a:spcAft>
              <a:buClrTx/>
              <a:buSzTx/>
              <a:buFontTx/>
              <a:buNone/>
              <a:tabLst/>
              <a:defRPr/>
            </a:pPr>
            <a:r>
              <a:rPr lang="he-IL" sz="1200" kern="1200" dirty="0">
                <a:solidFill>
                  <a:srgbClr val="003E7E"/>
                </a:solidFill>
                <a:effectLst/>
                <a:latin typeface="David" panose="020E0502060401010101" pitchFamily="34" charset="-79"/>
                <a:ea typeface="+mn-ea"/>
                <a:cs typeface="David" panose="020E0502060401010101" pitchFamily="34" charset="-79"/>
              </a:rPr>
              <a:t>כ-24% מהתלמידים בכיתה א' בממ"ח הגיעו מגנים של הממ"ד, אך רק כ-5% מאלו בזרם החרדי בממ"ח, שיעור הנמוך במקצת מזה בחינוך החרדי האחר.</a:t>
            </a:r>
          </a:p>
          <a:p>
            <a:pPr marL="0" marR="0" lvl="0" indent="0" algn="r" defTabSz="914400" rtl="1" eaLnBrk="1" fontAlgn="auto" latinLnBrk="0" hangingPunct="1">
              <a:lnSpc>
                <a:spcPct val="100000"/>
              </a:lnSpc>
              <a:spcBef>
                <a:spcPts val="0"/>
              </a:spcBef>
              <a:spcAft>
                <a:spcPts val="0"/>
              </a:spcAft>
              <a:buClrTx/>
              <a:buSzTx/>
              <a:buFontTx/>
              <a:buNone/>
              <a:tabLst/>
              <a:defRPr/>
            </a:pPr>
            <a:r>
              <a:rPr lang="he-IL" sz="1200" kern="1200" dirty="0">
                <a:solidFill>
                  <a:srgbClr val="003E7E"/>
                </a:solidFill>
                <a:effectLst/>
                <a:latin typeface="David" panose="020E0502060401010101" pitchFamily="34" charset="-79"/>
                <a:ea typeface="+mn-ea"/>
                <a:cs typeface="David" panose="020E0502060401010101" pitchFamily="34" charset="-79"/>
              </a:rPr>
              <a:t>כפועל יוצא רק כמחצית מהתלמידים שנכנסו לחינוך היסודי בממ"ח הגיעו מגני ילדים חרדיים (ללא </a:t>
            </a:r>
            <a:r>
              <a:rPr lang="he-IL" sz="1200" kern="1200" dirty="0" err="1">
                <a:solidFill>
                  <a:srgbClr val="003E7E"/>
                </a:solidFill>
                <a:effectLst/>
                <a:latin typeface="David" panose="020E0502060401010101" pitchFamily="34" charset="-79"/>
                <a:ea typeface="+mn-ea"/>
                <a:cs typeface="David" panose="020E0502060401010101" pitchFamily="34" charset="-79"/>
              </a:rPr>
              <a:t>ממ"ח</a:t>
            </a:r>
            <a:r>
              <a:rPr lang="he-IL" sz="1200" kern="1200" dirty="0">
                <a:solidFill>
                  <a:srgbClr val="003E7E"/>
                </a:solidFill>
                <a:effectLst/>
                <a:latin typeface="David" panose="020E0502060401010101" pitchFamily="34" charset="-79"/>
                <a:ea typeface="+mn-ea"/>
                <a:cs typeface="David" panose="020E0502060401010101" pitchFamily="34" charset="-79"/>
              </a:rPr>
              <a:t>) לעומת כארבע חמישיות מהתלמידים שנכנסו לחינוך החרדי האחר</a:t>
            </a:r>
          </a:p>
          <a:p>
            <a:pPr marL="0" marR="0" lvl="0" indent="0" algn="r" defTabSz="914400" rtl="1" eaLnBrk="1" fontAlgn="auto" latinLnBrk="0" hangingPunct="1">
              <a:lnSpc>
                <a:spcPct val="100000"/>
              </a:lnSpc>
              <a:spcBef>
                <a:spcPts val="0"/>
              </a:spcBef>
              <a:spcAft>
                <a:spcPts val="0"/>
              </a:spcAft>
              <a:buClrTx/>
              <a:buSzTx/>
              <a:buFontTx/>
              <a:buNone/>
              <a:tabLst/>
              <a:defRPr/>
            </a:pPr>
            <a:endParaRPr lang="he-IL" sz="1200" kern="1200" dirty="0">
              <a:solidFill>
                <a:srgbClr val="003E7E"/>
              </a:solidFill>
              <a:effectLst/>
              <a:latin typeface="David" panose="020E0502060401010101" pitchFamily="34" charset="-79"/>
              <a:ea typeface="+mn-ea"/>
              <a:cs typeface="David" panose="020E0502060401010101" pitchFamily="34" charset="-79"/>
            </a:endParaRPr>
          </a:p>
        </p:txBody>
      </p:sp>
      <p:sp>
        <p:nvSpPr>
          <p:cNvPr id="4" name="מציין מיקום של מספר שקופית 3"/>
          <p:cNvSpPr>
            <a:spLocks noGrp="1"/>
          </p:cNvSpPr>
          <p:nvPr>
            <p:ph type="sldNum" sz="quarter" idx="10"/>
          </p:nvPr>
        </p:nvSpPr>
        <p:spPr/>
        <p:txBody>
          <a:bodyPr/>
          <a:lstStyle/>
          <a:p>
            <a:fld id="{C64ACBE7-FADB-4199-9BDE-DC0724F88579}" type="slidenum">
              <a:rPr lang="he-IL" smtClean="0"/>
              <a:t>18</a:t>
            </a:fld>
            <a:endParaRPr lang="he-IL"/>
          </a:p>
        </p:txBody>
      </p:sp>
    </p:spTree>
    <p:extLst>
      <p:ext uri="{BB962C8B-B14F-4D97-AF65-F5344CB8AC3E}">
        <p14:creationId xmlns:p14="http://schemas.microsoft.com/office/powerpoint/2010/main" val="9304526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200" kern="1200" dirty="0">
                <a:solidFill>
                  <a:srgbClr val="003E7E"/>
                </a:solidFill>
                <a:effectLst/>
                <a:latin typeface="David" panose="020E0502060401010101" pitchFamily="34" charset="-79"/>
                <a:ea typeface="+mn-ea"/>
                <a:cs typeface="David" panose="020E0502060401010101" pitchFamily="34" charset="-79"/>
              </a:rPr>
              <a:t>מבין התלמידים-בנים שהגיעו לכיתה א' לפחות משנת 2015 ואילך, והצטרפו לממ"ח, כ-45% עשו זאת בכיתות ב'-ח'.</a:t>
            </a:r>
          </a:p>
          <a:p>
            <a:pPr marL="0" marR="0" lvl="0" indent="0" algn="r" defTabSz="914400" rtl="1" eaLnBrk="1" fontAlgn="auto" latinLnBrk="0" hangingPunct="1">
              <a:lnSpc>
                <a:spcPct val="100000"/>
              </a:lnSpc>
              <a:spcBef>
                <a:spcPts val="0"/>
              </a:spcBef>
              <a:spcAft>
                <a:spcPts val="0"/>
              </a:spcAft>
              <a:buClrTx/>
              <a:buSzTx/>
              <a:buFontTx/>
              <a:buNone/>
              <a:tabLst/>
              <a:defRPr/>
            </a:pPr>
            <a:r>
              <a:rPr lang="he-IL" sz="1200" kern="1200" dirty="0">
                <a:solidFill>
                  <a:srgbClr val="003E7E"/>
                </a:solidFill>
                <a:effectLst/>
                <a:latin typeface="David" panose="020E0502060401010101" pitchFamily="34" charset="-79"/>
                <a:ea typeface="+mn-ea"/>
                <a:cs typeface="David" panose="020E0502060401010101" pitchFamily="34" charset="-79"/>
              </a:rPr>
              <a:t>להלן סוג החינוך היסודי הקודם שלהם: כ-33% הגיעו ממוסדות מוכש"ר, כ-30% הגיעו מהרשתות החרדיות, כ-20% ממוסדות הפטור וכ-13% מהממ"ד (איור 8); התפלגות דומה קיימת גם בקרב המצטרפים לזרם החרדי בממ"ח. </a:t>
            </a:r>
          </a:p>
          <a:p>
            <a:pPr marL="0" marR="0" lvl="0" indent="0" algn="r" defTabSz="914400" rtl="1" eaLnBrk="1" fontAlgn="auto" latinLnBrk="0" hangingPunct="1">
              <a:lnSpc>
                <a:spcPct val="100000"/>
              </a:lnSpc>
              <a:spcBef>
                <a:spcPts val="0"/>
              </a:spcBef>
              <a:spcAft>
                <a:spcPts val="0"/>
              </a:spcAft>
              <a:buClrTx/>
              <a:buSzTx/>
              <a:buFontTx/>
              <a:buNone/>
              <a:tabLst/>
              <a:defRPr/>
            </a:pPr>
            <a:r>
              <a:rPr lang="he-IL" sz="1200" b="1" kern="1200" dirty="0">
                <a:solidFill>
                  <a:srgbClr val="003E7E"/>
                </a:solidFill>
                <a:effectLst/>
                <a:latin typeface="David" panose="020E0502060401010101" pitchFamily="34" charset="-79"/>
                <a:ea typeface="+mn-ea"/>
                <a:cs typeface="David" panose="020E0502060401010101" pitchFamily="34" charset="-79"/>
              </a:rPr>
              <a:t>מדובר על ייצוג גבוה יחסית למוסדות מוכש"ר (כפול משיעורם בחינוך</a:t>
            </a:r>
            <a:r>
              <a:rPr lang="he-IL" sz="1200" b="1" kern="1200" baseline="0" dirty="0">
                <a:solidFill>
                  <a:srgbClr val="003E7E"/>
                </a:solidFill>
                <a:effectLst/>
                <a:latin typeface="David" panose="020E0502060401010101" pitchFamily="34" charset="-79"/>
                <a:ea typeface="+mn-ea"/>
                <a:cs typeface="David" panose="020E0502060401010101" pitchFamily="34" charset="-79"/>
              </a:rPr>
              <a:t> החרדי ללא ממ"ח)</a:t>
            </a:r>
            <a:r>
              <a:rPr lang="he-IL" sz="1200" b="1" kern="1200" dirty="0">
                <a:solidFill>
                  <a:srgbClr val="003E7E"/>
                </a:solidFill>
                <a:effectLst/>
                <a:latin typeface="David" panose="020E0502060401010101" pitchFamily="34" charset="-79"/>
                <a:ea typeface="+mn-ea"/>
                <a:cs typeface="David" panose="020E0502060401010101" pitchFamily="34" charset="-79"/>
              </a:rPr>
              <a:t>, ונמוך יחסית למוסדות הפטור (כמחצית מהשיעור)</a:t>
            </a:r>
            <a:r>
              <a:rPr lang="he-IL" sz="1200" kern="1200" dirty="0">
                <a:solidFill>
                  <a:srgbClr val="003E7E"/>
                </a:solidFill>
                <a:effectLst/>
                <a:latin typeface="David" panose="020E0502060401010101" pitchFamily="34" charset="-79"/>
                <a:ea typeface="+mn-ea"/>
                <a:cs typeface="David" panose="020E0502060401010101" pitchFamily="34" charset="-79"/>
              </a:rPr>
              <a:t>. יש לציין כי חלק מהתלמידים שהצטרפו לממ"ח עשו זאת בעקבות מעבר בית הספר עצמו לממ"ח והישארות התלמידים בו. </a:t>
            </a:r>
            <a:endParaRPr lang="en-US" sz="1200" kern="1200" dirty="0">
              <a:solidFill>
                <a:srgbClr val="003E7E"/>
              </a:solidFill>
              <a:effectLst/>
              <a:latin typeface="David" panose="020E0502060401010101" pitchFamily="34" charset="-79"/>
              <a:ea typeface="+mn-ea"/>
              <a:cs typeface="David" panose="020E0502060401010101" pitchFamily="34" charset="-79"/>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lang="he-IL" sz="1200" kern="1200" dirty="0">
              <a:solidFill>
                <a:srgbClr val="003E7E"/>
              </a:solidFill>
              <a:effectLst/>
              <a:latin typeface="David" panose="020E0502060401010101" pitchFamily="34" charset="-79"/>
              <a:ea typeface="+mn-ea"/>
              <a:cs typeface="David" panose="020E0502060401010101" pitchFamily="34" charset="-79"/>
            </a:endParaRPr>
          </a:p>
          <a:p>
            <a:pPr marL="0" marR="0" lvl="0" indent="0" algn="r" defTabSz="914400" rtl="1" eaLnBrk="1" fontAlgn="auto" latinLnBrk="0" hangingPunct="1">
              <a:lnSpc>
                <a:spcPct val="100000"/>
              </a:lnSpc>
              <a:spcBef>
                <a:spcPts val="0"/>
              </a:spcBef>
              <a:spcAft>
                <a:spcPts val="0"/>
              </a:spcAft>
              <a:buClrTx/>
              <a:buSzTx/>
              <a:buFontTx/>
              <a:buNone/>
              <a:tabLst/>
              <a:defRPr/>
            </a:pPr>
            <a:r>
              <a:rPr lang="he-IL" sz="1200" b="1" kern="1200" dirty="0">
                <a:solidFill>
                  <a:srgbClr val="003E7E"/>
                </a:solidFill>
                <a:effectLst/>
                <a:latin typeface="David" panose="020E0502060401010101" pitchFamily="34" charset="-79"/>
                <a:ea typeface="+mn-ea"/>
                <a:cs typeface="David" panose="020E0502060401010101" pitchFamily="34" charset="-79"/>
              </a:rPr>
              <a:t>שתי התובנות המרכזיות </a:t>
            </a:r>
            <a:r>
              <a:rPr lang="he-IL" sz="1200" kern="1200" dirty="0">
                <a:solidFill>
                  <a:srgbClr val="003E7E"/>
                </a:solidFill>
                <a:effectLst/>
                <a:latin typeface="David" panose="020E0502060401010101" pitchFamily="34" charset="-79"/>
                <a:ea typeface="+mn-ea"/>
                <a:cs typeface="David" panose="020E0502060401010101" pitchFamily="34" charset="-79"/>
              </a:rPr>
              <a:t>העולות מנתוני הבנים המצטרפים לממ"ח הן: (א) שיעור לא מבוטל מהם הגיעו מגני ילדים של הממ"ח, ולכן אפשר שהרחבת מספר הגנים הללו תוביל בסופו של דבר לגידול בהיקף התלמידים בחינוך היסודי בממ"ח; (ב) חלק הארי מהתלמידים הנכנסים לכיתה א' בממ"ח, והמצטרפים אליו מאוחר יותר, למדו קודם לכן בחינוך החרדי, עובדה המעידה </a:t>
            </a:r>
            <a:r>
              <a:rPr lang="he-IL" sz="1200" kern="1200" dirty="0" err="1">
                <a:solidFill>
                  <a:srgbClr val="003E7E"/>
                </a:solidFill>
                <a:effectLst/>
                <a:latin typeface="David" panose="020E0502060401010101" pitchFamily="34" charset="-79"/>
                <a:ea typeface="+mn-ea"/>
                <a:cs typeface="David" panose="020E0502060401010101" pitchFamily="34" charset="-79"/>
              </a:rPr>
              <a:t>שהממ"ח</a:t>
            </a:r>
            <a:r>
              <a:rPr lang="he-IL" sz="1200" kern="1200" dirty="0">
                <a:solidFill>
                  <a:srgbClr val="003E7E"/>
                </a:solidFill>
                <a:effectLst/>
                <a:latin typeface="David" panose="020E0502060401010101" pitchFamily="34" charset="-79"/>
                <a:ea typeface="+mn-ea"/>
                <a:cs typeface="David" panose="020E0502060401010101" pitchFamily="34" charset="-79"/>
              </a:rPr>
              <a:t> חלופי לחינוך החרדי האחר. </a:t>
            </a:r>
            <a:endParaRPr lang="en-US" sz="1200" kern="1200" dirty="0">
              <a:solidFill>
                <a:srgbClr val="003E7E"/>
              </a:solidFill>
              <a:effectLst/>
              <a:latin typeface="David" panose="020E0502060401010101" pitchFamily="34" charset="-79"/>
              <a:ea typeface="+mn-ea"/>
              <a:cs typeface="David" panose="020E0502060401010101" pitchFamily="34" charset="-79"/>
            </a:endParaRPr>
          </a:p>
          <a:p>
            <a:pPr marL="0" marR="0" lvl="0" indent="0" algn="r" defTabSz="914400" rtl="1" eaLnBrk="1" fontAlgn="auto" latinLnBrk="0" hangingPunct="1">
              <a:lnSpc>
                <a:spcPct val="100000"/>
              </a:lnSpc>
              <a:spcBef>
                <a:spcPts val="0"/>
              </a:spcBef>
              <a:spcAft>
                <a:spcPts val="0"/>
              </a:spcAft>
              <a:buClrTx/>
              <a:buSzTx/>
              <a:buFontTx/>
              <a:buNone/>
              <a:tabLst/>
              <a:defRPr/>
            </a:pPr>
            <a:r>
              <a:rPr lang="he-IL" sz="1200" kern="1200" dirty="0">
                <a:solidFill>
                  <a:srgbClr val="003E7E"/>
                </a:solidFill>
                <a:effectLst/>
                <a:latin typeface="David" panose="020E0502060401010101" pitchFamily="34" charset="-79"/>
                <a:ea typeface="+mn-ea"/>
                <a:cs typeface="David" panose="020E0502060401010101" pitchFamily="34" charset="-79"/>
              </a:rPr>
              <a:t/>
            </a:r>
            <a:br>
              <a:rPr lang="he-IL" sz="1200" kern="1200" dirty="0">
                <a:solidFill>
                  <a:srgbClr val="003E7E"/>
                </a:solidFill>
                <a:effectLst/>
                <a:latin typeface="David" panose="020E0502060401010101" pitchFamily="34" charset="-79"/>
                <a:ea typeface="+mn-ea"/>
                <a:cs typeface="David" panose="020E0502060401010101" pitchFamily="34" charset="-79"/>
              </a:rPr>
            </a:br>
            <a:endParaRPr lang="he-IL" sz="1200" kern="1200" dirty="0">
              <a:solidFill>
                <a:srgbClr val="003E7E"/>
              </a:solidFill>
              <a:effectLst/>
              <a:latin typeface="David" panose="020E0502060401010101" pitchFamily="34" charset="-79"/>
              <a:ea typeface="+mn-ea"/>
              <a:cs typeface="David" panose="020E0502060401010101" pitchFamily="34" charset="-79"/>
            </a:endParaRPr>
          </a:p>
          <a:p>
            <a:endParaRPr lang="he-IL" dirty="0"/>
          </a:p>
        </p:txBody>
      </p:sp>
      <p:sp>
        <p:nvSpPr>
          <p:cNvPr id="4" name="מציין מיקום של מספר שקופית 3"/>
          <p:cNvSpPr>
            <a:spLocks noGrp="1"/>
          </p:cNvSpPr>
          <p:nvPr>
            <p:ph type="sldNum" sz="quarter" idx="10"/>
          </p:nvPr>
        </p:nvSpPr>
        <p:spPr/>
        <p:txBody>
          <a:bodyPr/>
          <a:lstStyle/>
          <a:p>
            <a:fld id="{C64ACBE7-FADB-4199-9BDE-DC0724F88579}" type="slidenum">
              <a:rPr lang="he-IL" smtClean="0"/>
              <a:t>19</a:t>
            </a:fld>
            <a:endParaRPr lang="he-IL"/>
          </a:p>
        </p:txBody>
      </p:sp>
    </p:spTree>
    <p:extLst>
      <p:ext uri="{BB962C8B-B14F-4D97-AF65-F5344CB8AC3E}">
        <p14:creationId xmlns:p14="http://schemas.microsoft.com/office/powerpoint/2010/main" val="27536007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10"/>
          </p:nvPr>
        </p:nvSpPr>
        <p:spPr/>
        <p:txBody>
          <a:bodyPr/>
          <a:lstStyle/>
          <a:p>
            <a:fld id="{C64ACBE7-FADB-4199-9BDE-DC0724F88579}" type="slidenum">
              <a:rPr lang="he-IL" smtClean="0"/>
              <a:t>2</a:t>
            </a:fld>
            <a:endParaRPr lang="he-IL"/>
          </a:p>
        </p:txBody>
      </p:sp>
    </p:spTree>
    <p:extLst>
      <p:ext uri="{BB962C8B-B14F-4D97-AF65-F5344CB8AC3E}">
        <p14:creationId xmlns:p14="http://schemas.microsoft.com/office/powerpoint/2010/main" val="38938406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10"/>
          </p:nvPr>
        </p:nvSpPr>
        <p:spPr/>
        <p:txBody>
          <a:bodyPr/>
          <a:lstStyle/>
          <a:p>
            <a:fld id="{C64ACBE7-FADB-4199-9BDE-DC0724F88579}" type="slidenum">
              <a:rPr lang="he-IL" smtClean="0"/>
              <a:t>20</a:t>
            </a:fld>
            <a:endParaRPr lang="he-IL"/>
          </a:p>
        </p:txBody>
      </p:sp>
    </p:spTree>
    <p:extLst>
      <p:ext uri="{BB962C8B-B14F-4D97-AF65-F5344CB8AC3E}">
        <p14:creationId xmlns:p14="http://schemas.microsoft.com/office/powerpoint/2010/main" val="21306361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200" kern="1200" dirty="0">
                <a:solidFill>
                  <a:srgbClr val="003E7E"/>
                </a:solidFill>
                <a:effectLst/>
                <a:latin typeface="David" panose="020E0502060401010101" pitchFamily="34" charset="-79"/>
                <a:ea typeface="+mn-ea"/>
                <a:cs typeface="David" panose="020E0502060401010101" pitchFamily="34" charset="-79"/>
              </a:rPr>
              <a:t>המעבר מכיתה ח' – היא השנה האחרונה בחינוך היסודי החרדי – לכיתה ט' עשוי ללמד מחד על מאפייני התלמידים בממ"ח, ומאידך כיצד הממ"ח עשוי להשפיע על המשך דרכם.</a:t>
            </a:r>
          </a:p>
          <a:p>
            <a:pPr marL="0" marR="0" lvl="0" indent="0" algn="r" defTabSz="914400" rtl="1" eaLnBrk="1" fontAlgn="auto" latinLnBrk="0" hangingPunct="1">
              <a:lnSpc>
                <a:spcPct val="100000"/>
              </a:lnSpc>
              <a:spcBef>
                <a:spcPts val="0"/>
              </a:spcBef>
              <a:spcAft>
                <a:spcPts val="0"/>
              </a:spcAft>
              <a:buClrTx/>
              <a:buSzTx/>
              <a:buFontTx/>
              <a:buNone/>
              <a:tabLst/>
              <a:defRPr/>
            </a:pPr>
            <a:r>
              <a:rPr lang="he-IL" sz="1200" kern="1200" dirty="0">
                <a:solidFill>
                  <a:srgbClr val="003E7E"/>
                </a:solidFill>
                <a:effectLst/>
                <a:latin typeface="David" panose="020E0502060401010101" pitchFamily="34" charset="-79"/>
                <a:ea typeface="+mn-ea"/>
                <a:cs typeface="David" panose="020E0502060401010101" pitchFamily="34" charset="-79"/>
              </a:rPr>
              <a:t>רק כ-41% מהתלמידים-בנים בכיתה ח' בממ"ח פנו בכיתה ט' לישיבה קטנה, כ-33% עברו לישיבה ללא בגרות (מלמדת לבחינות הבגרות בהיקף מצומצם) וכ-12% המשיכו לישיבה תיכונית חרדית (המלמדת לבחינות הבגרות בהיקף מלא). לעומת זאת, מקרב המסיימים כיתה ח' בחינוך החרדי האחר, כ-75% למדו בכיתה ט' בישיבה קטנה, כ-12% עברו לישיבה ללא בגרות ורק כ-2% הגיעו לישיבה תיכונית חרדית.</a:t>
            </a:r>
          </a:p>
          <a:p>
            <a:pPr marL="0" marR="0" lvl="0" indent="0" algn="r" defTabSz="914400" rtl="1" eaLnBrk="1" fontAlgn="auto" latinLnBrk="0" hangingPunct="1">
              <a:lnSpc>
                <a:spcPct val="100000"/>
              </a:lnSpc>
              <a:spcBef>
                <a:spcPts val="0"/>
              </a:spcBef>
              <a:spcAft>
                <a:spcPts val="0"/>
              </a:spcAft>
              <a:buClrTx/>
              <a:buSzTx/>
              <a:buFontTx/>
              <a:buNone/>
              <a:tabLst/>
              <a:defRPr/>
            </a:pPr>
            <a:r>
              <a:rPr lang="he-IL" sz="1200" kern="1200" dirty="0">
                <a:solidFill>
                  <a:srgbClr val="003E7E"/>
                </a:solidFill>
                <a:effectLst/>
                <a:latin typeface="David" panose="020E0502060401010101" pitchFamily="34" charset="-79"/>
                <a:ea typeface="+mn-ea"/>
                <a:cs typeface="David" panose="020E0502060401010101" pitchFamily="34" charset="-79"/>
              </a:rPr>
              <a:t>בזרם החרדי בממ"ח שיעור הפונים ללימודים בישיבה תיכונית חרדית עמד על 24%, יותר מפי עשרה מאשר בחינוך החרדי האחר; יתר על כן, השיעור הגבוה של תלמידי הזרם החרדי בממ"ח שעברו לישיבות תיכוניות בולט גם בהשוואה לשיעור של 2% בלבד מהאחים הגדולים שלהם שלמדו בכיתה י' בישיבה תיכונית חרדית (איור 6 לעיל). עוד כ-14% הגיעו בכיתה ט' לממ"ד, אך ייתכן וחלק מהם למדו שם בבתי ספר של חב"ד.   </a:t>
            </a:r>
            <a:endParaRPr lang="en-US" sz="1200" kern="1200" dirty="0">
              <a:solidFill>
                <a:srgbClr val="003E7E"/>
              </a:solidFill>
              <a:effectLst/>
              <a:latin typeface="David" panose="020E0502060401010101" pitchFamily="34" charset="-79"/>
              <a:ea typeface="+mn-ea"/>
              <a:cs typeface="David" panose="020E0502060401010101" pitchFamily="34" charset="-79"/>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lang="he-IL" sz="1200" kern="1200" dirty="0">
              <a:solidFill>
                <a:srgbClr val="003E7E"/>
              </a:solidFill>
              <a:effectLst/>
              <a:latin typeface="David" panose="020E0502060401010101" pitchFamily="34" charset="-79"/>
              <a:ea typeface="+mn-ea"/>
              <a:cs typeface="David" panose="020E0502060401010101" pitchFamily="34" charset="-79"/>
            </a:endParaRPr>
          </a:p>
        </p:txBody>
      </p:sp>
      <p:sp>
        <p:nvSpPr>
          <p:cNvPr id="4" name="מציין מיקום של מספר שקופית 3"/>
          <p:cNvSpPr>
            <a:spLocks noGrp="1"/>
          </p:cNvSpPr>
          <p:nvPr>
            <p:ph type="sldNum" sz="quarter" idx="10"/>
          </p:nvPr>
        </p:nvSpPr>
        <p:spPr/>
        <p:txBody>
          <a:bodyPr/>
          <a:lstStyle/>
          <a:p>
            <a:fld id="{C64ACBE7-FADB-4199-9BDE-DC0724F88579}" type="slidenum">
              <a:rPr lang="he-IL" smtClean="0"/>
              <a:t>21</a:t>
            </a:fld>
            <a:endParaRPr lang="he-IL"/>
          </a:p>
        </p:txBody>
      </p:sp>
    </p:spTree>
    <p:extLst>
      <p:ext uri="{BB962C8B-B14F-4D97-AF65-F5344CB8AC3E}">
        <p14:creationId xmlns:p14="http://schemas.microsoft.com/office/powerpoint/2010/main" val="4827207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800" dirty="0">
                <a:effectLst/>
                <a:latin typeface="Courier New" panose="02070309020205020404" pitchFamily="49" charset="0"/>
                <a:ea typeface="Calibri" panose="020F0502020204030204" pitchFamily="34" charset="0"/>
                <a:cs typeface="David" panose="020E0502060401010101" pitchFamily="34" charset="-79"/>
              </a:rPr>
              <a:t>שיעור הניגשים לבחינות בגרות באנגלית ו/או מתמטיקה בקרב הבנים בוגרי החינוך היסודי הממ"ח עמד על כ-20%, פי שניים משיעורם אצל בוגרי החינוך החרדי היסודי האחר (איור 11). בקרב בוגרי הזרם החרדי בממ"ח השיעור גבוה הרבה יותר – כ-34% (בזרם חב"ד השיעור זניח – לא מוצג). </a:t>
            </a:r>
            <a:r>
              <a:rPr lang="he-IL" sz="1800" dirty="0">
                <a:effectLst/>
                <a:ea typeface="Calibri" panose="020F0502020204030204" pitchFamily="34" charset="0"/>
                <a:cs typeface="David" panose="020E0502060401010101" pitchFamily="34" charset="-79"/>
              </a:rPr>
              <a:t>שיעור הזכאים לתעודת בגרות עמד על כ-11% אצל בוגרי הממ"ח ועל כ-21% מבין בוגרי הזרם החרדי בממ"ח, וזאת לעומת כ-7% בלבד בקרב בוגרי החינוך החרדי שאינו </a:t>
            </a:r>
            <a:r>
              <a:rPr lang="he-IL" sz="1800" dirty="0" err="1">
                <a:effectLst/>
                <a:ea typeface="Calibri" panose="020F0502020204030204" pitchFamily="34" charset="0"/>
                <a:cs typeface="David" panose="020E0502060401010101" pitchFamily="34" charset="-79"/>
              </a:rPr>
              <a:t>ממ"ח</a:t>
            </a:r>
            <a:endParaRPr lang="he-IL" sz="1800" dirty="0">
              <a:effectLst/>
              <a:ea typeface="Calibri" panose="020F0502020204030204" pitchFamily="34" charset="0"/>
              <a:cs typeface="David" panose="020E0502060401010101" pitchFamily="34" charset="-79"/>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lang="en-US" sz="1200" kern="1200" dirty="0">
              <a:solidFill>
                <a:srgbClr val="003E7E"/>
              </a:solidFill>
              <a:effectLst/>
              <a:latin typeface="David" panose="020E0502060401010101" pitchFamily="34" charset="-79"/>
              <a:ea typeface="+mn-ea"/>
              <a:cs typeface="David" panose="020E0502060401010101" pitchFamily="34" charset="-79"/>
            </a:endParaRPr>
          </a:p>
          <a:p>
            <a:pPr marL="0" marR="0" lvl="0" indent="0" algn="r" defTabSz="914400" rtl="1" eaLnBrk="1" fontAlgn="auto" latinLnBrk="0" hangingPunct="1">
              <a:lnSpc>
                <a:spcPct val="100000"/>
              </a:lnSpc>
              <a:spcBef>
                <a:spcPts val="0"/>
              </a:spcBef>
              <a:spcAft>
                <a:spcPts val="0"/>
              </a:spcAft>
              <a:buClrTx/>
              <a:buSzTx/>
              <a:buFontTx/>
              <a:buNone/>
              <a:tabLst/>
              <a:defRPr/>
            </a:pPr>
            <a:r>
              <a:rPr lang="he-IL" sz="1200" b="1" kern="1200" dirty="0">
                <a:solidFill>
                  <a:srgbClr val="003E7E"/>
                </a:solidFill>
                <a:effectLst/>
                <a:latin typeface="David" panose="020E0502060401010101" pitchFamily="34" charset="-79"/>
                <a:ea typeface="+mn-ea"/>
                <a:cs typeface="David" panose="020E0502060401010101" pitchFamily="34" charset="-79"/>
              </a:rPr>
              <a:t>יש לשים לב לכך </a:t>
            </a:r>
            <a:r>
              <a:rPr lang="he-IL" sz="1200" kern="1200" dirty="0">
                <a:solidFill>
                  <a:srgbClr val="003E7E"/>
                </a:solidFill>
                <a:effectLst/>
                <a:latin typeface="David" panose="020E0502060401010101" pitchFamily="34" charset="-79"/>
                <a:ea typeface="+mn-ea"/>
                <a:cs typeface="David" panose="020E0502060401010101" pitchFamily="34" charset="-79"/>
              </a:rPr>
              <a:t>שהממצאים על שיעורי הניגשים לבחינות בגרות, הזכאים לתעודת בגרות והמגיעים לישיבה גדולה (ראו בפסקה הבאה) נוגעים בעיקר לתלמידים שהיו בכיתות הגבוהות בחינוך היסודי בשנים הראשונות להקמת הממ"ח. מכאן שהממצאים הנוגעים לתלמידים שנכנסו לממ"ח בכיתות הנמוכות – והתבררו רק בעתיד עם הגיעם לגילים 18–19 – עשויים להיות שונים: ייתכן ששיעורי הניגשים לבחינות הבגרות והזכאים לתעודת בגרות יהיו גבוהים יותר בזכות חשיפה ממושכת יותר ללימודי ליבה.  </a:t>
            </a:r>
            <a:endParaRPr lang="en-US" sz="1200" kern="1200" dirty="0">
              <a:solidFill>
                <a:srgbClr val="003E7E"/>
              </a:solidFill>
              <a:effectLst/>
              <a:latin typeface="David" panose="020E0502060401010101" pitchFamily="34" charset="-79"/>
              <a:ea typeface="+mn-ea"/>
              <a:cs typeface="David" panose="020E0502060401010101" pitchFamily="34" charset="-79"/>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lang="he-IL" sz="1200" kern="1200" dirty="0">
              <a:solidFill>
                <a:srgbClr val="003E7E"/>
              </a:solidFill>
              <a:effectLst/>
              <a:latin typeface="David" panose="020E0502060401010101" pitchFamily="34" charset="-79"/>
              <a:ea typeface="+mn-ea"/>
              <a:cs typeface="David" panose="020E0502060401010101" pitchFamily="34" charset="-79"/>
            </a:endParaRPr>
          </a:p>
        </p:txBody>
      </p:sp>
      <p:sp>
        <p:nvSpPr>
          <p:cNvPr id="4" name="מציין מיקום של מספר שקופית 3"/>
          <p:cNvSpPr>
            <a:spLocks noGrp="1"/>
          </p:cNvSpPr>
          <p:nvPr>
            <p:ph type="sldNum" sz="quarter" idx="10"/>
          </p:nvPr>
        </p:nvSpPr>
        <p:spPr/>
        <p:txBody>
          <a:bodyPr/>
          <a:lstStyle/>
          <a:p>
            <a:fld id="{C64ACBE7-FADB-4199-9BDE-DC0724F88579}" type="slidenum">
              <a:rPr lang="he-IL" smtClean="0"/>
              <a:t>22</a:t>
            </a:fld>
            <a:endParaRPr lang="he-IL"/>
          </a:p>
        </p:txBody>
      </p:sp>
    </p:spTree>
    <p:extLst>
      <p:ext uri="{BB962C8B-B14F-4D97-AF65-F5344CB8AC3E}">
        <p14:creationId xmlns:p14="http://schemas.microsoft.com/office/powerpoint/2010/main" val="15180106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indent="215900" algn="just" rtl="1">
              <a:lnSpc>
                <a:spcPct val="150000"/>
              </a:lnSpc>
              <a:spcAft>
                <a:spcPts val="800"/>
              </a:spcAft>
            </a:pPr>
            <a:r>
              <a:rPr lang="he-IL" sz="1800" dirty="0">
                <a:effectLst/>
                <a:latin typeface="Courier New" panose="02070309020205020404" pitchFamily="49" charset="0"/>
                <a:ea typeface="Calibri" panose="020F0502020204030204" pitchFamily="34" charset="0"/>
                <a:cs typeface="David" panose="020E0502060401010101" pitchFamily="34" charset="-79"/>
              </a:rPr>
              <a:t>כ-38% מבוגרי כיתה ח' בממ"ח הגיעו לישיבה גדולה בגיל 19, לעומת כ-66% בקרב כלל בוגרי החינוך החרדי שאינו </a:t>
            </a:r>
            <a:r>
              <a:rPr lang="he-IL" sz="1800" dirty="0" err="1">
                <a:effectLst/>
                <a:latin typeface="Courier New" panose="02070309020205020404" pitchFamily="49" charset="0"/>
                <a:ea typeface="Calibri" panose="020F0502020204030204" pitchFamily="34" charset="0"/>
                <a:cs typeface="David" panose="020E0502060401010101" pitchFamily="34" charset="-79"/>
              </a:rPr>
              <a:t>ממ"ח</a:t>
            </a:r>
            <a:r>
              <a:rPr lang="he-IL" sz="1800" dirty="0">
                <a:effectLst/>
                <a:latin typeface="Courier New" panose="02070309020205020404" pitchFamily="49" charset="0"/>
                <a:ea typeface="Calibri" panose="020F0502020204030204" pitchFamily="34" charset="0"/>
                <a:cs typeface="David" panose="020E0502060401010101" pitchFamily="34" charset="-79"/>
              </a:rPr>
              <a:t> (איור 12). מבין בוגרי הזרם החרדי בממ"ח שיעור המגיעים לישיבה גדולה עמד על כ-46% (כ-30% בזרם חב"ד – לא מוצג).  </a:t>
            </a:r>
            <a:endParaRPr lang="en-US" sz="1800" dirty="0">
              <a:effectLst/>
              <a:latin typeface="Courier New" panose="02070309020205020404" pitchFamily="49" charset="0"/>
              <a:ea typeface="Calibri" panose="020F0502020204030204" pitchFamily="34" charset="0"/>
              <a:cs typeface="David" panose="020E0502060401010101" pitchFamily="34" charset="-79"/>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lang="he-IL" sz="1200" kern="1200" dirty="0">
              <a:solidFill>
                <a:srgbClr val="003E7E"/>
              </a:solidFill>
              <a:effectLst/>
              <a:latin typeface="David" panose="020E0502060401010101" pitchFamily="34" charset="-79"/>
              <a:ea typeface="+mn-ea"/>
              <a:cs typeface="David" panose="020E0502060401010101" pitchFamily="34" charset="-79"/>
            </a:endParaRPr>
          </a:p>
          <a:p>
            <a:pPr marL="0" marR="0" lvl="0" indent="0" algn="r" defTabSz="914400" rtl="1" eaLnBrk="1" fontAlgn="auto" latinLnBrk="0" hangingPunct="1">
              <a:lnSpc>
                <a:spcPct val="100000"/>
              </a:lnSpc>
              <a:spcBef>
                <a:spcPts val="0"/>
              </a:spcBef>
              <a:spcAft>
                <a:spcPts val="0"/>
              </a:spcAft>
              <a:buClrTx/>
              <a:buSzTx/>
              <a:buFontTx/>
              <a:buNone/>
              <a:tabLst/>
              <a:defRPr/>
            </a:pPr>
            <a:r>
              <a:rPr lang="he-IL" sz="1200" b="1" kern="1200" dirty="0">
                <a:solidFill>
                  <a:srgbClr val="003E7E"/>
                </a:solidFill>
                <a:effectLst/>
                <a:latin typeface="David" panose="020E0502060401010101" pitchFamily="34" charset="-79"/>
                <a:ea typeface="+mn-ea"/>
                <a:cs typeface="David" panose="020E0502060401010101" pitchFamily="34" charset="-79"/>
              </a:rPr>
              <a:t>בסיכומו של דבר </a:t>
            </a:r>
            <a:r>
              <a:rPr lang="he-IL" sz="1800" dirty="0">
                <a:effectLst/>
                <a:latin typeface="Courier New" panose="02070309020205020404" pitchFamily="49" charset="0"/>
                <a:ea typeface="Calibri" panose="020F0502020204030204" pitchFamily="34" charset="0"/>
                <a:cs typeface="David" panose="020E0502060401010101" pitchFamily="34" charset="-79"/>
              </a:rPr>
              <a:t>בוגרי החינוך היסודי הממ"ח נוטים הרבה יותר מבוגרי החינוך החרדי היסודי האחר לפנות ללימודים בישיבות תיכוניות חרדיות, להיבחן בבחינות הבגרות ולזכות בתעודת בגרות, ובהתאם הם לומדים הרבה פחות בישיבות גדולות. בוגרי הזרם החרדי בממ"ח פונים בשיעור גבוה אף יותר מזה של כלל תלמידי הממ"ח ללימודים בישיבות תיכוניות חרדיות וכך גם שיעורי הנבחנים בבחינות הבגרות והזכאים לתעודת בגרות, והם מגיעים בשיעור גבוה יותר לישיבה גדולה, הגם שהוא נמוך בהרבה מזה של בוגרי החינוך החרדי שאינו </a:t>
            </a:r>
            <a:r>
              <a:rPr lang="he-IL" sz="1800" dirty="0" err="1">
                <a:effectLst/>
                <a:latin typeface="Courier New" panose="02070309020205020404" pitchFamily="49" charset="0"/>
                <a:ea typeface="Calibri" panose="020F0502020204030204" pitchFamily="34" charset="0"/>
                <a:cs typeface="David" panose="020E0502060401010101" pitchFamily="34" charset="-79"/>
              </a:rPr>
              <a:t>ממ"ח</a:t>
            </a:r>
            <a:r>
              <a:rPr lang="he-IL" sz="1800" dirty="0">
                <a:effectLst/>
                <a:latin typeface="Courier New" panose="02070309020205020404" pitchFamily="49" charset="0"/>
                <a:ea typeface="Calibri" panose="020F0502020204030204" pitchFamily="34" charset="0"/>
                <a:cs typeface="David" panose="020E0502060401010101" pitchFamily="34" charset="-79"/>
              </a:rPr>
              <a:t>. </a:t>
            </a:r>
            <a:endParaRPr lang="en-US" sz="1200" kern="1200" dirty="0">
              <a:solidFill>
                <a:srgbClr val="003E7E"/>
              </a:solidFill>
              <a:effectLst/>
              <a:latin typeface="David" panose="020E0502060401010101" pitchFamily="34" charset="-79"/>
              <a:ea typeface="+mn-ea"/>
              <a:cs typeface="David" panose="020E0502060401010101" pitchFamily="34" charset="-79"/>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lang="he-IL" sz="1200" kern="1200" dirty="0">
              <a:solidFill>
                <a:srgbClr val="003E7E"/>
              </a:solidFill>
              <a:effectLst/>
              <a:latin typeface="David" panose="020E0502060401010101" pitchFamily="34" charset="-79"/>
              <a:ea typeface="+mn-ea"/>
              <a:cs typeface="David" panose="020E0502060401010101" pitchFamily="34" charset="-79"/>
            </a:endParaRPr>
          </a:p>
        </p:txBody>
      </p:sp>
      <p:sp>
        <p:nvSpPr>
          <p:cNvPr id="4" name="מציין מיקום של מספר שקופית 3"/>
          <p:cNvSpPr>
            <a:spLocks noGrp="1"/>
          </p:cNvSpPr>
          <p:nvPr>
            <p:ph type="sldNum" sz="quarter" idx="10"/>
          </p:nvPr>
        </p:nvSpPr>
        <p:spPr/>
        <p:txBody>
          <a:bodyPr/>
          <a:lstStyle/>
          <a:p>
            <a:fld id="{C64ACBE7-FADB-4199-9BDE-DC0724F88579}" type="slidenum">
              <a:rPr lang="he-IL" smtClean="0"/>
              <a:t>23</a:t>
            </a:fld>
            <a:endParaRPr lang="he-IL"/>
          </a:p>
        </p:txBody>
      </p:sp>
    </p:spTree>
    <p:extLst>
      <p:ext uri="{BB962C8B-B14F-4D97-AF65-F5344CB8AC3E}">
        <p14:creationId xmlns:p14="http://schemas.microsoft.com/office/powerpoint/2010/main" val="24279820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5"/>
          </p:nvPr>
        </p:nvSpPr>
        <p:spPr/>
        <p:txBody>
          <a:bodyPr/>
          <a:lstStyle/>
          <a:p>
            <a:fld id="{C64ACBE7-FADB-4199-9BDE-DC0724F88579}" type="slidenum">
              <a:rPr lang="he-IL" smtClean="0"/>
              <a:t>24</a:t>
            </a:fld>
            <a:endParaRPr lang="he-IL"/>
          </a:p>
        </p:txBody>
      </p:sp>
    </p:spTree>
    <p:extLst>
      <p:ext uri="{BB962C8B-B14F-4D97-AF65-F5344CB8AC3E}">
        <p14:creationId xmlns:p14="http://schemas.microsoft.com/office/powerpoint/2010/main" val="12308621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200" kern="1200" dirty="0">
                <a:solidFill>
                  <a:schemeClr val="tx1"/>
                </a:solidFill>
                <a:effectLst/>
                <a:latin typeface="David" panose="020E0502060401010101" pitchFamily="34" charset="-79"/>
                <a:ea typeface="+mn-ea"/>
                <a:cs typeface="David" panose="020E0502060401010101" pitchFamily="34" charset="-79"/>
              </a:rPr>
              <a:t>רק כ-54% מתלמידי כיתה א' בממ"ח בשנת 2015 התמידו עד כיתה ח'. כ-82% התמידו עד כיתה ד' והשיעורים נמוכים יותר בקרב הנכנסים לכיתה א' בשנים מאוחרות יותר. תמונה דומה עולה גם מהסתכלות על ההתמדה בזרם החרדי בממ"ח. </a:t>
            </a:r>
          </a:p>
          <a:p>
            <a:pPr marL="0" marR="0" lvl="0" indent="0" algn="r" defTabSz="914400" rtl="1" eaLnBrk="1" fontAlgn="auto" latinLnBrk="0" hangingPunct="1">
              <a:lnSpc>
                <a:spcPct val="100000"/>
              </a:lnSpc>
              <a:spcBef>
                <a:spcPts val="0"/>
              </a:spcBef>
              <a:spcAft>
                <a:spcPts val="0"/>
              </a:spcAft>
              <a:buClrTx/>
              <a:buSzTx/>
              <a:buFontTx/>
              <a:buNone/>
              <a:tabLst/>
              <a:defRPr/>
            </a:pPr>
            <a:r>
              <a:rPr lang="he-IL" sz="1200" kern="1200" dirty="0">
                <a:solidFill>
                  <a:schemeClr val="tx1"/>
                </a:solidFill>
                <a:effectLst/>
                <a:latin typeface="David" panose="020E0502060401010101" pitchFamily="34" charset="-79"/>
                <a:ea typeface="+mn-ea"/>
                <a:cs typeface="David" panose="020E0502060401010101" pitchFamily="34" charset="-79"/>
              </a:rPr>
              <a:t>אמנם שיעורי ההתמדה נמוכים, אבל יש לזכור שכ-10% מתלמידי כיתה א' בממ"ח התגוררו ביישוב אחר בכיתה ח', וכיוון שהפריסה הארצית של הממ"ח מצומצמת ייתכן שבמקום המגורים החדש לא קיים בית ספר ממ"ח לרבות מהזרם אליו הם משתייכים. </a:t>
            </a:r>
            <a:endParaRPr lang="he-IL" sz="1200" kern="1200" dirty="0">
              <a:solidFill>
                <a:srgbClr val="003E7E"/>
              </a:solidFill>
              <a:effectLst/>
              <a:latin typeface="David" panose="020E0502060401010101" pitchFamily="34" charset="-79"/>
              <a:ea typeface="+mn-ea"/>
              <a:cs typeface="David" panose="020E0502060401010101" pitchFamily="34" charset="-79"/>
            </a:endParaRPr>
          </a:p>
        </p:txBody>
      </p:sp>
      <p:sp>
        <p:nvSpPr>
          <p:cNvPr id="4" name="מציין מיקום של מספר שקופית 3"/>
          <p:cNvSpPr>
            <a:spLocks noGrp="1"/>
          </p:cNvSpPr>
          <p:nvPr>
            <p:ph type="sldNum" sz="quarter" idx="10"/>
          </p:nvPr>
        </p:nvSpPr>
        <p:spPr/>
        <p:txBody>
          <a:bodyPr/>
          <a:lstStyle/>
          <a:p>
            <a:fld id="{C64ACBE7-FADB-4199-9BDE-DC0724F88579}" type="slidenum">
              <a:rPr lang="he-IL" smtClean="0"/>
              <a:t>25</a:t>
            </a:fld>
            <a:endParaRPr lang="he-IL"/>
          </a:p>
        </p:txBody>
      </p:sp>
    </p:spTree>
    <p:extLst>
      <p:ext uri="{BB962C8B-B14F-4D97-AF65-F5344CB8AC3E}">
        <p14:creationId xmlns:p14="http://schemas.microsoft.com/office/powerpoint/2010/main" val="21375375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rtl="1"/>
            <a:r>
              <a:rPr lang="he-IL" sz="1200" kern="1200" dirty="0">
                <a:solidFill>
                  <a:schemeClr val="tx1"/>
                </a:solidFill>
                <a:effectLst/>
                <a:latin typeface="David" panose="020E0502060401010101" pitchFamily="34" charset="-79"/>
                <a:ea typeface="+mn-ea"/>
                <a:cs typeface="David" panose="020E0502060401010101" pitchFamily="34" charset="-79"/>
              </a:rPr>
              <a:t>באופן כללי אין הבדלים בולטים במאפיינים הדמוגרפיים-חברתיים-כלכליים של תלמידי הממ"ח המתמידים לעומת העוזבים (לוח 2). </a:t>
            </a:r>
          </a:p>
          <a:p>
            <a:pPr rtl="1"/>
            <a:r>
              <a:rPr lang="he-IL" sz="1200" kern="1200" dirty="0">
                <a:solidFill>
                  <a:schemeClr val="tx1"/>
                </a:solidFill>
                <a:effectLst/>
                <a:latin typeface="David" panose="020E0502060401010101" pitchFamily="34" charset="-79"/>
                <a:ea typeface="+mn-ea"/>
                <a:cs typeface="David" panose="020E0502060401010101" pitchFamily="34" charset="-79"/>
              </a:rPr>
              <a:t>בכל זאת ניתן להבחין שאצל המתמידים שיעור הרבה יותר נמוך של האבות למדו בישיבה גדולה ספרדית. </a:t>
            </a:r>
            <a:r>
              <a:rPr lang="he-IL" sz="1200" kern="1200" dirty="0">
                <a:solidFill>
                  <a:srgbClr val="003E7E"/>
                </a:solidFill>
                <a:effectLst/>
                <a:latin typeface="David" panose="020E0502060401010101" pitchFamily="34" charset="-79"/>
                <a:ea typeface="+mn-ea"/>
                <a:cs typeface="David" panose="020E0502060401010101" pitchFamily="34" charset="-79"/>
              </a:rPr>
              <a:t>תמונה דומה עולה גם מהתבוננות במתמידים בזרם החרדי בממ"ח לעומת העוזבים.</a:t>
            </a:r>
            <a:r>
              <a:rPr lang="he-IL" sz="1200" kern="1200" dirty="0">
                <a:solidFill>
                  <a:schemeClr val="tx1"/>
                </a:solidFill>
                <a:effectLst/>
                <a:latin typeface="David" panose="020E0502060401010101" pitchFamily="34" charset="-79"/>
                <a:ea typeface="+mn-ea"/>
                <a:cs typeface="David" panose="020E0502060401010101" pitchFamily="34" charset="-79"/>
              </a:rPr>
              <a:t> </a:t>
            </a:r>
            <a:endParaRPr lang="he-IL" sz="1200" dirty="0">
              <a:latin typeface="David" panose="020E0502060401010101" pitchFamily="34" charset="-79"/>
              <a:cs typeface="David" panose="020E0502060401010101" pitchFamily="34" charset="-79"/>
            </a:endParaRPr>
          </a:p>
        </p:txBody>
      </p:sp>
      <p:sp>
        <p:nvSpPr>
          <p:cNvPr id="4" name="מציין מיקום של מספר שקופית 3"/>
          <p:cNvSpPr>
            <a:spLocks noGrp="1"/>
          </p:cNvSpPr>
          <p:nvPr>
            <p:ph type="sldNum" sz="quarter" idx="10"/>
          </p:nvPr>
        </p:nvSpPr>
        <p:spPr/>
        <p:txBody>
          <a:bodyPr/>
          <a:lstStyle/>
          <a:p>
            <a:fld id="{C64ACBE7-FADB-4199-9BDE-DC0724F88579}" type="slidenum">
              <a:rPr lang="he-IL" smtClean="0"/>
              <a:t>26</a:t>
            </a:fld>
            <a:endParaRPr lang="he-IL"/>
          </a:p>
        </p:txBody>
      </p:sp>
    </p:spTree>
    <p:extLst>
      <p:ext uri="{BB962C8B-B14F-4D97-AF65-F5344CB8AC3E}">
        <p14:creationId xmlns:p14="http://schemas.microsoft.com/office/powerpoint/2010/main" val="5945008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indent="215900" algn="just" rtl="1">
              <a:lnSpc>
                <a:spcPct val="150000"/>
              </a:lnSpc>
              <a:spcAft>
                <a:spcPts val="800"/>
              </a:spcAft>
            </a:pPr>
            <a:r>
              <a:rPr lang="he-IL" sz="1800" dirty="0">
                <a:effectLst/>
                <a:latin typeface="Courier New" panose="02070309020205020404" pitchFamily="49" charset="0"/>
                <a:ea typeface="Calibri" panose="020F0502020204030204" pitchFamily="34" charset="0"/>
                <a:cs typeface="David" panose="020E0502060401010101" pitchFamily="34" charset="-79"/>
              </a:rPr>
              <a:t>באופן כללי אין הבדלים בולטים במאפיינים הדמוגרפיים-חברתיים-כלכליים של תלמידי הממ"ח המתמידים לעומת העוזבים (לוח 4). </a:t>
            </a:r>
          </a:p>
          <a:p>
            <a:pPr indent="215900" algn="just" rtl="1">
              <a:lnSpc>
                <a:spcPct val="150000"/>
              </a:lnSpc>
              <a:spcAft>
                <a:spcPts val="800"/>
              </a:spcAft>
            </a:pPr>
            <a:r>
              <a:rPr lang="he-IL" sz="1800" dirty="0">
                <a:effectLst/>
                <a:latin typeface="Courier New" panose="02070309020205020404" pitchFamily="49" charset="0"/>
                <a:ea typeface="Calibri" panose="020F0502020204030204" pitchFamily="34" charset="0"/>
                <a:cs typeface="David" panose="020E0502060401010101" pitchFamily="34" charset="-79"/>
              </a:rPr>
              <a:t>בכל זאת ניתן להבחין שאצל המתמידים שיעור הרבה יותר נמוך של האבות למדו בישיבה גדולה ספרדית, שיעור האחים הבוגרים שניגשו לבחינות הבגרות נמוך יותר ושיעורם של אלו שלמדו בישיבה גדולה גבוה יותר, ושיעורי ההורים העובדים גבוהים בהרבה ובהתאם גם ההכנסה המשפחתית. תמונה דומה עולה גם מהתבוננות במתמידים בזרם החרדי בממ"ח לעומת העוזבים אותו. </a:t>
            </a:r>
            <a:endParaRPr lang="en-US" sz="1800" dirty="0">
              <a:effectLst/>
              <a:latin typeface="Courier New" panose="02070309020205020404" pitchFamily="49" charset="0"/>
              <a:ea typeface="Calibri" panose="020F0502020204030204" pitchFamily="34" charset="0"/>
              <a:cs typeface="David" panose="020E0502060401010101" pitchFamily="34" charset="-79"/>
            </a:endParaRPr>
          </a:p>
        </p:txBody>
      </p:sp>
      <p:sp>
        <p:nvSpPr>
          <p:cNvPr id="4" name="מציין מיקום של מספר שקופית 3"/>
          <p:cNvSpPr>
            <a:spLocks noGrp="1"/>
          </p:cNvSpPr>
          <p:nvPr>
            <p:ph type="sldNum" sz="quarter" idx="10"/>
          </p:nvPr>
        </p:nvSpPr>
        <p:spPr/>
        <p:txBody>
          <a:bodyPr/>
          <a:lstStyle/>
          <a:p>
            <a:fld id="{C64ACBE7-FADB-4199-9BDE-DC0724F88579}" type="slidenum">
              <a:rPr lang="he-IL" smtClean="0"/>
              <a:t>27</a:t>
            </a:fld>
            <a:endParaRPr lang="he-IL"/>
          </a:p>
        </p:txBody>
      </p:sp>
    </p:spTree>
    <p:extLst>
      <p:ext uri="{BB962C8B-B14F-4D97-AF65-F5344CB8AC3E}">
        <p14:creationId xmlns:p14="http://schemas.microsoft.com/office/powerpoint/2010/main" val="38504246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rtl="1"/>
            <a:r>
              <a:rPr lang="he-IL" sz="1200" kern="1200" dirty="0">
                <a:solidFill>
                  <a:schemeClr val="tx1"/>
                </a:solidFill>
                <a:effectLst/>
                <a:latin typeface="David" panose="020E0502060401010101" pitchFamily="34" charset="-79"/>
                <a:ea typeface="+mn-ea"/>
                <a:cs typeface="David" panose="020E0502060401010101" pitchFamily="34" charset="-79"/>
              </a:rPr>
              <a:t>כ-50% מהעוזבים את הממ"ח בשנים 2016–2022 עברו לבתי ספר חרדיים, כ-40% לממ"ד וכ-10% לממלכתי-עברי. </a:t>
            </a:r>
          </a:p>
          <a:p>
            <a:pPr rtl="1"/>
            <a:r>
              <a:rPr lang="he-IL" sz="1200" kern="1200" dirty="0">
                <a:solidFill>
                  <a:schemeClr val="tx1"/>
                </a:solidFill>
                <a:effectLst/>
                <a:latin typeface="David" panose="020E0502060401010101" pitchFamily="34" charset="-79"/>
                <a:ea typeface="+mn-ea"/>
                <a:cs typeface="David" panose="020E0502060401010101" pitchFamily="34" charset="-79"/>
              </a:rPr>
              <a:t>כ-16% מהעוזבים את הזרם החרדי בממ"ח עברו לחינוך הממלכתי-עברי, על חשבון העוזבים את הממ"ד; ייתכן שמדובר בהורים שהיו כבר בשלבי עזיבה של החברה החרדית. </a:t>
            </a:r>
            <a:endParaRPr lang="en-US" sz="1200" kern="1200" dirty="0">
              <a:solidFill>
                <a:schemeClr val="tx1"/>
              </a:solidFill>
              <a:effectLst/>
              <a:latin typeface="David" panose="020E0502060401010101" pitchFamily="34" charset="-79"/>
              <a:ea typeface="+mn-ea"/>
              <a:cs typeface="David" panose="020E0502060401010101" pitchFamily="34" charset="-79"/>
            </a:endParaRPr>
          </a:p>
        </p:txBody>
      </p:sp>
      <p:sp>
        <p:nvSpPr>
          <p:cNvPr id="4" name="מציין מיקום של מספר שקופית 3"/>
          <p:cNvSpPr>
            <a:spLocks noGrp="1"/>
          </p:cNvSpPr>
          <p:nvPr>
            <p:ph type="sldNum" sz="quarter" idx="10"/>
          </p:nvPr>
        </p:nvSpPr>
        <p:spPr/>
        <p:txBody>
          <a:bodyPr/>
          <a:lstStyle/>
          <a:p>
            <a:fld id="{C64ACBE7-FADB-4199-9BDE-DC0724F88579}" type="slidenum">
              <a:rPr lang="he-IL" smtClean="0"/>
              <a:t>28</a:t>
            </a:fld>
            <a:endParaRPr lang="he-IL"/>
          </a:p>
        </p:txBody>
      </p:sp>
    </p:spTree>
    <p:extLst>
      <p:ext uri="{BB962C8B-B14F-4D97-AF65-F5344CB8AC3E}">
        <p14:creationId xmlns:p14="http://schemas.microsoft.com/office/powerpoint/2010/main" val="20736572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5"/>
          </p:nvPr>
        </p:nvSpPr>
        <p:spPr/>
        <p:txBody>
          <a:bodyPr/>
          <a:lstStyle/>
          <a:p>
            <a:fld id="{C64ACBE7-FADB-4199-9BDE-DC0724F88579}" type="slidenum">
              <a:rPr lang="he-IL" smtClean="0"/>
              <a:t>29</a:t>
            </a:fld>
            <a:endParaRPr lang="he-IL"/>
          </a:p>
        </p:txBody>
      </p:sp>
    </p:spTree>
    <p:extLst>
      <p:ext uri="{BB962C8B-B14F-4D97-AF65-F5344CB8AC3E}">
        <p14:creationId xmlns:p14="http://schemas.microsoft.com/office/powerpoint/2010/main" val="17890167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200" kern="1200" dirty="0">
                <a:solidFill>
                  <a:schemeClr val="tx1"/>
                </a:solidFill>
                <a:effectLst/>
                <a:latin typeface="David" panose="020E0502060401010101" pitchFamily="34" charset="-79"/>
                <a:ea typeface="+mn-ea"/>
                <a:cs typeface="David" panose="020E0502060401010101" pitchFamily="34" charset="-79"/>
              </a:rPr>
              <a:t>הרוב המוחלט של התלמידות בחינוך החרדי לומדות לימודי ליבה (אנגלית, מתמטיקה, מדעים ועוד), ורובן נבחנות בבחינות הבגרות.</a:t>
            </a:r>
          </a:p>
          <a:p>
            <a:pPr marL="0" marR="0" lvl="0" indent="0" algn="r" defTabSz="914400" rtl="1" eaLnBrk="1" fontAlgn="auto" latinLnBrk="0" hangingPunct="1">
              <a:lnSpc>
                <a:spcPct val="100000"/>
              </a:lnSpc>
              <a:spcBef>
                <a:spcPts val="0"/>
              </a:spcBef>
              <a:spcAft>
                <a:spcPts val="0"/>
              </a:spcAft>
              <a:buClrTx/>
              <a:buSzTx/>
              <a:buFontTx/>
              <a:buNone/>
              <a:tabLst/>
              <a:defRPr/>
            </a:pPr>
            <a:endParaRPr lang="he-IL" sz="1200" kern="1200" dirty="0">
              <a:solidFill>
                <a:schemeClr val="tx1"/>
              </a:solidFill>
              <a:effectLst/>
              <a:latin typeface="David" panose="020E0502060401010101" pitchFamily="34" charset="-79"/>
              <a:ea typeface="+mn-ea"/>
              <a:cs typeface="David" panose="020E0502060401010101" pitchFamily="34" charset="-79"/>
            </a:endParaRPr>
          </a:p>
        </p:txBody>
      </p:sp>
      <p:sp>
        <p:nvSpPr>
          <p:cNvPr id="4" name="מציין מיקום של מספר שקופית 3"/>
          <p:cNvSpPr>
            <a:spLocks noGrp="1"/>
          </p:cNvSpPr>
          <p:nvPr>
            <p:ph type="sldNum" sz="quarter" idx="5"/>
          </p:nvPr>
        </p:nvSpPr>
        <p:spPr/>
        <p:txBody>
          <a:bodyPr/>
          <a:lstStyle/>
          <a:p>
            <a:fld id="{C64ACBE7-FADB-4199-9BDE-DC0724F88579}" type="slidenum">
              <a:rPr lang="he-IL" smtClean="0"/>
              <a:t>3</a:t>
            </a:fld>
            <a:endParaRPr lang="he-IL"/>
          </a:p>
        </p:txBody>
      </p:sp>
    </p:spTree>
    <p:extLst>
      <p:ext uri="{BB962C8B-B14F-4D97-AF65-F5344CB8AC3E}">
        <p14:creationId xmlns:p14="http://schemas.microsoft.com/office/powerpoint/2010/main" val="24540417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indent="215900" algn="just" rtl="1">
              <a:lnSpc>
                <a:spcPct val="150000"/>
              </a:lnSpc>
              <a:spcAft>
                <a:spcPts val="800"/>
              </a:spcAft>
            </a:pPr>
            <a:r>
              <a:rPr lang="he-IL" sz="1200" dirty="0">
                <a:effectLst/>
                <a:latin typeface="Courier New" panose="02070309020205020404" pitchFamily="49" charset="0"/>
                <a:ea typeface="Calibri" panose="020F0502020204030204" pitchFamily="34" charset="0"/>
                <a:cs typeface="David" panose="020E0502060401010101" pitchFamily="34" charset="-79"/>
              </a:rPr>
              <a:t>באיור 14 מוצגים הציונים הממוצעים של התלמידים-בנים במבחני המיצ"ב </a:t>
            </a:r>
            <a:r>
              <a:rPr lang="he-IL" sz="1200" dirty="0" err="1">
                <a:effectLst/>
                <a:latin typeface="Courier New" panose="02070309020205020404" pitchFamily="49" charset="0"/>
                <a:ea typeface="Calibri" panose="020F0502020204030204" pitchFamily="34" charset="0"/>
                <a:cs typeface="David" panose="020E0502060401010101" pitchFamily="34" charset="-79"/>
              </a:rPr>
              <a:t>והאסי"ף</a:t>
            </a:r>
            <a:r>
              <a:rPr lang="he-IL" sz="1200" dirty="0">
                <a:effectLst/>
                <a:latin typeface="Courier New" panose="02070309020205020404" pitchFamily="49" charset="0"/>
                <a:ea typeface="Calibri" panose="020F0502020204030204" pitchFamily="34" charset="0"/>
                <a:cs typeface="David" panose="020E0502060401010101" pitchFamily="34" charset="-79"/>
              </a:rPr>
              <a:t>. באופן כללי הציונים של תלמידי הממ"ח, לרבות בזרם החרדי, גבוהים מאלו של התלמידים במעיין החינוך התורני </a:t>
            </a:r>
            <a:r>
              <a:rPr lang="he-IL" sz="1200" dirty="0" err="1">
                <a:effectLst/>
                <a:latin typeface="Courier New" panose="02070309020205020404" pitchFamily="49" charset="0"/>
                <a:ea typeface="Calibri" panose="020F0502020204030204" pitchFamily="34" charset="0"/>
                <a:cs typeface="David" panose="020E0502060401010101" pitchFamily="34" charset="-79"/>
              </a:rPr>
              <a:t>ובמוכש"ר</a:t>
            </a:r>
            <a:r>
              <a:rPr lang="he-IL" sz="1200" dirty="0">
                <a:effectLst/>
                <a:latin typeface="Courier New" panose="02070309020205020404" pitchFamily="49" charset="0"/>
                <a:ea typeface="Calibri" panose="020F0502020204030204" pitchFamily="34" charset="0"/>
                <a:cs typeface="David" panose="020E0502060401010101" pitchFamily="34" charset="-79"/>
              </a:rPr>
              <a:t>, בפרט במבחני המיצ"ב בעברית. יחד עם זאת כל ההבדלים אינם מובהקים סטטיסטית. חשוב להדגיש שרוב תלמידי הממ"ח שנבחנו במבחני המיצ"ב והאסי"ף למדו רק בחלק מהכיתות א'-ה'/ד' בממ"ח ולכן ייתכן שציוניהם היו גבוהים יותר לו נחשפו לממ"ח תקופה ממושכת יותר. </a:t>
            </a:r>
            <a:r>
              <a:rPr lang="he-IL" sz="1200" b="1" dirty="0">
                <a:effectLst/>
                <a:latin typeface="Courier New" panose="02070309020205020404" pitchFamily="49" charset="0"/>
                <a:ea typeface="Calibri" panose="020F0502020204030204" pitchFamily="34" charset="0"/>
                <a:cs typeface="David" panose="020E0502060401010101" pitchFamily="34" charset="-79"/>
              </a:rPr>
              <a:t>יש לציין שהציונים של תלמידי (ביחד עם תלמידות) החינוך החרדי במבחני המיצ"ב </a:t>
            </a:r>
            <a:r>
              <a:rPr lang="he-IL" sz="1200" b="1" dirty="0" err="1">
                <a:effectLst/>
                <a:latin typeface="Courier New" panose="02070309020205020404" pitchFamily="49" charset="0"/>
                <a:ea typeface="Calibri" panose="020F0502020204030204" pitchFamily="34" charset="0"/>
                <a:cs typeface="David" panose="020E0502060401010101" pitchFamily="34" charset="-79"/>
              </a:rPr>
              <a:t>והאסי"ף</a:t>
            </a:r>
            <a:r>
              <a:rPr lang="he-IL" sz="1200" b="1" dirty="0">
                <a:effectLst/>
                <a:latin typeface="Courier New" panose="02070309020205020404" pitchFamily="49" charset="0"/>
                <a:ea typeface="Calibri" panose="020F0502020204030204" pitchFamily="34" charset="0"/>
                <a:cs typeface="David" panose="020E0502060401010101" pitchFamily="34" charset="-79"/>
              </a:rPr>
              <a:t> נופלים מאלו של תלמידי החינוך הממלכתי-דתי והממלכתי עברי – בסדר גודל של 0.3–0.5 סטיית תקן בעברית, וכ-0.6 סטיית תקן במתמטיקה ב-2017 (לא מוצג); ואולם, פערים אלו אינם מובהקים סטטיסטית,</a:t>
            </a:r>
            <a:r>
              <a:rPr lang="he-IL" sz="1200" dirty="0">
                <a:effectLst/>
                <a:latin typeface="Courier New" panose="02070309020205020404" pitchFamily="49" charset="0"/>
                <a:ea typeface="Calibri" panose="020F0502020204030204" pitchFamily="34" charset="0"/>
                <a:cs typeface="David" panose="020E0502060401010101" pitchFamily="34" charset="-79"/>
              </a:rPr>
              <a:t> ובנוסף לא מובאת בחשבון העובדה שהמאפיינים הדמוגרפיים-חברתיים-כלכליים של הורי התלמידים בחינוך החרדי חלשים מאלו של הורי התלמידים בחינוך הממלכתי ומאפיינים אלו עשויים להיות מתואמים עם ההישגים במבחני ההערכה.</a:t>
            </a:r>
          </a:p>
          <a:p>
            <a:pPr indent="215900" algn="just" rtl="1">
              <a:lnSpc>
                <a:spcPct val="150000"/>
              </a:lnSpc>
              <a:spcAft>
                <a:spcPts val="800"/>
              </a:spcAft>
            </a:pPr>
            <a:endParaRPr lang="en-US" sz="1200" dirty="0">
              <a:effectLst/>
              <a:latin typeface="Courier New" panose="02070309020205020404" pitchFamily="49" charset="0"/>
              <a:ea typeface="Calibri" panose="020F0502020204030204" pitchFamily="34" charset="0"/>
              <a:cs typeface="David" panose="020E0502060401010101" pitchFamily="34" charset="-79"/>
            </a:endParaRPr>
          </a:p>
          <a:p>
            <a:pPr algn="r" rtl="1"/>
            <a:r>
              <a:rPr lang="en-US" sz="1200" dirty="0">
                <a:effectLst/>
                <a:latin typeface="Calibri" panose="020F0502020204030204" pitchFamily="34" charset="0"/>
                <a:ea typeface="Calibri" panose="020F0502020204030204" pitchFamily="34" charset="0"/>
                <a:cs typeface="Arial" panose="020B0604020202020204" pitchFamily="34" charset="0"/>
              </a:rPr>
              <a:t> </a:t>
            </a:r>
          </a:p>
          <a:p>
            <a:pPr marL="0" marR="0" lvl="0" indent="0" algn="r" defTabSz="914400" rtl="1" eaLnBrk="1" fontAlgn="auto" latinLnBrk="0" hangingPunct="1">
              <a:lnSpc>
                <a:spcPct val="100000"/>
              </a:lnSpc>
              <a:spcBef>
                <a:spcPts val="0"/>
              </a:spcBef>
              <a:spcAft>
                <a:spcPts val="0"/>
              </a:spcAft>
              <a:buClrTx/>
              <a:buSzTx/>
              <a:buFontTx/>
              <a:buNone/>
              <a:tabLst/>
              <a:defRPr/>
            </a:pPr>
            <a:endParaRPr lang="en-US" sz="1200" kern="1200" dirty="0">
              <a:solidFill>
                <a:srgbClr val="003E7E"/>
              </a:solidFill>
              <a:effectLst/>
              <a:latin typeface="David" panose="020E0502060401010101" pitchFamily="34" charset="-79"/>
              <a:ea typeface="+mn-ea"/>
              <a:cs typeface="David" panose="020E0502060401010101" pitchFamily="34" charset="-79"/>
            </a:endParaRPr>
          </a:p>
        </p:txBody>
      </p:sp>
      <p:sp>
        <p:nvSpPr>
          <p:cNvPr id="4" name="מציין מיקום של מספר שקופית 3"/>
          <p:cNvSpPr>
            <a:spLocks noGrp="1"/>
          </p:cNvSpPr>
          <p:nvPr>
            <p:ph type="sldNum" sz="quarter" idx="10"/>
          </p:nvPr>
        </p:nvSpPr>
        <p:spPr/>
        <p:txBody>
          <a:bodyPr/>
          <a:lstStyle/>
          <a:p>
            <a:fld id="{C64ACBE7-FADB-4199-9BDE-DC0724F88579}" type="slidenum">
              <a:rPr lang="he-IL" smtClean="0"/>
              <a:t>30</a:t>
            </a:fld>
            <a:endParaRPr lang="he-IL"/>
          </a:p>
        </p:txBody>
      </p:sp>
    </p:spTree>
    <p:extLst>
      <p:ext uri="{BB962C8B-B14F-4D97-AF65-F5344CB8AC3E}">
        <p14:creationId xmlns:p14="http://schemas.microsoft.com/office/powerpoint/2010/main" val="5571531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indent="215900" algn="just" rtl="1">
              <a:lnSpc>
                <a:spcPct val="150000"/>
              </a:lnSpc>
              <a:spcAft>
                <a:spcPts val="800"/>
              </a:spcAft>
            </a:pPr>
            <a:r>
              <a:rPr lang="he-IL" sz="1200" dirty="0">
                <a:effectLst/>
                <a:latin typeface="Courier New" panose="02070309020205020404" pitchFamily="49" charset="0"/>
                <a:ea typeface="Calibri" panose="020F0502020204030204" pitchFamily="34" charset="0"/>
                <a:cs typeface="David" panose="020E0502060401010101" pitchFamily="34" charset="-79"/>
              </a:rPr>
              <a:t>תוצאות האמידות מוצגות בלוחות 6-5. הציון של התלמידים-בנים בממ"ח במבחני המיצ"ב בעברית בכיתה ה' בשנים 2016–2019 היה גבוה בממוצע בקרוב ל-19 נקודות (כ-0.2 סטיית תקן) מזה של תלמידי מעיין החינוך התורני בא"י בני יוסף (לוח 5, טור 1), ובכ-25 נקודות זה של תלמידי </a:t>
            </a:r>
            <a:r>
              <a:rPr lang="he-IL" sz="1200" dirty="0" err="1">
                <a:effectLst/>
                <a:latin typeface="Courier New" panose="02070309020205020404" pitchFamily="49" charset="0"/>
                <a:ea typeface="Calibri" panose="020F0502020204030204" pitchFamily="34" charset="0"/>
                <a:cs typeface="David" panose="020E0502060401010101" pitchFamily="34" charset="-79"/>
              </a:rPr>
              <a:t>המוכש"ר</a:t>
            </a:r>
            <a:r>
              <a:rPr lang="he-IL" sz="1200" dirty="0">
                <a:effectLst/>
                <a:latin typeface="Courier New" panose="02070309020205020404" pitchFamily="49" charset="0"/>
                <a:ea typeface="Calibri" panose="020F0502020204030204" pitchFamily="34" charset="0"/>
                <a:cs typeface="David" panose="020E0502060401010101" pitchFamily="34" charset="-79"/>
              </a:rPr>
              <a:t> (לא מוצג), יתר הדברים קבועים. לעומת זאת, במבחן </a:t>
            </a:r>
            <a:r>
              <a:rPr lang="he-IL" sz="1200" dirty="0" err="1">
                <a:effectLst/>
                <a:latin typeface="Courier New" panose="02070309020205020404" pitchFamily="49" charset="0"/>
                <a:ea typeface="Calibri" panose="020F0502020204030204" pitchFamily="34" charset="0"/>
                <a:cs typeface="David" panose="020E0502060401010101" pitchFamily="34" charset="-79"/>
              </a:rPr>
              <a:t>אסי"ף</a:t>
            </a:r>
            <a:r>
              <a:rPr lang="he-IL" sz="1200" dirty="0">
                <a:effectLst/>
                <a:latin typeface="Courier New" panose="02070309020205020404" pitchFamily="49" charset="0"/>
                <a:ea typeface="Calibri" panose="020F0502020204030204" pitchFamily="34" charset="0"/>
                <a:cs typeface="David" panose="020E0502060401010101" pitchFamily="34" charset="-79"/>
              </a:rPr>
              <a:t> בעברית בכיתה ד' בשנת 2022 לא נמצא הבדל מובהק בציון הממוצע בין תלמידי הממ"ח לתלמידי מעיין החינוך התורני (טור 2), אבל הציון של תלמידי הממ"ח היה גבוה (ומובהק סטטיסטית) ביותר מ-12 נקודות (כ-0.3 סטיית תקן) מהציון של תלמידי </a:t>
            </a:r>
            <a:r>
              <a:rPr lang="he-IL" sz="1200" dirty="0" err="1">
                <a:effectLst/>
                <a:latin typeface="Courier New" panose="02070309020205020404" pitchFamily="49" charset="0"/>
                <a:ea typeface="Calibri" panose="020F0502020204030204" pitchFamily="34" charset="0"/>
                <a:cs typeface="David" panose="020E0502060401010101" pitchFamily="34" charset="-79"/>
              </a:rPr>
              <a:t>המוכש"ר</a:t>
            </a:r>
            <a:r>
              <a:rPr lang="he-IL" sz="1200" dirty="0">
                <a:effectLst/>
                <a:latin typeface="Courier New" panose="02070309020205020404" pitchFamily="49" charset="0"/>
                <a:ea typeface="Calibri" panose="020F0502020204030204" pitchFamily="34" charset="0"/>
                <a:cs typeface="David" panose="020E0502060401010101" pitchFamily="34" charset="-79"/>
              </a:rPr>
              <a:t> (לא מוצג). גם במבחני המיצ"ב במתמטיקה לא נמצא הבדל מובהק בציון בין תלמידי הממ"ח לתלמידי מעיין החינוך התורני (טור 3), והציון של תלמידי הממ"ח היה גבוה (ומובהק סטטיסטית) בכ-9 נקודות (כ-0.1 סטיית תקן) מזה של תלמידי המוכש"ר (לא מוצג). יש לזכור שאמידה</a:t>
            </a:r>
            <a:r>
              <a:rPr lang="he-IL" sz="1200" baseline="0" dirty="0">
                <a:effectLst/>
                <a:latin typeface="Courier New" panose="02070309020205020404" pitchFamily="49" charset="0"/>
                <a:ea typeface="Calibri" panose="020F0502020204030204" pitchFamily="34" charset="0"/>
                <a:cs typeface="David" panose="020E0502060401010101" pitchFamily="34" charset="-79"/>
              </a:rPr>
              <a:t> של הציון במתמטיקה השתתפו רק 11 תלמידי ממ"ח ולכן יש להתייחס לאומד במשנה זהירות.</a:t>
            </a:r>
            <a:endParaRPr lang="he-IL" sz="1200" dirty="0">
              <a:effectLst/>
              <a:latin typeface="Courier New" panose="02070309020205020404" pitchFamily="49" charset="0"/>
              <a:ea typeface="Calibri" panose="020F0502020204030204" pitchFamily="34" charset="0"/>
              <a:cs typeface="David" panose="020E0502060401010101" pitchFamily="34" charset="-79"/>
            </a:endParaRPr>
          </a:p>
          <a:p>
            <a:pPr marL="0" marR="0" lvl="0" indent="215900" algn="just" defTabSz="914400" rtl="1" eaLnBrk="1" fontAlgn="auto" latinLnBrk="0" hangingPunct="1">
              <a:lnSpc>
                <a:spcPct val="150000"/>
              </a:lnSpc>
              <a:spcBef>
                <a:spcPts val="0"/>
              </a:spcBef>
              <a:spcAft>
                <a:spcPts val="800"/>
              </a:spcAft>
              <a:buClrTx/>
              <a:buSzTx/>
              <a:buFontTx/>
              <a:buNone/>
              <a:tabLst/>
              <a:defRPr/>
            </a:pPr>
            <a:r>
              <a:rPr lang="he-IL" sz="1200" kern="1200" dirty="0">
                <a:solidFill>
                  <a:schemeClr val="tx1"/>
                </a:solidFill>
                <a:effectLst/>
                <a:latin typeface="+mn-lt"/>
                <a:ea typeface="+mn-ea"/>
                <a:cs typeface="+mn-cs"/>
              </a:rPr>
              <a:t>חשוב להדגיש שרוב תלמידי הממ"ח שנבחנו במבחני המיצ"ב והאסי"ף למדו רק בחלק מהכיתות א'-ה'/ד' בממ"ח ולכן ייתכן שציוניהם היו גבוהים יותר לו נחשפו לממ"ח תקופה ממושכת יותר: </a:t>
            </a:r>
            <a:r>
              <a:rPr lang="he-IL" sz="1200" dirty="0">
                <a:effectLst/>
                <a:latin typeface="Calibri" panose="020F0502020204030204" pitchFamily="34" charset="0"/>
                <a:ea typeface="Calibri" panose="020F0502020204030204" pitchFamily="34" charset="0"/>
                <a:cs typeface="David" panose="020E0502060401010101" pitchFamily="34" charset="-79"/>
              </a:rPr>
              <a:t>מאמידה של הציון במבחן האסי"ף בשנת 2022, בה המשתנים המסבירים הם המאפיינים הדמוגרפיים-חברתיים-כלכליים (כמתואר בפסקה הבאה) וגודל הכיתה, נמצא שהציון של תלמידי הממ"ח שלמדו לפחות בכיתות ג' וד' בממ"ח גבוה ומובהקת סטטיסטית בכ-8 נקודות מהציון של התלמידים שלמדו רק בכיתה ד' בממ"ח.  </a:t>
            </a: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indent="215900" algn="just" rtl="1">
              <a:lnSpc>
                <a:spcPct val="150000"/>
              </a:lnSpc>
              <a:spcAft>
                <a:spcPts val="800"/>
              </a:spcAft>
            </a:pPr>
            <a:endParaRPr lang="en-US" sz="1200" dirty="0">
              <a:effectLst/>
              <a:latin typeface="Courier New" panose="02070309020205020404" pitchFamily="49" charset="0"/>
              <a:ea typeface="Calibri" panose="020F0502020204030204" pitchFamily="34" charset="0"/>
              <a:cs typeface="David" panose="020E0502060401010101" pitchFamily="34" charset="-79"/>
            </a:endParaRPr>
          </a:p>
          <a:p>
            <a:pPr indent="215900" algn="just" rtl="1">
              <a:lnSpc>
                <a:spcPct val="150000"/>
              </a:lnSpc>
              <a:spcAft>
                <a:spcPts val="800"/>
              </a:spcAft>
            </a:pPr>
            <a:r>
              <a:rPr lang="he-IL" sz="1200" dirty="0">
                <a:effectLst/>
                <a:latin typeface="Courier New" panose="02070309020205020404" pitchFamily="49" charset="0"/>
                <a:ea typeface="Calibri" panose="020F0502020204030204" pitchFamily="34" charset="0"/>
                <a:cs typeface="David" panose="020E0502060401010101" pitchFamily="34" charset="-79"/>
              </a:rPr>
              <a:t>באשר למשתנים המפקחים, הציונים בעברית ובמתמטיקה מתואמים חיובית עם היות הורי התלמידים בעלי תעודת בגרות/תואר אקדמי ועם ההכנסה המשפחתית מעבודה, אך לרוב אינם מתואמים עם מאפיינים אחרים: לימודים של ההורים בחינוך החרדי העל-יסודי, מספר שנות הלימוד של האב בישיבה גדולה/כולל ומספר האחים והאחיות של התלמיד.  </a:t>
            </a:r>
            <a:endParaRPr lang="en-US" sz="1200" dirty="0">
              <a:effectLst/>
              <a:latin typeface="Courier New" panose="02070309020205020404" pitchFamily="49" charset="0"/>
              <a:ea typeface="Calibri" panose="020F0502020204030204" pitchFamily="34" charset="0"/>
              <a:cs typeface="David" panose="020E0502060401010101" pitchFamily="34" charset="-79"/>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lang="en-US" sz="1200" kern="1200" dirty="0">
              <a:solidFill>
                <a:srgbClr val="003E7E"/>
              </a:solidFill>
              <a:effectLst/>
              <a:latin typeface="David" panose="020E0502060401010101" pitchFamily="34" charset="-79"/>
              <a:ea typeface="+mn-ea"/>
              <a:cs typeface="David" panose="020E0502060401010101" pitchFamily="34" charset="-79"/>
            </a:endParaRPr>
          </a:p>
        </p:txBody>
      </p:sp>
      <p:sp>
        <p:nvSpPr>
          <p:cNvPr id="4" name="מציין מיקום של מספר שקופית 3"/>
          <p:cNvSpPr>
            <a:spLocks noGrp="1"/>
          </p:cNvSpPr>
          <p:nvPr>
            <p:ph type="sldNum" sz="quarter" idx="10"/>
          </p:nvPr>
        </p:nvSpPr>
        <p:spPr/>
        <p:txBody>
          <a:bodyPr/>
          <a:lstStyle/>
          <a:p>
            <a:fld id="{C64ACBE7-FADB-4199-9BDE-DC0724F88579}" type="slidenum">
              <a:rPr lang="he-IL" smtClean="0"/>
              <a:t>31</a:t>
            </a:fld>
            <a:endParaRPr lang="he-IL"/>
          </a:p>
        </p:txBody>
      </p:sp>
    </p:spTree>
    <p:extLst>
      <p:ext uri="{BB962C8B-B14F-4D97-AF65-F5344CB8AC3E}">
        <p14:creationId xmlns:p14="http://schemas.microsoft.com/office/powerpoint/2010/main" val="397672112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indent="215900" algn="just" rtl="1">
              <a:lnSpc>
                <a:spcPct val="150000"/>
              </a:lnSpc>
              <a:spcAft>
                <a:spcPts val="800"/>
              </a:spcAft>
            </a:pPr>
            <a:r>
              <a:rPr lang="he-IL" sz="1200" dirty="0">
                <a:effectLst/>
                <a:latin typeface="Courier New" panose="02070309020205020404" pitchFamily="49" charset="0"/>
                <a:ea typeface="Calibri" panose="020F0502020204030204" pitchFamily="34" charset="0"/>
                <a:cs typeface="David" panose="020E0502060401010101" pitchFamily="34" charset="-79"/>
              </a:rPr>
              <a:t>חזרה על האמידות לעיל ביחס לציוני המיצ"ב </a:t>
            </a:r>
            <a:r>
              <a:rPr lang="he-IL" sz="1200" dirty="0" err="1">
                <a:effectLst/>
                <a:latin typeface="Courier New" panose="02070309020205020404" pitchFamily="49" charset="0"/>
                <a:ea typeface="Calibri" panose="020F0502020204030204" pitchFamily="34" charset="0"/>
                <a:cs typeface="David" panose="020E0502060401010101" pitchFamily="34" charset="-79"/>
              </a:rPr>
              <a:t>והאסי"ף</a:t>
            </a:r>
            <a:r>
              <a:rPr lang="he-IL" sz="1200" dirty="0">
                <a:effectLst/>
                <a:latin typeface="Courier New" panose="02070309020205020404" pitchFamily="49" charset="0"/>
                <a:ea typeface="Calibri" panose="020F0502020204030204" pitchFamily="34" charset="0"/>
                <a:cs typeface="David" panose="020E0502060401010101" pitchFamily="34" charset="-79"/>
              </a:rPr>
              <a:t> בעברית, תוך פירוק הממ"ח לזרמים, מעלה את הממצאים הבאים (לוח 6). הציון הממוצע במבחני המיצ"ב בעברית של התלמידים-בנים בזרם החרדי בממ"ח היה גבוה בכ-33 נקודות (כ-0.3 סטיית תקן) מזה של תלמידי מעיין החינוך התורני, ושל תלמידי זרם חב"ד בממ"ח בכ-19 נקודות (ההבדל בציון בין שני הזרמים לא מובהק) – טור 1. הציון הממוצע במבחן המיצ"ב בעברית של תלמידי הממ"ח בשני הזרמים לעיל היה גבוה ב-6 נקודות נוספות בהשוואה לתלמידי </a:t>
            </a:r>
            <a:r>
              <a:rPr lang="he-IL" sz="1200" dirty="0" err="1">
                <a:effectLst/>
                <a:latin typeface="Courier New" panose="02070309020205020404" pitchFamily="49" charset="0"/>
                <a:ea typeface="Calibri" panose="020F0502020204030204" pitchFamily="34" charset="0"/>
                <a:cs typeface="David" panose="020E0502060401010101" pitchFamily="34" charset="-79"/>
              </a:rPr>
              <a:t>המוכש"ר</a:t>
            </a:r>
            <a:r>
              <a:rPr lang="he-IL" sz="1200" dirty="0">
                <a:effectLst/>
                <a:latin typeface="Courier New" panose="02070309020205020404" pitchFamily="49" charset="0"/>
                <a:ea typeface="Calibri" panose="020F0502020204030204" pitchFamily="34" charset="0"/>
                <a:cs typeface="David" panose="020E0502060401010101" pitchFamily="34" charset="-79"/>
              </a:rPr>
              <a:t>. במבחן </a:t>
            </a:r>
            <a:r>
              <a:rPr lang="he-IL" sz="1200" dirty="0" err="1">
                <a:effectLst/>
                <a:latin typeface="Courier New" panose="02070309020205020404" pitchFamily="49" charset="0"/>
                <a:ea typeface="Calibri" panose="020F0502020204030204" pitchFamily="34" charset="0"/>
                <a:cs typeface="David" panose="020E0502060401010101" pitchFamily="34" charset="-79"/>
              </a:rPr>
              <a:t>האסי"ף</a:t>
            </a:r>
            <a:r>
              <a:rPr lang="he-IL" sz="1200" dirty="0">
                <a:effectLst/>
                <a:latin typeface="Courier New" panose="02070309020205020404" pitchFamily="49" charset="0"/>
                <a:ea typeface="Calibri" panose="020F0502020204030204" pitchFamily="34" charset="0"/>
                <a:cs typeface="David" panose="020E0502060401010101" pitchFamily="34" charset="-79"/>
              </a:rPr>
              <a:t> לא נמצא הבדל מובהק בציון הממוצע בעברית בין כל אחד מזרמי הממ"ח למעיין החינוך התורני </a:t>
            </a:r>
            <a:r>
              <a:rPr lang="he-IL" sz="1200" dirty="0" err="1">
                <a:effectLst/>
                <a:latin typeface="Courier New" panose="02070309020205020404" pitchFamily="49" charset="0"/>
                <a:ea typeface="Calibri" panose="020F0502020204030204" pitchFamily="34" charset="0"/>
                <a:cs typeface="David" panose="020E0502060401010101" pitchFamily="34" charset="-79"/>
              </a:rPr>
              <a:t>ולמוכש"ר</a:t>
            </a:r>
            <a:r>
              <a:rPr lang="he-IL" sz="1200" dirty="0">
                <a:effectLst/>
                <a:latin typeface="Courier New" panose="02070309020205020404" pitchFamily="49" charset="0"/>
                <a:ea typeface="Calibri" panose="020F0502020204030204" pitchFamily="34" charset="0"/>
                <a:cs typeface="David" panose="020E0502060401010101" pitchFamily="34" charset="-79"/>
              </a:rPr>
              <a:t> (טור 2), וגם לא בין הזרמים בממ"ח לבין עצמם (טור 3)</a:t>
            </a:r>
            <a:r>
              <a:rPr lang="he-IL" sz="1200" baseline="30000" dirty="0">
                <a:effectLst/>
                <a:latin typeface="Courier New" panose="02070309020205020404" pitchFamily="49" charset="0"/>
                <a:ea typeface="Calibri" panose="020F0502020204030204" pitchFamily="34" charset="0"/>
                <a:cs typeface="David" panose="020E0502060401010101" pitchFamily="34" charset="-79"/>
              </a:rPr>
              <a:t>34</a:t>
            </a:r>
            <a:r>
              <a:rPr lang="he-IL" sz="1200" dirty="0">
                <a:effectLst/>
                <a:latin typeface="Courier New" panose="02070309020205020404" pitchFamily="49" charset="0"/>
                <a:ea typeface="Calibri" panose="020F0502020204030204" pitchFamily="34" charset="0"/>
                <a:cs typeface="David" panose="020E0502060401010101" pitchFamily="34" charset="-79"/>
              </a:rPr>
              <a:t>. </a:t>
            </a:r>
            <a:endParaRPr lang="en-US" sz="1200" dirty="0">
              <a:effectLst/>
              <a:latin typeface="Courier New" panose="02070309020205020404" pitchFamily="49" charset="0"/>
              <a:ea typeface="Calibri" panose="020F0502020204030204" pitchFamily="34" charset="0"/>
              <a:cs typeface="David" panose="020E0502060401010101" pitchFamily="34" charset="-79"/>
            </a:endParaRPr>
          </a:p>
          <a:p>
            <a:pPr algn="just" rtl="1"/>
            <a:r>
              <a:rPr lang="he-IL" sz="1200" dirty="0">
                <a:effectLst/>
                <a:latin typeface="Calibri" panose="020F0502020204030204" pitchFamily="34" charset="0"/>
                <a:ea typeface="Calibri" panose="020F0502020204030204" pitchFamily="34" charset="0"/>
                <a:cs typeface="David" panose="020E0502060401010101" pitchFamily="34" charset="-79"/>
              </a:rPr>
              <a:t>לא ניתן לבצע את האמידה על הציונים במיצ"ב במתמטיקה בכיתה ה' בשל מיעוט נבחנים בממ"ח. </a:t>
            </a: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algn="just" rtl="1"/>
            <a:r>
              <a:rPr lang="he-IL" sz="1200" dirty="0">
                <a:effectLst/>
                <a:latin typeface="Calibri" panose="020F0502020204030204" pitchFamily="34" charset="0"/>
                <a:ea typeface="Calibri" panose="020F0502020204030204" pitchFamily="34" charset="0"/>
                <a:cs typeface="David" panose="020E0502060401010101" pitchFamily="34" charset="-79"/>
              </a:rPr>
              <a:t>למעט פער מובהק של יותר מ-13 נקודות לטובת תלמידי זרם חב"ד בממ"ח בהשוואה </a:t>
            </a:r>
            <a:r>
              <a:rPr lang="he-IL" sz="1200" dirty="0" err="1">
                <a:effectLst/>
                <a:latin typeface="Calibri" panose="020F0502020204030204" pitchFamily="34" charset="0"/>
                <a:ea typeface="Calibri" panose="020F0502020204030204" pitchFamily="34" charset="0"/>
                <a:cs typeface="David" panose="020E0502060401010101" pitchFamily="34" charset="-79"/>
              </a:rPr>
              <a:t>למוכש"ר</a:t>
            </a:r>
            <a:r>
              <a:rPr lang="he-IL" sz="1200" dirty="0">
                <a:effectLst/>
                <a:latin typeface="Calibri" panose="020F0502020204030204" pitchFamily="34" charset="0"/>
                <a:ea typeface="Calibri" panose="020F0502020204030204" pitchFamily="34" charset="0"/>
                <a:cs typeface="David" panose="020E0502060401010101" pitchFamily="34" charset="-79"/>
              </a:rPr>
              <a:t>.  </a:t>
            </a: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lang="en-US" sz="1200" kern="1200" dirty="0">
              <a:solidFill>
                <a:srgbClr val="003E7E"/>
              </a:solidFill>
              <a:effectLst/>
              <a:latin typeface="David" panose="020E0502060401010101" pitchFamily="34" charset="-79"/>
              <a:ea typeface="+mn-ea"/>
              <a:cs typeface="David" panose="020E0502060401010101" pitchFamily="34" charset="-79"/>
            </a:endParaRPr>
          </a:p>
        </p:txBody>
      </p:sp>
      <p:sp>
        <p:nvSpPr>
          <p:cNvPr id="4" name="מציין מיקום של מספר שקופית 3"/>
          <p:cNvSpPr>
            <a:spLocks noGrp="1"/>
          </p:cNvSpPr>
          <p:nvPr>
            <p:ph type="sldNum" sz="quarter" idx="10"/>
          </p:nvPr>
        </p:nvSpPr>
        <p:spPr/>
        <p:txBody>
          <a:bodyPr/>
          <a:lstStyle/>
          <a:p>
            <a:fld id="{C64ACBE7-FADB-4199-9BDE-DC0724F88579}" type="slidenum">
              <a:rPr lang="he-IL" smtClean="0"/>
              <a:t>32</a:t>
            </a:fld>
            <a:endParaRPr lang="he-IL"/>
          </a:p>
        </p:txBody>
      </p:sp>
    </p:spTree>
    <p:extLst>
      <p:ext uri="{BB962C8B-B14F-4D97-AF65-F5344CB8AC3E}">
        <p14:creationId xmlns:p14="http://schemas.microsoft.com/office/powerpoint/2010/main" val="400932001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5"/>
          </p:nvPr>
        </p:nvSpPr>
        <p:spPr/>
        <p:txBody>
          <a:bodyPr/>
          <a:lstStyle/>
          <a:p>
            <a:fld id="{C64ACBE7-FADB-4199-9BDE-DC0724F88579}" type="slidenum">
              <a:rPr lang="he-IL" smtClean="0"/>
              <a:t>33</a:t>
            </a:fld>
            <a:endParaRPr lang="he-IL"/>
          </a:p>
        </p:txBody>
      </p:sp>
    </p:spTree>
    <p:extLst>
      <p:ext uri="{BB962C8B-B14F-4D97-AF65-F5344CB8AC3E}">
        <p14:creationId xmlns:p14="http://schemas.microsoft.com/office/powerpoint/2010/main" val="320479342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rtl="1"/>
            <a:r>
              <a:rPr lang="he-IL" sz="1200" kern="1200" dirty="0">
                <a:solidFill>
                  <a:srgbClr val="003E7E"/>
                </a:solidFill>
                <a:effectLst/>
                <a:latin typeface="David" panose="020E0502060401010101" pitchFamily="34" charset="-79"/>
                <a:ea typeface="+mn-ea"/>
                <a:cs typeface="David" panose="020E0502060401010101" pitchFamily="34" charset="-79"/>
              </a:rPr>
              <a:t>המורים הגברים בחינוך היסודי לבנים בממ"ח הרבה יותר משכילים מהמורים בחינוך החרדי האחר (הרשתות ובתי הספר המוכרים שאינם רשמיים האחרים), </a:t>
            </a:r>
            <a:r>
              <a:rPr lang="he-IL" sz="1200" b="1" kern="1200" dirty="0">
                <a:solidFill>
                  <a:srgbClr val="003E7E"/>
                </a:solidFill>
                <a:effectLst/>
                <a:latin typeface="David" panose="020E0502060401010101" pitchFamily="34" charset="-79"/>
                <a:ea typeface="+mn-ea"/>
                <a:cs typeface="David" panose="020E0502060401010101" pitchFamily="34" charset="-79"/>
              </a:rPr>
              <a:t>סה"כ אקדמיים בממ"ח 59% לעומת 23%, </a:t>
            </a:r>
            <a:r>
              <a:rPr lang="he-IL" sz="1200" kern="1200" dirty="0">
                <a:solidFill>
                  <a:srgbClr val="003E7E"/>
                </a:solidFill>
                <a:effectLst/>
                <a:latin typeface="David" panose="020E0502060401010101" pitchFamily="34" charset="-79"/>
                <a:ea typeface="+mn-ea"/>
                <a:cs typeface="David" panose="020E0502060401010101" pitchFamily="34" charset="-79"/>
              </a:rPr>
              <a:t>משוקלל בשעות הוראה.</a:t>
            </a:r>
          </a:p>
          <a:p>
            <a:pPr rtl="1"/>
            <a:r>
              <a:rPr lang="he-IL" sz="1200" kern="1200" dirty="0">
                <a:solidFill>
                  <a:srgbClr val="003E7E"/>
                </a:solidFill>
                <a:effectLst/>
                <a:latin typeface="David" panose="020E0502060401010101" pitchFamily="34" charset="-79"/>
                <a:ea typeface="+mn-ea"/>
                <a:cs typeface="David" panose="020E0502060401010101" pitchFamily="34" charset="-79"/>
              </a:rPr>
              <a:t>ממצא זה אינו מפתיע בהתחשב בכך שהמורים בממ"ח מחויבים להשלים תואר ראשון לפחות. </a:t>
            </a:r>
          </a:p>
          <a:p>
            <a:pPr marL="0" marR="0" lvl="0" indent="0" algn="r" defTabSz="914400" rtl="1" eaLnBrk="1" fontAlgn="auto" latinLnBrk="0" hangingPunct="1">
              <a:lnSpc>
                <a:spcPct val="100000"/>
              </a:lnSpc>
              <a:spcBef>
                <a:spcPts val="0"/>
              </a:spcBef>
              <a:spcAft>
                <a:spcPts val="0"/>
              </a:spcAft>
              <a:buClrTx/>
              <a:buSzTx/>
              <a:buFontTx/>
              <a:buNone/>
              <a:tabLst/>
              <a:defRPr/>
            </a:pPr>
            <a:endParaRPr lang="en-US" sz="1200" kern="1200" dirty="0">
              <a:solidFill>
                <a:srgbClr val="003E7E"/>
              </a:solidFill>
              <a:effectLst/>
              <a:latin typeface="David" panose="020E0502060401010101" pitchFamily="34" charset="-79"/>
              <a:ea typeface="+mn-ea"/>
              <a:cs typeface="David" panose="020E0502060401010101" pitchFamily="34" charset="-79"/>
            </a:endParaRPr>
          </a:p>
          <a:p>
            <a:pPr marL="0" marR="0" lvl="0" indent="0" algn="r" defTabSz="914400" rtl="1" eaLnBrk="1" fontAlgn="auto" latinLnBrk="0" hangingPunct="1">
              <a:lnSpc>
                <a:spcPct val="100000"/>
              </a:lnSpc>
              <a:spcBef>
                <a:spcPts val="0"/>
              </a:spcBef>
              <a:spcAft>
                <a:spcPts val="0"/>
              </a:spcAft>
              <a:buClrTx/>
              <a:buSzTx/>
              <a:buFontTx/>
              <a:buNone/>
              <a:tabLst/>
              <a:defRPr/>
            </a:pPr>
            <a:r>
              <a:rPr lang="he-IL" sz="1200" kern="1200" dirty="0" smtClean="0">
                <a:solidFill>
                  <a:srgbClr val="003E7E"/>
                </a:solidFill>
                <a:effectLst/>
                <a:latin typeface="David" panose="020E0502060401010101" pitchFamily="34" charset="-79"/>
                <a:ea typeface="+mn-ea"/>
                <a:cs typeface="David" panose="020E0502060401010101" pitchFamily="34" charset="-79"/>
              </a:rPr>
              <a:t>לשם השוואה, בחינוך היסודי הממ"ד (הממלכתי-עברי) שיעור המורים הגברים עם תואר אקדמי הגיע לכ-83% ובממלכתי-עברי לכ-89%.</a:t>
            </a:r>
            <a:endParaRPr lang="en-US" sz="1200" kern="1200" dirty="0" smtClean="0">
              <a:solidFill>
                <a:srgbClr val="003E7E"/>
              </a:solidFill>
              <a:effectLst/>
              <a:latin typeface="David" panose="020E0502060401010101" pitchFamily="34" charset="-79"/>
              <a:ea typeface="+mn-ea"/>
              <a:cs typeface="David" panose="020E0502060401010101" pitchFamily="34" charset="-79"/>
            </a:endParaRPr>
          </a:p>
          <a:p>
            <a:pPr rtl="1"/>
            <a:r>
              <a:rPr lang="he-IL" sz="1200" kern="1200" dirty="0" smtClean="0">
                <a:solidFill>
                  <a:srgbClr val="003E7E"/>
                </a:solidFill>
                <a:effectLst/>
                <a:latin typeface="David" panose="020E0502060401010101" pitchFamily="34" charset="-79"/>
                <a:ea typeface="+mn-ea"/>
                <a:cs typeface="David" panose="020E0502060401010101" pitchFamily="34" charset="-79"/>
              </a:rPr>
              <a:t>[לשם השוואה, בחינוך היסודי הממ"ד (הממלכתי-עברי) שיעור המורים הגברים עם תואר ראשון הגיע לכ-44% (כ-53%) ואלו עם תואר שני או שלישי לכ-39% (כ-34%)]</a:t>
            </a:r>
          </a:p>
          <a:p>
            <a:pPr rtl="1"/>
            <a:endParaRPr lang="he-IL" sz="1200" kern="1200" dirty="0">
              <a:solidFill>
                <a:srgbClr val="003E7E"/>
              </a:solidFill>
              <a:effectLst/>
              <a:latin typeface="David" panose="020E0502060401010101" pitchFamily="34" charset="-79"/>
              <a:ea typeface="+mn-ea"/>
              <a:cs typeface="David" panose="020E0502060401010101" pitchFamily="34" charset="-79"/>
            </a:endParaRPr>
          </a:p>
          <a:p>
            <a:pPr marL="0" marR="0" lvl="0" indent="0" algn="r" defTabSz="914400" rtl="1" eaLnBrk="1" fontAlgn="auto" latinLnBrk="0" hangingPunct="1">
              <a:lnSpc>
                <a:spcPct val="100000"/>
              </a:lnSpc>
              <a:spcBef>
                <a:spcPts val="0"/>
              </a:spcBef>
              <a:spcAft>
                <a:spcPts val="0"/>
              </a:spcAft>
              <a:buClrTx/>
              <a:buSzTx/>
              <a:buFontTx/>
              <a:buNone/>
              <a:tabLst/>
              <a:defRPr/>
            </a:pPr>
            <a:r>
              <a:rPr lang="he-IL" sz="1200" kern="1200" dirty="0">
                <a:solidFill>
                  <a:srgbClr val="003E7E"/>
                </a:solidFill>
                <a:effectLst/>
                <a:latin typeface="David" panose="020E0502060401010101" pitchFamily="34" charset="-79"/>
                <a:ea typeface="+mn-ea"/>
                <a:cs typeface="David" panose="020E0502060401010101" pitchFamily="34" charset="-79"/>
              </a:rPr>
              <a:t>בניתוח שערכנו עולה שבקרב המורות בחינוך היסודי החרדי לבנות, </a:t>
            </a:r>
            <a:r>
              <a:rPr lang="he-IL" sz="1200" kern="1200" dirty="0" smtClean="0">
                <a:solidFill>
                  <a:srgbClr val="003E7E"/>
                </a:solidFill>
                <a:effectLst/>
                <a:latin typeface="David" panose="020E0502060401010101" pitchFamily="34" charset="-79"/>
                <a:ea typeface="+mn-ea"/>
                <a:cs typeface="David" panose="020E0502060401010101" pitchFamily="34" charset="-79"/>
              </a:rPr>
              <a:t>שיעור המורות בממ"ח עם תואר אקדמי כ-73% לעומת כ-25% בחינוך החרדי האחר</a:t>
            </a:r>
          </a:p>
          <a:p>
            <a:pPr rtl="1"/>
            <a:r>
              <a:rPr lang="he-IL" sz="1200" kern="1200" dirty="0" smtClean="0">
                <a:solidFill>
                  <a:srgbClr val="003E7E"/>
                </a:solidFill>
                <a:effectLst/>
                <a:latin typeface="David" panose="020E0502060401010101" pitchFamily="34" charset="-79"/>
                <a:ea typeface="+mn-ea"/>
                <a:cs typeface="David" panose="020E0502060401010101" pitchFamily="34" charset="-79"/>
              </a:rPr>
              <a:t>[שיעור </a:t>
            </a:r>
            <a:r>
              <a:rPr lang="he-IL" sz="1200" kern="1200" dirty="0">
                <a:solidFill>
                  <a:srgbClr val="003E7E"/>
                </a:solidFill>
                <a:effectLst/>
                <a:latin typeface="David" panose="020E0502060401010101" pitchFamily="34" charset="-79"/>
                <a:ea typeface="+mn-ea"/>
                <a:cs typeface="David" panose="020E0502060401010101" pitchFamily="34" charset="-79"/>
              </a:rPr>
              <a:t>המורות בממ"ח עם תואר ראשון (תואר שני או שלישי) עמד על כ-54% (כ-19%) </a:t>
            </a:r>
            <a:r>
              <a:rPr lang="he-IL" sz="1200" b="1" kern="1200" dirty="0">
                <a:solidFill>
                  <a:srgbClr val="003E7E"/>
                </a:solidFill>
                <a:effectLst/>
                <a:latin typeface="David" panose="020E0502060401010101" pitchFamily="34" charset="-79"/>
                <a:ea typeface="+mn-ea"/>
                <a:cs typeface="David" panose="020E0502060401010101" pitchFamily="34" charset="-79"/>
              </a:rPr>
              <a:t>סה"כ 73% </a:t>
            </a:r>
            <a:r>
              <a:rPr lang="he-IL" sz="1200" kern="1200" dirty="0">
                <a:solidFill>
                  <a:srgbClr val="003E7E"/>
                </a:solidFill>
                <a:effectLst/>
                <a:latin typeface="David" panose="020E0502060401010101" pitchFamily="34" charset="-79"/>
                <a:ea typeface="+mn-ea"/>
                <a:cs typeface="David" panose="020E0502060401010101" pitchFamily="34" charset="-79"/>
              </a:rPr>
              <a:t>לעומת כ-19% (כ-6%) </a:t>
            </a:r>
            <a:r>
              <a:rPr lang="he-IL" sz="1200" b="1" kern="1200" dirty="0">
                <a:solidFill>
                  <a:srgbClr val="003E7E"/>
                </a:solidFill>
                <a:effectLst/>
                <a:latin typeface="David" panose="020E0502060401010101" pitchFamily="34" charset="-79"/>
                <a:ea typeface="+mn-ea"/>
                <a:cs typeface="David" panose="020E0502060401010101" pitchFamily="34" charset="-79"/>
              </a:rPr>
              <a:t>סה"כ 25%</a:t>
            </a:r>
            <a:r>
              <a:rPr lang="he-IL" sz="1200" kern="1200" dirty="0">
                <a:solidFill>
                  <a:srgbClr val="003E7E"/>
                </a:solidFill>
                <a:effectLst/>
                <a:latin typeface="David" panose="020E0502060401010101" pitchFamily="34" charset="-79"/>
                <a:ea typeface="+mn-ea"/>
                <a:cs typeface="David" panose="020E0502060401010101" pitchFamily="34" charset="-79"/>
              </a:rPr>
              <a:t> בחינוך החרדי האחר</a:t>
            </a:r>
            <a:r>
              <a:rPr lang="he-IL" sz="1200" kern="1200" dirty="0" smtClean="0">
                <a:solidFill>
                  <a:srgbClr val="003E7E"/>
                </a:solidFill>
                <a:effectLst/>
                <a:latin typeface="David" panose="020E0502060401010101" pitchFamily="34" charset="-79"/>
                <a:ea typeface="+mn-ea"/>
                <a:cs typeface="David" panose="020E0502060401010101" pitchFamily="34" charset="-79"/>
              </a:rPr>
              <a:t>.] </a:t>
            </a:r>
            <a:endParaRPr lang="en-US" sz="1200" kern="1200" dirty="0">
              <a:solidFill>
                <a:srgbClr val="003E7E"/>
              </a:solidFill>
              <a:effectLst/>
              <a:latin typeface="David" panose="020E0502060401010101" pitchFamily="34" charset="-79"/>
              <a:ea typeface="+mn-ea"/>
              <a:cs typeface="David" panose="020E0502060401010101" pitchFamily="34" charset="-79"/>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lang="he-IL" dirty="0"/>
          </a:p>
        </p:txBody>
      </p:sp>
      <p:sp>
        <p:nvSpPr>
          <p:cNvPr id="4" name="מציין מיקום של מספר שקופית 3"/>
          <p:cNvSpPr>
            <a:spLocks noGrp="1"/>
          </p:cNvSpPr>
          <p:nvPr>
            <p:ph type="sldNum" sz="quarter" idx="10"/>
          </p:nvPr>
        </p:nvSpPr>
        <p:spPr/>
        <p:txBody>
          <a:bodyPr/>
          <a:lstStyle/>
          <a:p>
            <a:fld id="{C64ACBE7-FADB-4199-9BDE-DC0724F88579}" type="slidenum">
              <a:rPr lang="he-IL" smtClean="0"/>
              <a:t>34</a:t>
            </a:fld>
            <a:endParaRPr lang="he-IL"/>
          </a:p>
        </p:txBody>
      </p:sp>
    </p:spTree>
    <p:extLst>
      <p:ext uri="{BB962C8B-B14F-4D97-AF65-F5344CB8AC3E}">
        <p14:creationId xmlns:p14="http://schemas.microsoft.com/office/powerpoint/2010/main" val="259518654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10"/>
          </p:nvPr>
        </p:nvSpPr>
        <p:spPr/>
        <p:txBody>
          <a:bodyPr/>
          <a:lstStyle/>
          <a:p>
            <a:fld id="{C64ACBE7-FADB-4199-9BDE-DC0724F88579}" type="slidenum">
              <a:rPr lang="he-IL" smtClean="0"/>
              <a:t>35</a:t>
            </a:fld>
            <a:endParaRPr lang="he-IL"/>
          </a:p>
        </p:txBody>
      </p:sp>
    </p:spTree>
    <p:extLst>
      <p:ext uri="{BB962C8B-B14F-4D97-AF65-F5344CB8AC3E}">
        <p14:creationId xmlns:p14="http://schemas.microsoft.com/office/powerpoint/2010/main" val="282644988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lang="he-IL" dirty="0">
              <a:solidFill>
                <a:srgbClr val="003E7E"/>
              </a:solidFill>
              <a:effectLst/>
              <a:latin typeface="David" panose="020E0502060401010101" pitchFamily="34" charset="-79"/>
              <a:cs typeface="David" panose="020E0502060401010101" pitchFamily="34" charset="-79"/>
            </a:endParaRPr>
          </a:p>
        </p:txBody>
      </p:sp>
      <p:sp>
        <p:nvSpPr>
          <p:cNvPr id="4" name="מציין מיקום של מספר שקופית 3"/>
          <p:cNvSpPr>
            <a:spLocks noGrp="1"/>
          </p:cNvSpPr>
          <p:nvPr>
            <p:ph type="sldNum" sz="quarter" idx="5"/>
          </p:nvPr>
        </p:nvSpPr>
        <p:spPr/>
        <p:txBody>
          <a:bodyPr/>
          <a:lstStyle/>
          <a:p>
            <a:fld id="{C64ACBE7-FADB-4199-9BDE-DC0724F88579}" type="slidenum">
              <a:rPr lang="he-IL" smtClean="0"/>
              <a:t>36</a:t>
            </a:fld>
            <a:endParaRPr lang="he-IL"/>
          </a:p>
        </p:txBody>
      </p:sp>
    </p:spTree>
    <p:extLst>
      <p:ext uri="{BB962C8B-B14F-4D97-AF65-F5344CB8AC3E}">
        <p14:creationId xmlns:p14="http://schemas.microsoft.com/office/powerpoint/2010/main" val="23784482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lang="he-IL" dirty="0">
              <a:solidFill>
                <a:srgbClr val="003E7E"/>
              </a:solidFill>
              <a:effectLst/>
              <a:latin typeface="David" panose="020E0502060401010101" pitchFamily="34" charset="-79"/>
              <a:cs typeface="David" panose="020E0502060401010101" pitchFamily="34" charset="-79"/>
            </a:endParaRPr>
          </a:p>
        </p:txBody>
      </p:sp>
      <p:sp>
        <p:nvSpPr>
          <p:cNvPr id="4" name="מציין מיקום של מספר שקופית 3"/>
          <p:cNvSpPr>
            <a:spLocks noGrp="1"/>
          </p:cNvSpPr>
          <p:nvPr>
            <p:ph type="sldNum" sz="quarter" idx="5"/>
          </p:nvPr>
        </p:nvSpPr>
        <p:spPr/>
        <p:txBody>
          <a:bodyPr/>
          <a:lstStyle/>
          <a:p>
            <a:fld id="{C64ACBE7-FADB-4199-9BDE-DC0724F88579}" type="slidenum">
              <a:rPr lang="he-IL" smtClean="0"/>
              <a:t>37</a:t>
            </a:fld>
            <a:endParaRPr lang="he-IL"/>
          </a:p>
        </p:txBody>
      </p:sp>
    </p:spTree>
    <p:extLst>
      <p:ext uri="{BB962C8B-B14F-4D97-AF65-F5344CB8AC3E}">
        <p14:creationId xmlns:p14="http://schemas.microsoft.com/office/powerpoint/2010/main" val="6290364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lang="he-IL" dirty="0">
              <a:solidFill>
                <a:srgbClr val="003E7E"/>
              </a:solidFill>
              <a:effectLst/>
              <a:latin typeface="David" panose="020E0502060401010101" pitchFamily="34" charset="-79"/>
              <a:cs typeface="David" panose="020E0502060401010101" pitchFamily="34" charset="-79"/>
            </a:endParaRPr>
          </a:p>
        </p:txBody>
      </p:sp>
      <p:sp>
        <p:nvSpPr>
          <p:cNvPr id="4" name="מציין מיקום של מספר שקופית 3"/>
          <p:cNvSpPr>
            <a:spLocks noGrp="1"/>
          </p:cNvSpPr>
          <p:nvPr>
            <p:ph type="sldNum" sz="quarter" idx="5"/>
          </p:nvPr>
        </p:nvSpPr>
        <p:spPr/>
        <p:txBody>
          <a:bodyPr/>
          <a:lstStyle/>
          <a:p>
            <a:fld id="{C64ACBE7-FADB-4199-9BDE-DC0724F88579}" type="slidenum">
              <a:rPr lang="he-IL" smtClean="0"/>
              <a:t>38</a:t>
            </a:fld>
            <a:endParaRPr lang="he-IL"/>
          </a:p>
        </p:txBody>
      </p:sp>
    </p:spTree>
    <p:extLst>
      <p:ext uri="{BB962C8B-B14F-4D97-AF65-F5344CB8AC3E}">
        <p14:creationId xmlns:p14="http://schemas.microsoft.com/office/powerpoint/2010/main" val="151932680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10"/>
          </p:nvPr>
        </p:nvSpPr>
        <p:spPr/>
        <p:txBody>
          <a:bodyPr/>
          <a:lstStyle/>
          <a:p>
            <a:fld id="{C64ACBE7-FADB-4199-9BDE-DC0724F88579}" type="slidenum">
              <a:rPr lang="he-IL" smtClean="0"/>
              <a:t>39</a:t>
            </a:fld>
            <a:endParaRPr lang="he-IL"/>
          </a:p>
        </p:txBody>
      </p:sp>
    </p:spTree>
    <p:extLst>
      <p:ext uri="{BB962C8B-B14F-4D97-AF65-F5344CB8AC3E}">
        <p14:creationId xmlns:p14="http://schemas.microsoft.com/office/powerpoint/2010/main" val="21957900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200" b="1" dirty="0">
                <a:solidFill>
                  <a:srgbClr val="003E7E"/>
                </a:solidFill>
                <a:latin typeface="David" panose="020E0502060401010101" pitchFamily="34" charset="-79"/>
                <a:cs typeface="David" panose="020E0502060401010101" pitchFamily="34" charset="-79"/>
              </a:rPr>
              <a:t>רמת ההשכלה של המורים- </a:t>
            </a:r>
            <a:r>
              <a:rPr lang="he-IL" sz="1200" kern="1200" dirty="0">
                <a:solidFill>
                  <a:srgbClr val="003E7E"/>
                </a:solidFill>
                <a:effectLst/>
                <a:latin typeface="David" panose="020E0502060401010101" pitchFamily="34" charset="-79"/>
                <a:ea typeface="+mn-ea"/>
                <a:cs typeface="David" panose="020E0502060401010101" pitchFamily="34" charset="-79"/>
              </a:rPr>
              <a:t>הצטרפות בית ספר לממ"ח מחייבת שהמורים ישלימו במרוצת השנים תעודת הוראה ויהיה להם תואר ראשון, וכן המורים משתתפים בתוכניות לפיתוח מקצועי.</a:t>
            </a:r>
          </a:p>
          <a:p>
            <a:pPr rtl="1"/>
            <a:r>
              <a:rPr lang="he-IL" sz="1200" b="1" kern="1200" dirty="0">
                <a:solidFill>
                  <a:schemeClr val="tx1"/>
                </a:solidFill>
                <a:effectLst/>
                <a:latin typeface="+mn-lt"/>
                <a:ea typeface="+mn-ea"/>
                <a:cs typeface="+mn-cs"/>
              </a:rPr>
              <a:t>חוזר מנכ"ל משרד החינוך</a:t>
            </a:r>
            <a:r>
              <a:rPr lang="he-IL" sz="1200" kern="1200" dirty="0">
                <a:solidFill>
                  <a:schemeClr val="tx1"/>
                </a:solidFill>
                <a:effectLst/>
                <a:latin typeface="+mn-lt"/>
                <a:ea typeface="+mn-ea"/>
                <a:cs typeface="+mn-cs"/>
              </a:rPr>
              <a:t>: מגדיר את מטרות החינוך הממ"ח, אופן פעילותו, תנאי הקבלה של מנהלים ומורים, תוכניות הלימודים (לרבות לימודי ליבה) ועוד. </a:t>
            </a:r>
            <a:r>
              <a:rPr lang="he-IL" sz="1200" u="sng" kern="1200" dirty="0">
                <a:solidFill>
                  <a:schemeClr val="tx1"/>
                </a:solidFill>
                <a:effectLst/>
                <a:latin typeface="+mn-lt"/>
                <a:ea typeface="+mn-ea"/>
                <a:cs typeface="+mn-cs"/>
              </a:rPr>
              <a:t>הלכה למעשה החוזר משווה את הכללים הנהוגים בממ"ח לאלו בחינוך הממלכתי</a:t>
            </a:r>
            <a:r>
              <a:rPr lang="he-IL" sz="1200"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lang="he-IL" sz="1200" b="1" dirty="0">
              <a:solidFill>
                <a:srgbClr val="003E7E"/>
              </a:solidFill>
              <a:effectLst/>
              <a:latin typeface="David" panose="020E0502060401010101" pitchFamily="34" charset="-79"/>
              <a:cs typeface="David" panose="020E0502060401010101" pitchFamily="34" charset="-79"/>
            </a:endParaRPr>
          </a:p>
          <a:p>
            <a:pPr marL="0" marR="0" lvl="0" indent="0" algn="r" defTabSz="914400" rtl="1" eaLnBrk="1" fontAlgn="auto" latinLnBrk="0" hangingPunct="1">
              <a:lnSpc>
                <a:spcPct val="100000"/>
              </a:lnSpc>
              <a:spcBef>
                <a:spcPts val="0"/>
              </a:spcBef>
              <a:spcAft>
                <a:spcPts val="0"/>
              </a:spcAft>
              <a:buClrTx/>
              <a:buSzTx/>
              <a:buFontTx/>
              <a:buNone/>
              <a:tabLst/>
              <a:defRPr/>
            </a:pPr>
            <a:r>
              <a:rPr lang="he-IL" sz="1200" b="1" dirty="0">
                <a:solidFill>
                  <a:srgbClr val="003E7E"/>
                </a:solidFill>
                <a:effectLst/>
                <a:latin typeface="David" panose="020E0502060401010101" pitchFamily="34" charset="-79"/>
                <a:cs typeface="David" panose="020E0502060401010101" pitchFamily="34" charset="-79"/>
              </a:rPr>
              <a:t>משרד החינוך התמקד בהצטרפות בתי ספר קיימים לממ"ח- </a:t>
            </a:r>
            <a:r>
              <a:rPr lang="he-IL" sz="1200" kern="1200" dirty="0">
                <a:solidFill>
                  <a:srgbClr val="003E7E"/>
                </a:solidFill>
                <a:effectLst/>
                <a:latin typeface="David" panose="020E0502060401010101" pitchFamily="34" charset="-79"/>
                <a:ea typeface="+mn-ea"/>
                <a:cs typeface="David" panose="020E0502060401010101" pitchFamily="34" charset="-79"/>
              </a:rPr>
              <a:t>בתי הספר שהצטרפו לממ"ח סבלו ממשבר כלכלי, בירוקרטי או ארגוני-פדגוגי, והם השתייכו לקהילות חרדיות מתונות המחזיקות בעמדות פתוחות יותר ביחס ללימודי ליבה ולמדינת ישראל. </a:t>
            </a:r>
          </a:p>
          <a:p>
            <a:pPr marL="0" marR="0" lvl="0" indent="0" algn="r" defTabSz="914400" rtl="1" eaLnBrk="1" fontAlgn="auto" latinLnBrk="0" hangingPunct="1">
              <a:lnSpc>
                <a:spcPct val="100000"/>
              </a:lnSpc>
              <a:spcBef>
                <a:spcPts val="0"/>
              </a:spcBef>
              <a:spcAft>
                <a:spcPts val="0"/>
              </a:spcAft>
              <a:buClrTx/>
              <a:buSzTx/>
              <a:buFontTx/>
              <a:buNone/>
              <a:tabLst/>
              <a:defRPr/>
            </a:pPr>
            <a:r>
              <a:rPr lang="he-IL" sz="1200" b="1" dirty="0">
                <a:solidFill>
                  <a:srgbClr val="003E7E"/>
                </a:solidFill>
                <a:effectLst/>
                <a:latin typeface="David" panose="020E0502060401010101" pitchFamily="34" charset="-79"/>
                <a:cs typeface="David" panose="020E0502060401010101" pitchFamily="34" charset="-79"/>
              </a:rPr>
              <a:t>חלק מהרשויות המקומיות הערימו קשיים- 1. </a:t>
            </a:r>
            <a:r>
              <a:rPr lang="he-IL" sz="1200" b="0" dirty="0">
                <a:solidFill>
                  <a:srgbClr val="003E7E"/>
                </a:solidFill>
                <a:effectLst/>
                <a:latin typeface="David" panose="020E0502060401010101" pitchFamily="34" charset="-79"/>
                <a:cs typeface="David" panose="020E0502060401010101" pitchFamily="34" charset="-79"/>
              </a:rPr>
              <a:t>בשל</a:t>
            </a:r>
            <a:r>
              <a:rPr lang="he-IL" sz="1200" b="1" dirty="0">
                <a:solidFill>
                  <a:srgbClr val="003E7E"/>
                </a:solidFill>
                <a:effectLst/>
                <a:latin typeface="David" panose="020E0502060401010101" pitchFamily="34" charset="-79"/>
                <a:cs typeface="David" panose="020E0502060401010101" pitchFamily="34" charset="-79"/>
              </a:rPr>
              <a:t> </a:t>
            </a:r>
            <a:r>
              <a:rPr lang="he-IL" sz="1200" kern="1200" dirty="0">
                <a:solidFill>
                  <a:srgbClr val="003E7E"/>
                </a:solidFill>
                <a:effectLst/>
                <a:latin typeface="David" panose="020E0502060401010101" pitchFamily="34" charset="-79"/>
                <a:ea typeface="+mn-ea"/>
                <a:cs typeface="David" panose="020E0502060401010101" pitchFamily="34" charset="-79"/>
              </a:rPr>
              <a:t>השתתפות במימון שירותי עזר. </a:t>
            </a:r>
            <a:r>
              <a:rPr lang="he-IL" sz="1200" b="1" kern="1200" dirty="0">
                <a:solidFill>
                  <a:srgbClr val="003E7E"/>
                </a:solidFill>
                <a:effectLst/>
                <a:latin typeface="David" panose="020E0502060401010101" pitchFamily="34" charset="-79"/>
                <a:ea typeface="+mn-ea"/>
                <a:cs typeface="David" panose="020E0502060401010101" pitchFamily="34" charset="-79"/>
              </a:rPr>
              <a:t>2. </a:t>
            </a:r>
            <a:r>
              <a:rPr lang="he-IL" sz="1200" kern="1200" dirty="0">
                <a:solidFill>
                  <a:srgbClr val="003E7E"/>
                </a:solidFill>
                <a:effectLst/>
                <a:latin typeface="David" panose="020E0502060401010101" pitchFamily="34" charset="-79"/>
                <a:ea typeface="+mn-ea"/>
                <a:cs typeface="David" panose="020E0502060401010101" pitchFamily="34" charset="-79"/>
              </a:rPr>
              <a:t>בשל הקצאת מבנים. </a:t>
            </a:r>
            <a:r>
              <a:rPr lang="he-IL" sz="1200" b="1" kern="1200" dirty="0">
                <a:solidFill>
                  <a:srgbClr val="003E7E"/>
                </a:solidFill>
                <a:effectLst/>
                <a:latin typeface="David" panose="020E0502060401010101" pitchFamily="34" charset="-79"/>
                <a:ea typeface="+mn-ea"/>
                <a:cs typeface="David" panose="020E0502060401010101" pitchFamily="34" charset="-79"/>
              </a:rPr>
              <a:t>3. </a:t>
            </a:r>
            <a:r>
              <a:rPr lang="he-IL" sz="1200" kern="1200" dirty="0">
                <a:solidFill>
                  <a:srgbClr val="003E7E"/>
                </a:solidFill>
                <a:effectLst/>
                <a:latin typeface="David" panose="020E0502060401010101" pitchFamily="34" charset="-79"/>
                <a:ea typeface="+mn-ea"/>
                <a:cs typeface="David" panose="020E0502060401010101" pitchFamily="34" charset="-79"/>
              </a:rPr>
              <a:t>בחלק מהמקרים ההתנגדות לפתיחת בית ספר </a:t>
            </a:r>
            <a:r>
              <a:rPr lang="he-IL" sz="1200" kern="1200" dirty="0" err="1">
                <a:solidFill>
                  <a:srgbClr val="003E7E"/>
                </a:solidFill>
                <a:effectLst/>
                <a:latin typeface="David" panose="020E0502060401010101" pitchFamily="34" charset="-79"/>
                <a:ea typeface="+mn-ea"/>
                <a:cs typeface="David" panose="020E0502060401010101" pitchFamily="34" charset="-79"/>
              </a:rPr>
              <a:t>ממ"ח</a:t>
            </a:r>
            <a:r>
              <a:rPr lang="he-IL" sz="1200" kern="1200" dirty="0">
                <a:solidFill>
                  <a:srgbClr val="003E7E"/>
                </a:solidFill>
                <a:effectLst/>
                <a:latin typeface="David" panose="020E0502060401010101" pitchFamily="34" charset="-79"/>
                <a:ea typeface="+mn-ea"/>
                <a:cs typeface="David" panose="020E0502060401010101" pitchFamily="34" charset="-79"/>
              </a:rPr>
              <a:t> מקורה בחשש שיגדל מספר המשפחות החרדיות ביישוב.</a:t>
            </a:r>
            <a:r>
              <a:rPr lang="he-IL" sz="1200" b="1" kern="1200" dirty="0">
                <a:solidFill>
                  <a:srgbClr val="003E7E"/>
                </a:solidFill>
                <a:effectLst/>
                <a:latin typeface="David" panose="020E0502060401010101" pitchFamily="34" charset="-79"/>
                <a:ea typeface="+mn-ea"/>
                <a:cs typeface="David" panose="020E0502060401010101" pitchFamily="34" charset="-79"/>
              </a:rPr>
              <a:t> 4.</a:t>
            </a:r>
            <a:r>
              <a:rPr lang="he-IL" sz="1200" kern="1200" dirty="0">
                <a:solidFill>
                  <a:srgbClr val="003E7E"/>
                </a:solidFill>
                <a:effectLst/>
                <a:latin typeface="David" panose="020E0502060401010101" pitchFamily="34" charset="-79"/>
                <a:ea typeface="+mn-ea"/>
                <a:cs typeface="David" panose="020E0502060401010101" pitchFamily="34" charset="-79"/>
              </a:rPr>
              <a:t> הסיעות החרדיות ברשויות המקומיות מתנגדות אף הן להקמת בתי ספר </a:t>
            </a:r>
            <a:r>
              <a:rPr lang="he-IL" sz="1200" kern="1200" dirty="0" err="1">
                <a:solidFill>
                  <a:srgbClr val="003E7E"/>
                </a:solidFill>
                <a:effectLst/>
                <a:latin typeface="David" panose="020E0502060401010101" pitchFamily="34" charset="-79"/>
                <a:ea typeface="+mn-ea"/>
                <a:cs typeface="David" panose="020E0502060401010101" pitchFamily="34" charset="-79"/>
              </a:rPr>
              <a:t>ממ"ח</a:t>
            </a:r>
            <a:r>
              <a:rPr lang="he-IL" sz="1200" kern="1200" dirty="0">
                <a:solidFill>
                  <a:srgbClr val="003E7E"/>
                </a:solidFill>
                <a:effectLst/>
                <a:latin typeface="David" panose="020E0502060401010101" pitchFamily="34" charset="-79"/>
                <a:ea typeface="+mn-ea"/>
                <a:cs typeface="David" panose="020E0502060401010101" pitchFamily="34" charset="-79"/>
              </a:rPr>
              <a:t>, והרשויות המקומיות החרדיות מנעו כמעט תמיד הקמה שלהם.</a:t>
            </a:r>
          </a:p>
          <a:p>
            <a:pPr marL="0" marR="0" lvl="0" indent="0" algn="r" defTabSz="914400" rtl="1" eaLnBrk="1" fontAlgn="auto" latinLnBrk="0" hangingPunct="1">
              <a:lnSpc>
                <a:spcPct val="100000"/>
              </a:lnSpc>
              <a:spcBef>
                <a:spcPts val="0"/>
              </a:spcBef>
              <a:spcAft>
                <a:spcPts val="0"/>
              </a:spcAft>
              <a:buClrTx/>
              <a:buSzTx/>
              <a:buFontTx/>
              <a:buNone/>
              <a:tabLst/>
              <a:defRPr/>
            </a:pPr>
            <a:r>
              <a:rPr lang="he-IL" sz="1200" kern="1200" dirty="0">
                <a:solidFill>
                  <a:srgbClr val="003E7E"/>
                </a:solidFill>
                <a:effectLst/>
                <a:latin typeface="David" panose="020E0502060401010101" pitchFamily="34" charset="-79"/>
                <a:ea typeface="+mn-ea"/>
                <a:cs typeface="David" panose="020E0502060401010101" pitchFamily="34" charset="-79"/>
              </a:rPr>
              <a:t>החוזר החדש של מנכ"ל משרד החינוך עשוי לצמצם את ההשפעה השלילית של חלק מהגורמים לעיל על פתיחת גני ילדים ובתי ספר </a:t>
            </a:r>
            <a:r>
              <a:rPr lang="he-IL" sz="1200" kern="1200" dirty="0" err="1">
                <a:solidFill>
                  <a:srgbClr val="003E7E"/>
                </a:solidFill>
                <a:effectLst/>
                <a:latin typeface="David" panose="020E0502060401010101" pitchFamily="34" charset="-79"/>
                <a:ea typeface="+mn-ea"/>
                <a:cs typeface="David" panose="020E0502060401010101" pitchFamily="34" charset="-79"/>
              </a:rPr>
              <a:t>ממ"ח</a:t>
            </a:r>
            <a:r>
              <a:rPr lang="he-IL" sz="1200" kern="1200" dirty="0">
                <a:solidFill>
                  <a:srgbClr val="003E7E"/>
                </a:solidFill>
                <a:effectLst/>
                <a:latin typeface="David" panose="020E0502060401010101" pitchFamily="34" charset="-79"/>
                <a:ea typeface="+mn-ea"/>
                <a:cs typeface="David" panose="020E0502060401010101" pitchFamily="34" charset="-79"/>
              </a:rPr>
              <a:t>.  </a:t>
            </a:r>
          </a:p>
          <a:p>
            <a:pPr marL="0" marR="0" lvl="0" indent="0" algn="r" defTabSz="914400" rtl="1" eaLnBrk="1" fontAlgn="auto" latinLnBrk="0" hangingPunct="1">
              <a:lnSpc>
                <a:spcPct val="100000"/>
              </a:lnSpc>
              <a:spcBef>
                <a:spcPts val="0"/>
              </a:spcBef>
              <a:spcAft>
                <a:spcPts val="0"/>
              </a:spcAft>
              <a:buClrTx/>
              <a:buSzTx/>
              <a:buFontTx/>
              <a:buNone/>
              <a:tabLst/>
              <a:defRPr/>
            </a:pPr>
            <a:r>
              <a:rPr lang="he-IL" sz="1200" b="1" kern="1200" dirty="0">
                <a:solidFill>
                  <a:srgbClr val="003E7E"/>
                </a:solidFill>
                <a:effectLst/>
                <a:latin typeface="David" panose="020E0502060401010101" pitchFamily="34" charset="-79"/>
                <a:ea typeface="+mn-ea"/>
                <a:cs typeface="David" panose="020E0502060401010101" pitchFamily="34" charset="-79"/>
              </a:rPr>
              <a:t>הסרת החסמים בצד ההיצע צפויה להוביל לגידול- </a:t>
            </a:r>
            <a:r>
              <a:rPr lang="he-IL" sz="1200" kern="1200" dirty="0">
                <a:solidFill>
                  <a:srgbClr val="003E7E"/>
                </a:solidFill>
                <a:effectLst/>
                <a:latin typeface="David" panose="020E0502060401010101" pitchFamily="34" charset="-79"/>
                <a:ea typeface="+mn-ea"/>
                <a:cs typeface="David" panose="020E0502060401010101" pitchFamily="34" charset="-79"/>
              </a:rPr>
              <a:t>בבתי ספר רבים בממ"ח קיימים עודפי ביקוש. יתר על כן, חלק לא מבוטל מהחרדים תומכים בהוראה מלאה ואיכותית של מקצועות הליבה בבתי הספר היסודיים, והם אף מעוניינים בהרחבה של לימודי האנגלית מעבר לדרישות של תוכנית הליבה כמתואר להלן. </a:t>
            </a:r>
          </a:p>
          <a:p>
            <a:pPr marL="0" marR="0" lvl="0" indent="0" algn="r" defTabSz="914400" rtl="1" eaLnBrk="1" fontAlgn="auto" latinLnBrk="0" hangingPunct="1">
              <a:lnSpc>
                <a:spcPct val="100000"/>
              </a:lnSpc>
              <a:spcBef>
                <a:spcPts val="0"/>
              </a:spcBef>
              <a:spcAft>
                <a:spcPts val="0"/>
              </a:spcAft>
              <a:buClrTx/>
              <a:buSzTx/>
              <a:buFontTx/>
              <a:buNone/>
              <a:tabLst/>
              <a:defRPr/>
            </a:pPr>
            <a:endParaRPr lang="he-IL" sz="1200" kern="1200" dirty="0">
              <a:solidFill>
                <a:srgbClr val="003E7E"/>
              </a:solidFill>
              <a:effectLst/>
              <a:latin typeface="David" panose="020E0502060401010101" pitchFamily="34" charset="-79"/>
              <a:ea typeface="+mn-ea"/>
              <a:cs typeface="David" panose="020E0502060401010101" pitchFamily="34" charset="-79"/>
            </a:endParaRPr>
          </a:p>
        </p:txBody>
      </p:sp>
      <p:sp>
        <p:nvSpPr>
          <p:cNvPr id="4" name="מציין מיקום של מספר שקופית 3"/>
          <p:cNvSpPr>
            <a:spLocks noGrp="1"/>
          </p:cNvSpPr>
          <p:nvPr>
            <p:ph type="sldNum" sz="quarter" idx="5"/>
          </p:nvPr>
        </p:nvSpPr>
        <p:spPr/>
        <p:txBody>
          <a:bodyPr/>
          <a:lstStyle/>
          <a:p>
            <a:fld id="{C64ACBE7-FADB-4199-9BDE-DC0724F88579}" type="slidenum">
              <a:rPr lang="he-IL" smtClean="0"/>
              <a:t>4</a:t>
            </a:fld>
            <a:endParaRPr lang="he-IL"/>
          </a:p>
        </p:txBody>
      </p:sp>
    </p:spTree>
    <p:extLst>
      <p:ext uri="{BB962C8B-B14F-4D97-AF65-F5344CB8AC3E}">
        <p14:creationId xmlns:p14="http://schemas.microsoft.com/office/powerpoint/2010/main" val="258889720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lang="he-IL" baseline="0" dirty="0"/>
          </a:p>
          <a:p>
            <a:r>
              <a:rPr lang="he-IL" sz="1200" dirty="0">
                <a:effectLst/>
                <a:latin typeface="Courier New" panose="02070309020205020404" pitchFamily="49" charset="0"/>
                <a:ea typeface="Calibri" panose="020F0502020204030204" pitchFamily="34" charset="0"/>
                <a:cs typeface="David" panose="020E0502060401010101" pitchFamily="34" charset="-79"/>
              </a:rPr>
              <a:t>עלייה של 4 נקודות אחוז בהשוואה לשיעורן בשנת 2015 – וכ-3.0% מהתלמידות בחינוך היסודי החרדי (איור נ-1). </a:t>
            </a:r>
            <a:endParaRPr lang="he-IL" dirty="0"/>
          </a:p>
        </p:txBody>
      </p:sp>
      <p:sp>
        <p:nvSpPr>
          <p:cNvPr id="4" name="מציין מיקום של מספר שקופית 3"/>
          <p:cNvSpPr>
            <a:spLocks noGrp="1"/>
          </p:cNvSpPr>
          <p:nvPr>
            <p:ph type="sldNum" sz="quarter" idx="10"/>
          </p:nvPr>
        </p:nvSpPr>
        <p:spPr/>
        <p:txBody>
          <a:bodyPr/>
          <a:lstStyle/>
          <a:p>
            <a:fld id="{C64ACBE7-FADB-4199-9BDE-DC0724F88579}" type="slidenum">
              <a:rPr lang="he-IL" smtClean="0"/>
              <a:t>40</a:t>
            </a:fld>
            <a:endParaRPr lang="he-IL"/>
          </a:p>
        </p:txBody>
      </p:sp>
    </p:spTree>
    <p:extLst>
      <p:ext uri="{BB962C8B-B14F-4D97-AF65-F5344CB8AC3E}">
        <p14:creationId xmlns:p14="http://schemas.microsoft.com/office/powerpoint/2010/main" val="30784694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200" dirty="0">
                <a:effectLst/>
                <a:latin typeface="Courier New" panose="02070309020205020404" pitchFamily="49" charset="0"/>
                <a:ea typeface="Calibri" panose="020F0502020204030204" pitchFamily="34" charset="0"/>
                <a:cs typeface="David" panose="020E0502060401010101" pitchFamily="34" charset="-79"/>
              </a:rPr>
              <a:t>המחקר אמנם מתמקד בתלמידים בנים בממ"ח, אך נביא בקצרה להלן את מספר התלמידות בחינוך היסודי בממ"ח ומספר בתי הספר שלהן (ראו נספח 2). בשנת הלימודים 2022 למדו כ-4,200 בנות בממ"ח ב-32 בתי ספר (איור נ-2). </a:t>
            </a:r>
            <a:endParaRPr lang="he-IL" dirty="0"/>
          </a:p>
        </p:txBody>
      </p:sp>
      <p:sp>
        <p:nvSpPr>
          <p:cNvPr id="4" name="מציין מיקום של מספר שקופית 3"/>
          <p:cNvSpPr>
            <a:spLocks noGrp="1"/>
          </p:cNvSpPr>
          <p:nvPr>
            <p:ph type="sldNum" sz="quarter" idx="10"/>
          </p:nvPr>
        </p:nvSpPr>
        <p:spPr/>
        <p:txBody>
          <a:bodyPr/>
          <a:lstStyle/>
          <a:p>
            <a:fld id="{C64ACBE7-FADB-4199-9BDE-DC0724F88579}" type="slidenum">
              <a:rPr lang="he-IL" smtClean="0"/>
              <a:t>41</a:t>
            </a:fld>
            <a:endParaRPr lang="he-IL"/>
          </a:p>
        </p:txBody>
      </p:sp>
    </p:spTree>
    <p:extLst>
      <p:ext uri="{BB962C8B-B14F-4D97-AF65-F5344CB8AC3E}">
        <p14:creationId xmlns:p14="http://schemas.microsoft.com/office/powerpoint/2010/main" val="14025398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sz="1200" dirty="0">
                <a:effectLst/>
                <a:latin typeface="Courier New" panose="02070309020205020404" pitchFamily="49" charset="0"/>
                <a:ea typeface="Calibri" panose="020F0502020204030204" pitchFamily="34" charset="0"/>
                <a:cs typeface="David" panose="020E0502060401010101" pitchFamily="34" charset="-79"/>
              </a:rPr>
              <a:t>הן מהוות כ-41% מסך הלומדים בממ"ח (איור נ-3) </a:t>
            </a:r>
            <a:endParaRPr lang="he-IL" dirty="0"/>
          </a:p>
        </p:txBody>
      </p:sp>
      <p:sp>
        <p:nvSpPr>
          <p:cNvPr id="4" name="מציין מיקום של מספר שקופית 3"/>
          <p:cNvSpPr>
            <a:spLocks noGrp="1"/>
          </p:cNvSpPr>
          <p:nvPr>
            <p:ph type="sldNum" sz="quarter" idx="10"/>
          </p:nvPr>
        </p:nvSpPr>
        <p:spPr/>
        <p:txBody>
          <a:bodyPr/>
          <a:lstStyle/>
          <a:p>
            <a:fld id="{C64ACBE7-FADB-4199-9BDE-DC0724F88579}" type="slidenum">
              <a:rPr lang="he-IL" smtClean="0"/>
              <a:t>42</a:t>
            </a:fld>
            <a:endParaRPr lang="he-IL"/>
          </a:p>
        </p:txBody>
      </p:sp>
    </p:spTree>
    <p:extLst>
      <p:ext uri="{BB962C8B-B14F-4D97-AF65-F5344CB8AC3E}">
        <p14:creationId xmlns:p14="http://schemas.microsoft.com/office/powerpoint/2010/main" val="55121887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233680" algn="just" defTabSz="914400" rtl="1" eaLnBrk="1" fontAlgn="auto" latinLnBrk="0" hangingPunct="1">
              <a:lnSpc>
                <a:spcPct val="150000"/>
              </a:lnSpc>
              <a:spcBef>
                <a:spcPts val="0"/>
              </a:spcBef>
              <a:spcAft>
                <a:spcPts val="800"/>
              </a:spcAft>
              <a:buClrTx/>
              <a:buSzTx/>
              <a:buFontTx/>
              <a:buNone/>
              <a:tabLst/>
              <a:defRPr/>
            </a:pPr>
            <a:r>
              <a:rPr lang="he-IL" sz="1200" dirty="0">
                <a:effectLst/>
                <a:latin typeface="Courier New" panose="02070309020205020404" pitchFamily="49" charset="0"/>
                <a:ea typeface="Calibri" panose="020F0502020204030204" pitchFamily="34" charset="0"/>
                <a:cs typeface="David" panose="020E0502060401010101" pitchFamily="34" charset="-79"/>
              </a:rPr>
              <a:t>התפלגות התלמידות בממ"ח לפי זרם הייתה כדלקמן: כ-46% בחרדי, כ-29% בחב"ד וכ-26% בחרד"ל (איור נ-4). </a:t>
            </a:r>
            <a:endParaRPr lang="en-US" sz="1200" dirty="0">
              <a:effectLst/>
              <a:latin typeface="Courier New" panose="02070309020205020404" pitchFamily="49" charset="0"/>
              <a:ea typeface="Calibri" panose="020F0502020204030204" pitchFamily="34" charset="0"/>
              <a:cs typeface="David" panose="020E0502060401010101" pitchFamily="34" charset="-79"/>
            </a:endParaRPr>
          </a:p>
          <a:p>
            <a:pPr indent="233680" algn="just" rtl="1">
              <a:lnSpc>
                <a:spcPct val="150000"/>
              </a:lnSpc>
              <a:spcAft>
                <a:spcPts val="800"/>
              </a:spcAft>
            </a:pPr>
            <a:endParaRPr lang="en-US" sz="1800" dirty="0">
              <a:effectLst/>
              <a:latin typeface="Courier New" panose="02070309020205020404" pitchFamily="49" charset="0"/>
              <a:ea typeface="Calibri" panose="020F0502020204030204" pitchFamily="34" charset="0"/>
              <a:cs typeface="David" panose="020E0502060401010101" pitchFamily="34" charset="-79"/>
            </a:endParaRPr>
          </a:p>
          <a:p>
            <a:endParaRPr lang="he-IL" dirty="0"/>
          </a:p>
        </p:txBody>
      </p:sp>
      <p:sp>
        <p:nvSpPr>
          <p:cNvPr id="4" name="מציין מיקום של מספר שקופית 3"/>
          <p:cNvSpPr>
            <a:spLocks noGrp="1"/>
          </p:cNvSpPr>
          <p:nvPr>
            <p:ph type="sldNum" sz="quarter" idx="10"/>
          </p:nvPr>
        </p:nvSpPr>
        <p:spPr/>
        <p:txBody>
          <a:bodyPr/>
          <a:lstStyle/>
          <a:p>
            <a:fld id="{C64ACBE7-FADB-4199-9BDE-DC0724F88579}" type="slidenum">
              <a:rPr lang="he-IL" smtClean="0"/>
              <a:t>43</a:t>
            </a:fld>
            <a:endParaRPr lang="he-IL"/>
          </a:p>
        </p:txBody>
      </p:sp>
    </p:spTree>
    <p:extLst>
      <p:ext uri="{BB962C8B-B14F-4D97-AF65-F5344CB8AC3E}">
        <p14:creationId xmlns:p14="http://schemas.microsoft.com/office/powerpoint/2010/main" val="14968374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200" kern="1200" dirty="0">
                <a:solidFill>
                  <a:srgbClr val="003E7E"/>
                </a:solidFill>
                <a:effectLst/>
                <a:latin typeface="David" panose="020E0502060401010101" pitchFamily="34" charset="-79"/>
                <a:ea typeface="+mn-ea"/>
                <a:cs typeface="David" panose="020E0502060401010101" pitchFamily="34" charset="-79"/>
              </a:rPr>
              <a:t>הניתוח יאפשר להעריך מה הן החלופות החינוכיות של התלמידים שהצטרפו לממ"ח, אלמלא הוקם הממ"ח, חלופות שיש להן השלכות על המשך דרכם בחיים.</a:t>
            </a:r>
            <a:endParaRPr lang="en-US" sz="1200" kern="1200" dirty="0">
              <a:solidFill>
                <a:srgbClr val="003E7E"/>
              </a:solidFill>
              <a:effectLst/>
              <a:latin typeface="David" panose="020E0502060401010101" pitchFamily="34" charset="-79"/>
              <a:ea typeface="+mn-ea"/>
              <a:cs typeface="David" panose="020E0502060401010101" pitchFamily="34" charset="-79"/>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lang="en-US" sz="1200" kern="1200" dirty="0">
              <a:solidFill>
                <a:srgbClr val="003E7E"/>
              </a:solidFill>
              <a:effectLst/>
              <a:latin typeface="David" panose="020E0502060401010101" pitchFamily="34" charset="-79"/>
              <a:ea typeface="+mn-ea"/>
              <a:cs typeface="David" panose="020E0502060401010101" pitchFamily="34" charset="-79"/>
            </a:endParaRPr>
          </a:p>
          <a:p>
            <a:pPr marL="0" marR="0" lvl="0" indent="0" algn="r" defTabSz="914400" rtl="1" eaLnBrk="1" fontAlgn="auto" latinLnBrk="0" hangingPunct="1">
              <a:lnSpc>
                <a:spcPct val="100000"/>
              </a:lnSpc>
              <a:spcBef>
                <a:spcPts val="0"/>
              </a:spcBef>
              <a:spcAft>
                <a:spcPts val="0"/>
              </a:spcAft>
              <a:buClrTx/>
              <a:buSzTx/>
              <a:buFontTx/>
              <a:buNone/>
              <a:tabLst/>
              <a:defRPr/>
            </a:pPr>
            <a:r>
              <a:rPr lang="he-IL" sz="1200" kern="1200" dirty="0">
                <a:solidFill>
                  <a:srgbClr val="003E7E"/>
                </a:solidFill>
                <a:effectLst/>
                <a:latin typeface="David" panose="020E0502060401010101" pitchFamily="34" charset="-79"/>
                <a:ea typeface="+mn-ea"/>
                <a:cs typeface="David" panose="020E0502060401010101" pitchFamily="34" charset="-79"/>
              </a:rPr>
              <a:t>המחקר מתמקד בבנים משום שהיקף לימודי הליבה שלהם בחינוך החרדי האחר מצומצם ולכך השפעה שלילית על סיכוייהם להשתלב בשוק העבודה. </a:t>
            </a:r>
            <a:endParaRPr lang="en-US" sz="1200" kern="1200" dirty="0">
              <a:solidFill>
                <a:srgbClr val="003E7E"/>
              </a:solidFill>
              <a:effectLst/>
              <a:latin typeface="David" panose="020E0502060401010101" pitchFamily="34" charset="-79"/>
              <a:ea typeface="+mn-ea"/>
              <a:cs typeface="David" panose="020E0502060401010101" pitchFamily="34" charset="-79"/>
            </a:endParaRPr>
          </a:p>
          <a:p>
            <a:endParaRPr lang="he-IL" sz="1200" dirty="0"/>
          </a:p>
        </p:txBody>
      </p:sp>
      <p:sp>
        <p:nvSpPr>
          <p:cNvPr id="4" name="מציין מיקום של מספר שקופית 3"/>
          <p:cNvSpPr>
            <a:spLocks noGrp="1"/>
          </p:cNvSpPr>
          <p:nvPr>
            <p:ph type="sldNum" sz="quarter" idx="5"/>
          </p:nvPr>
        </p:nvSpPr>
        <p:spPr/>
        <p:txBody>
          <a:bodyPr/>
          <a:lstStyle/>
          <a:p>
            <a:fld id="{C64ACBE7-FADB-4199-9BDE-DC0724F88579}" type="slidenum">
              <a:rPr lang="he-IL" smtClean="0"/>
              <a:t>5</a:t>
            </a:fld>
            <a:endParaRPr lang="he-IL"/>
          </a:p>
        </p:txBody>
      </p:sp>
    </p:spTree>
    <p:extLst>
      <p:ext uri="{BB962C8B-B14F-4D97-AF65-F5344CB8AC3E}">
        <p14:creationId xmlns:p14="http://schemas.microsoft.com/office/powerpoint/2010/main" val="41843014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10"/>
          </p:nvPr>
        </p:nvSpPr>
        <p:spPr/>
        <p:txBody>
          <a:bodyPr/>
          <a:lstStyle/>
          <a:p>
            <a:fld id="{C64ACBE7-FADB-4199-9BDE-DC0724F88579}" type="slidenum">
              <a:rPr lang="he-IL" smtClean="0"/>
              <a:t>6</a:t>
            </a:fld>
            <a:endParaRPr lang="he-IL"/>
          </a:p>
        </p:txBody>
      </p:sp>
    </p:spTree>
    <p:extLst>
      <p:ext uri="{BB962C8B-B14F-4D97-AF65-F5344CB8AC3E}">
        <p14:creationId xmlns:p14="http://schemas.microsoft.com/office/powerpoint/2010/main" val="13308934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200" kern="1200" dirty="0">
                <a:solidFill>
                  <a:srgbClr val="003E7E"/>
                </a:solidFill>
                <a:effectLst/>
                <a:latin typeface="David" panose="020E0502060401010101" pitchFamily="34" charset="-79"/>
                <a:ea typeface="+mn-ea"/>
                <a:cs typeface="David" panose="020E0502060401010101" pitchFamily="34" charset="-79"/>
              </a:rPr>
              <a:t>שיעור התלמידים במוסדות הפטור היה יציב ועמד על כ-40% מסך התלמידים בחינוך החרדי.</a:t>
            </a:r>
          </a:p>
          <a:p>
            <a:pPr marL="0" marR="0" lvl="0" indent="0" algn="r" defTabSz="914400" rtl="1" eaLnBrk="1" fontAlgn="auto" latinLnBrk="0" hangingPunct="1">
              <a:lnSpc>
                <a:spcPct val="100000"/>
              </a:lnSpc>
              <a:spcBef>
                <a:spcPts val="0"/>
              </a:spcBef>
              <a:spcAft>
                <a:spcPts val="0"/>
              </a:spcAft>
              <a:buClrTx/>
              <a:buSzTx/>
              <a:buFontTx/>
              <a:buNone/>
              <a:tabLst/>
              <a:defRPr/>
            </a:pPr>
            <a:r>
              <a:rPr lang="he-IL" sz="1200" kern="1200" dirty="0">
                <a:solidFill>
                  <a:srgbClr val="003E7E"/>
                </a:solidFill>
                <a:effectLst/>
                <a:latin typeface="David" panose="020E0502060401010101" pitchFamily="34" charset="-79"/>
                <a:ea typeface="+mn-ea"/>
                <a:cs typeface="David" panose="020E0502060401010101" pitchFamily="34" charset="-79"/>
              </a:rPr>
              <a:t>שיעור התלמידים ברשתות החינוך (החינוך העצמאי ומעיין החינוך התורני בא"י בני יוסף) עלה מעט והגיע בשנת 2022 לכ-37%.</a:t>
            </a:r>
          </a:p>
          <a:p>
            <a:pPr marL="0" marR="0" lvl="0" indent="0" algn="r" defTabSz="914400" rtl="1" eaLnBrk="1" fontAlgn="auto" latinLnBrk="0" hangingPunct="1">
              <a:lnSpc>
                <a:spcPct val="100000"/>
              </a:lnSpc>
              <a:spcBef>
                <a:spcPts val="0"/>
              </a:spcBef>
              <a:spcAft>
                <a:spcPts val="0"/>
              </a:spcAft>
              <a:buClrTx/>
              <a:buSzTx/>
              <a:buFontTx/>
              <a:buNone/>
              <a:tabLst/>
              <a:defRPr/>
            </a:pPr>
            <a:r>
              <a:rPr lang="he-IL" sz="1200" kern="1200" dirty="0">
                <a:solidFill>
                  <a:srgbClr val="003E7E"/>
                </a:solidFill>
                <a:effectLst/>
                <a:latin typeface="David" panose="020E0502060401010101" pitchFamily="34" charset="-79"/>
                <a:ea typeface="+mn-ea"/>
                <a:cs typeface="David" panose="020E0502060401010101" pitchFamily="34" charset="-79"/>
              </a:rPr>
              <a:t>שיעור התלמידים בחינוך המוכר שאינו רשמי ירד מכ-19% בשנת 2014 לכ-13% בשנת 2022.</a:t>
            </a:r>
          </a:p>
          <a:p>
            <a:pPr marL="0" marR="0" lvl="0" indent="0" algn="r" defTabSz="914400" rtl="1" eaLnBrk="1" fontAlgn="auto" latinLnBrk="0" hangingPunct="1">
              <a:lnSpc>
                <a:spcPct val="100000"/>
              </a:lnSpc>
              <a:spcBef>
                <a:spcPts val="0"/>
              </a:spcBef>
              <a:spcAft>
                <a:spcPts val="0"/>
              </a:spcAft>
              <a:buClrTx/>
              <a:buSzTx/>
              <a:buFontTx/>
              <a:buNone/>
              <a:tabLst/>
              <a:defRPr/>
            </a:pPr>
            <a:r>
              <a:rPr lang="he-IL" sz="1200" kern="1200" dirty="0">
                <a:solidFill>
                  <a:srgbClr val="003E7E"/>
                </a:solidFill>
                <a:effectLst/>
                <a:latin typeface="David" panose="020E0502060401010101" pitchFamily="34" charset="-79"/>
                <a:ea typeface="+mn-ea"/>
                <a:cs typeface="David" panose="020E0502060401010101" pitchFamily="34" charset="-79"/>
              </a:rPr>
              <a:t>שיעורם של התלמידים בממ"ח הוכפל: מכ-2% בשנת 2015, השנה הראשונה להתמסדות הממ"ח, לכ-4% בשנת 2022.</a:t>
            </a:r>
            <a:endParaRPr lang="en-US" sz="1200" kern="1200" dirty="0">
              <a:solidFill>
                <a:srgbClr val="003E7E"/>
              </a:solidFill>
              <a:effectLst/>
              <a:latin typeface="David" panose="020E0502060401010101" pitchFamily="34" charset="-79"/>
              <a:ea typeface="+mn-ea"/>
              <a:cs typeface="David" panose="020E0502060401010101" pitchFamily="34" charset="-79"/>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lang="he-IL" sz="1200" kern="1200" dirty="0">
              <a:solidFill>
                <a:srgbClr val="003E7E"/>
              </a:solidFill>
              <a:effectLst/>
              <a:latin typeface="David" panose="020E0502060401010101" pitchFamily="34" charset="-79"/>
              <a:ea typeface="+mn-ea"/>
              <a:cs typeface="David" panose="020E0502060401010101" pitchFamily="34" charset="-79"/>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lang="he-IL" sz="1200" kern="1200" dirty="0">
              <a:solidFill>
                <a:srgbClr val="003E7E"/>
              </a:solidFill>
              <a:effectLst/>
              <a:latin typeface="David" panose="020E0502060401010101" pitchFamily="34" charset="-79"/>
              <a:ea typeface="+mn-ea"/>
              <a:cs typeface="David" panose="020E0502060401010101" pitchFamily="34" charset="-79"/>
            </a:endParaRPr>
          </a:p>
        </p:txBody>
      </p:sp>
      <p:sp>
        <p:nvSpPr>
          <p:cNvPr id="4" name="מציין מיקום של מספר שקופית 3"/>
          <p:cNvSpPr>
            <a:spLocks noGrp="1"/>
          </p:cNvSpPr>
          <p:nvPr>
            <p:ph type="sldNum" sz="quarter" idx="10"/>
          </p:nvPr>
        </p:nvSpPr>
        <p:spPr/>
        <p:txBody>
          <a:bodyPr/>
          <a:lstStyle/>
          <a:p>
            <a:fld id="{C64ACBE7-FADB-4199-9BDE-DC0724F88579}" type="slidenum">
              <a:rPr lang="he-IL" smtClean="0"/>
              <a:t>7</a:t>
            </a:fld>
            <a:endParaRPr lang="he-IL"/>
          </a:p>
        </p:txBody>
      </p:sp>
    </p:spTree>
    <p:extLst>
      <p:ext uri="{BB962C8B-B14F-4D97-AF65-F5344CB8AC3E}">
        <p14:creationId xmlns:p14="http://schemas.microsoft.com/office/powerpoint/2010/main" val="15056468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200" kern="1200" dirty="0">
                <a:solidFill>
                  <a:srgbClr val="003E7E"/>
                </a:solidFill>
                <a:effectLst/>
                <a:latin typeface="David" panose="020E0502060401010101" pitchFamily="34" charset="-79"/>
                <a:ea typeface="+mn-ea"/>
                <a:cs typeface="David" panose="020E0502060401010101" pitchFamily="34" charset="-79"/>
              </a:rPr>
              <a:t>מספר הבנים הלומדים בחינוך היסודי בממ"ח עלה מכ-2,400 בשנת 2015 ליותר מ-6,000 בשנת 2022 (איור 2)</a:t>
            </a:r>
          </a:p>
          <a:p>
            <a:pPr marL="0" marR="0" lvl="0" indent="0" algn="r" defTabSz="914400" rtl="1" eaLnBrk="1" fontAlgn="auto" latinLnBrk="0" hangingPunct="1">
              <a:lnSpc>
                <a:spcPct val="100000"/>
              </a:lnSpc>
              <a:spcBef>
                <a:spcPts val="0"/>
              </a:spcBef>
              <a:spcAft>
                <a:spcPts val="0"/>
              </a:spcAft>
              <a:buClrTx/>
              <a:buSzTx/>
              <a:buFontTx/>
              <a:buNone/>
              <a:tabLst/>
              <a:defRPr/>
            </a:pPr>
            <a:r>
              <a:rPr lang="he-IL" sz="1200" kern="1200" dirty="0">
                <a:solidFill>
                  <a:srgbClr val="003E7E"/>
                </a:solidFill>
                <a:effectLst/>
                <a:latin typeface="David" panose="020E0502060401010101" pitchFamily="34" charset="-79"/>
                <a:ea typeface="+mn-ea"/>
                <a:cs typeface="David" panose="020E0502060401010101" pitchFamily="34" charset="-79"/>
              </a:rPr>
              <a:t>במקביל הוכפל מספר בתי הספר בממ"ח, מ-20 ל-41. </a:t>
            </a:r>
          </a:p>
        </p:txBody>
      </p:sp>
      <p:sp>
        <p:nvSpPr>
          <p:cNvPr id="4" name="מציין מיקום של מספר שקופית 3"/>
          <p:cNvSpPr>
            <a:spLocks noGrp="1"/>
          </p:cNvSpPr>
          <p:nvPr>
            <p:ph type="sldNum" sz="quarter" idx="10"/>
          </p:nvPr>
        </p:nvSpPr>
        <p:spPr/>
        <p:txBody>
          <a:bodyPr/>
          <a:lstStyle/>
          <a:p>
            <a:fld id="{C64ACBE7-FADB-4199-9BDE-DC0724F88579}" type="slidenum">
              <a:rPr lang="he-IL" smtClean="0"/>
              <a:t>8</a:t>
            </a:fld>
            <a:endParaRPr lang="he-IL"/>
          </a:p>
        </p:txBody>
      </p:sp>
    </p:spTree>
    <p:extLst>
      <p:ext uri="{BB962C8B-B14F-4D97-AF65-F5344CB8AC3E}">
        <p14:creationId xmlns:p14="http://schemas.microsoft.com/office/powerpoint/2010/main" val="26180948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200" kern="1200" dirty="0">
                <a:solidFill>
                  <a:srgbClr val="003E7E"/>
                </a:solidFill>
                <a:effectLst/>
                <a:latin typeface="David" panose="020E0502060401010101" pitchFamily="34" charset="-79"/>
                <a:ea typeface="+mn-ea"/>
                <a:cs typeface="David" panose="020E0502060401010101" pitchFamily="34" charset="-79"/>
              </a:rPr>
              <a:t>שיעור התלמידים-בנים בממ"ח בגני הילדים האמיר והגיע בשנת 2022 ל-3.4% מסך תלמידי הגנים החרדיים, השיעור בקרב תלמידי החינוך היסודי עמד על 3.9%, ובקרב תלמידי כיתה א' על 4.8% (איור 3). </a:t>
            </a:r>
            <a:endParaRPr lang="en-US" sz="1200" kern="1200" dirty="0">
              <a:solidFill>
                <a:srgbClr val="003E7E"/>
              </a:solidFill>
              <a:effectLst/>
              <a:latin typeface="David" panose="020E0502060401010101" pitchFamily="34" charset="-79"/>
              <a:ea typeface="+mn-ea"/>
              <a:cs typeface="David" panose="020E0502060401010101" pitchFamily="34" charset="-79"/>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lang="he-IL" sz="1200" kern="1200" dirty="0">
              <a:solidFill>
                <a:srgbClr val="003E7E"/>
              </a:solidFill>
              <a:effectLst/>
              <a:latin typeface="David" panose="020E0502060401010101" pitchFamily="34" charset="-79"/>
              <a:ea typeface="+mn-ea"/>
              <a:cs typeface="David" panose="020E0502060401010101" pitchFamily="34" charset="-79"/>
            </a:endParaRPr>
          </a:p>
        </p:txBody>
      </p:sp>
      <p:sp>
        <p:nvSpPr>
          <p:cNvPr id="4" name="מציין מיקום של מספר שקופית 3"/>
          <p:cNvSpPr>
            <a:spLocks noGrp="1"/>
          </p:cNvSpPr>
          <p:nvPr>
            <p:ph type="sldNum" sz="quarter" idx="10"/>
          </p:nvPr>
        </p:nvSpPr>
        <p:spPr/>
        <p:txBody>
          <a:bodyPr/>
          <a:lstStyle/>
          <a:p>
            <a:fld id="{C64ACBE7-FADB-4199-9BDE-DC0724F88579}" type="slidenum">
              <a:rPr lang="he-IL" smtClean="0"/>
              <a:t>9</a:t>
            </a:fld>
            <a:endParaRPr lang="he-IL"/>
          </a:p>
        </p:txBody>
      </p:sp>
    </p:spTree>
    <p:extLst>
      <p:ext uri="{BB962C8B-B14F-4D97-AF65-F5344CB8AC3E}">
        <p14:creationId xmlns:p14="http://schemas.microsoft.com/office/powerpoint/2010/main" val="42355786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5F1613-637B-827B-845F-B0824E2507A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aa-ET"/>
          </a:p>
        </p:txBody>
      </p:sp>
      <p:sp>
        <p:nvSpPr>
          <p:cNvPr id="3" name="Subtitle 2">
            <a:extLst>
              <a:ext uri="{FF2B5EF4-FFF2-40B4-BE49-F238E27FC236}">
                <a16:creationId xmlns:a16="http://schemas.microsoft.com/office/drawing/2014/main" id="{CD0D0D88-5F6D-DEDD-0782-18C21048EB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aa-ET"/>
          </a:p>
        </p:txBody>
      </p:sp>
      <p:sp>
        <p:nvSpPr>
          <p:cNvPr id="4" name="Date Placeholder 3">
            <a:extLst>
              <a:ext uri="{FF2B5EF4-FFF2-40B4-BE49-F238E27FC236}">
                <a16:creationId xmlns:a16="http://schemas.microsoft.com/office/drawing/2014/main" id="{786549BE-BF5A-4AC2-DBB4-AE9A6530A932}"/>
              </a:ext>
            </a:extLst>
          </p:cNvPr>
          <p:cNvSpPr>
            <a:spLocks noGrp="1"/>
          </p:cNvSpPr>
          <p:nvPr>
            <p:ph type="dt" sz="half" idx="10"/>
          </p:nvPr>
        </p:nvSpPr>
        <p:spPr/>
        <p:txBody>
          <a:bodyPr/>
          <a:lstStyle/>
          <a:p>
            <a:fld id="{72B18679-FBFD-6541-AF28-52524D50BD4C}" type="datetimeFigureOut">
              <a:rPr lang="aa-ET" smtClean="0"/>
              <a:t>06/16/2024</a:t>
            </a:fld>
            <a:endParaRPr lang="aa-ET"/>
          </a:p>
        </p:txBody>
      </p:sp>
      <p:sp>
        <p:nvSpPr>
          <p:cNvPr id="5" name="Footer Placeholder 4">
            <a:extLst>
              <a:ext uri="{FF2B5EF4-FFF2-40B4-BE49-F238E27FC236}">
                <a16:creationId xmlns:a16="http://schemas.microsoft.com/office/drawing/2014/main" id="{B8A04B7A-3E16-AD81-AC10-AAEF3A7D79B1}"/>
              </a:ext>
            </a:extLst>
          </p:cNvPr>
          <p:cNvSpPr>
            <a:spLocks noGrp="1"/>
          </p:cNvSpPr>
          <p:nvPr>
            <p:ph type="ftr" sz="quarter" idx="11"/>
          </p:nvPr>
        </p:nvSpPr>
        <p:spPr/>
        <p:txBody>
          <a:bodyPr/>
          <a:lstStyle/>
          <a:p>
            <a:endParaRPr lang="aa-ET"/>
          </a:p>
        </p:txBody>
      </p:sp>
      <p:sp>
        <p:nvSpPr>
          <p:cNvPr id="6" name="Slide Number Placeholder 5">
            <a:extLst>
              <a:ext uri="{FF2B5EF4-FFF2-40B4-BE49-F238E27FC236}">
                <a16:creationId xmlns:a16="http://schemas.microsoft.com/office/drawing/2014/main" id="{FB6A57B5-87A0-F8E5-3B8A-A668F42F266F}"/>
              </a:ext>
            </a:extLst>
          </p:cNvPr>
          <p:cNvSpPr>
            <a:spLocks noGrp="1"/>
          </p:cNvSpPr>
          <p:nvPr>
            <p:ph type="sldNum" sz="quarter" idx="12"/>
          </p:nvPr>
        </p:nvSpPr>
        <p:spPr/>
        <p:txBody>
          <a:bodyPr/>
          <a:lstStyle/>
          <a:p>
            <a:fld id="{579ED3C2-1CBE-6543-9316-CF0DAE2DB093}" type="slidenum">
              <a:rPr lang="aa-ET" smtClean="0"/>
              <a:t>‹#›</a:t>
            </a:fld>
            <a:endParaRPr lang="aa-ET"/>
          </a:p>
        </p:txBody>
      </p:sp>
    </p:spTree>
    <p:extLst>
      <p:ext uri="{BB962C8B-B14F-4D97-AF65-F5344CB8AC3E}">
        <p14:creationId xmlns:p14="http://schemas.microsoft.com/office/powerpoint/2010/main" val="3106687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BB7D3-14C1-1D1A-6C69-E1CE65CEF1F5}"/>
              </a:ext>
            </a:extLst>
          </p:cNvPr>
          <p:cNvSpPr>
            <a:spLocks noGrp="1"/>
          </p:cNvSpPr>
          <p:nvPr>
            <p:ph type="title"/>
          </p:nvPr>
        </p:nvSpPr>
        <p:spPr/>
        <p:txBody>
          <a:bodyPr/>
          <a:lstStyle/>
          <a:p>
            <a:r>
              <a:rPr lang="en-US"/>
              <a:t>Click to edit Master title style</a:t>
            </a:r>
            <a:endParaRPr lang="aa-ET"/>
          </a:p>
        </p:txBody>
      </p:sp>
      <p:sp>
        <p:nvSpPr>
          <p:cNvPr id="3" name="Vertical Text Placeholder 2">
            <a:extLst>
              <a:ext uri="{FF2B5EF4-FFF2-40B4-BE49-F238E27FC236}">
                <a16:creationId xmlns:a16="http://schemas.microsoft.com/office/drawing/2014/main" id="{F3E8BEE5-D395-974B-652D-D76D130A88E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a-ET"/>
          </a:p>
        </p:txBody>
      </p:sp>
      <p:sp>
        <p:nvSpPr>
          <p:cNvPr id="4" name="Date Placeholder 3">
            <a:extLst>
              <a:ext uri="{FF2B5EF4-FFF2-40B4-BE49-F238E27FC236}">
                <a16:creationId xmlns:a16="http://schemas.microsoft.com/office/drawing/2014/main" id="{CB9BD062-7E05-21B3-7768-95C987663BE9}"/>
              </a:ext>
            </a:extLst>
          </p:cNvPr>
          <p:cNvSpPr>
            <a:spLocks noGrp="1"/>
          </p:cNvSpPr>
          <p:nvPr>
            <p:ph type="dt" sz="half" idx="10"/>
          </p:nvPr>
        </p:nvSpPr>
        <p:spPr/>
        <p:txBody>
          <a:bodyPr/>
          <a:lstStyle/>
          <a:p>
            <a:fld id="{72B18679-FBFD-6541-AF28-52524D50BD4C}" type="datetimeFigureOut">
              <a:rPr lang="aa-ET" smtClean="0"/>
              <a:t>06/16/2024</a:t>
            </a:fld>
            <a:endParaRPr lang="aa-ET"/>
          </a:p>
        </p:txBody>
      </p:sp>
      <p:sp>
        <p:nvSpPr>
          <p:cNvPr id="5" name="Footer Placeholder 4">
            <a:extLst>
              <a:ext uri="{FF2B5EF4-FFF2-40B4-BE49-F238E27FC236}">
                <a16:creationId xmlns:a16="http://schemas.microsoft.com/office/drawing/2014/main" id="{293630C2-711A-CB3D-7151-0B0203B6C32D}"/>
              </a:ext>
            </a:extLst>
          </p:cNvPr>
          <p:cNvSpPr>
            <a:spLocks noGrp="1"/>
          </p:cNvSpPr>
          <p:nvPr>
            <p:ph type="ftr" sz="quarter" idx="11"/>
          </p:nvPr>
        </p:nvSpPr>
        <p:spPr/>
        <p:txBody>
          <a:bodyPr/>
          <a:lstStyle/>
          <a:p>
            <a:endParaRPr lang="aa-ET"/>
          </a:p>
        </p:txBody>
      </p:sp>
      <p:sp>
        <p:nvSpPr>
          <p:cNvPr id="6" name="Slide Number Placeholder 5">
            <a:extLst>
              <a:ext uri="{FF2B5EF4-FFF2-40B4-BE49-F238E27FC236}">
                <a16:creationId xmlns:a16="http://schemas.microsoft.com/office/drawing/2014/main" id="{44E6DFF2-2EA4-9124-86D3-6AED86323E36}"/>
              </a:ext>
            </a:extLst>
          </p:cNvPr>
          <p:cNvSpPr>
            <a:spLocks noGrp="1"/>
          </p:cNvSpPr>
          <p:nvPr>
            <p:ph type="sldNum" sz="quarter" idx="12"/>
          </p:nvPr>
        </p:nvSpPr>
        <p:spPr/>
        <p:txBody>
          <a:bodyPr/>
          <a:lstStyle/>
          <a:p>
            <a:fld id="{579ED3C2-1CBE-6543-9316-CF0DAE2DB093}" type="slidenum">
              <a:rPr lang="aa-ET" smtClean="0"/>
              <a:t>‹#›</a:t>
            </a:fld>
            <a:endParaRPr lang="aa-ET"/>
          </a:p>
        </p:txBody>
      </p:sp>
    </p:spTree>
    <p:extLst>
      <p:ext uri="{BB962C8B-B14F-4D97-AF65-F5344CB8AC3E}">
        <p14:creationId xmlns:p14="http://schemas.microsoft.com/office/powerpoint/2010/main" val="4391188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92C46DE-5B4F-35A0-D8BB-C0C1A33700D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aa-ET"/>
          </a:p>
        </p:txBody>
      </p:sp>
      <p:sp>
        <p:nvSpPr>
          <p:cNvPr id="3" name="Vertical Text Placeholder 2">
            <a:extLst>
              <a:ext uri="{FF2B5EF4-FFF2-40B4-BE49-F238E27FC236}">
                <a16:creationId xmlns:a16="http://schemas.microsoft.com/office/drawing/2014/main" id="{A524AC28-4961-066E-C17B-03F6094005D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a-ET"/>
          </a:p>
        </p:txBody>
      </p:sp>
      <p:sp>
        <p:nvSpPr>
          <p:cNvPr id="4" name="Date Placeholder 3">
            <a:extLst>
              <a:ext uri="{FF2B5EF4-FFF2-40B4-BE49-F238E27FC236}">
                <a16:creationId xmlns:a16="http://schemas.microsoft.com/office/drawing/2014/main" id="{7316B44F-0BCA-DEA4-8271-C8E67270BC6C}"/>
              </a:ext>
            </a:extLst>
          </p:cNvPr>
          <p:cNvSpPr>
            <a:spLocks noGrp="1"/>
          </p:cNvSpPr>
          <p:nvPr>
            <p:ph type="dt" sz="half" idx="10"/>
          </p:nvPr>
        </p:nvSpPr>
        <p:spPr/>
        <p:txBody>
          <a:bodyPr/>
          <a:lstStyle/>
          <a:p>
            <a:fld id="{72B18679-FBFD-6541-AF28-52524D50BD4C}" type="datetimeFigureOut">
              <a:rPr lang="aa-ET" smtClean="0"/>
              <a:t>06/16/2024</a:t>
            </a:fld>
            <a:endParaRPr lang="aa-ET"/>
          </a:p>
        </p:txBody>
      </p:sp>
      <p:sp>
        <p:nvSpPr>
          <p:cNvPr id="5" name="Footer Placeholder 4">
            <a:extLst>
              <a:ext uri="{FF2B5EF4-FFF2-40B4-BE49-F238E27FC236}">
                <a16:creationId xmlns:a16="http://schemas.microsoft.com/office/drawing/2014/main" id="{6B58C693-5F80-70FA-36A0-FA64618941F8}"/>
              </a:ext>
            </a:extLst>
          </p:cNvPr>
          <p:cNvSpPr>
            <a:spLocks noGrp="1"/>
          </p:cNvSpPr>
          <p:nvPr>
            <p:ph type="ftr" sz="quarter" idx="11"/>
          </p:nvPr>
        </p:nvSpPr>
        <p:spPr/>
        <p:txBody>
          <a:bodyPr/>
          <a:lstStyle/>
          <a:p>
            <a:endParaRPr lang="aa-ET"/>
          </a:p>
        </p:txBody>
      </p:sp>
      <p:sp>
        <p:nvSpPr>
          <p:cNvPr id="6" name="Slide Number Placeholder 5">
            <a:extLst>
              <a:ext uri="{FF2B5EF4-FFF2-40B4-BE49-F238E27FC236}">
                <a16:creationId xmlns:a16="http://schemas.microsoft.com/office/drawing/2014/main" id="{BF62FE57-669C-8ED4-1BFB-C5F31F0EA937}"/>
              </a:ext>
            </a:extLst>
          </p:cNvPr>
          <p:cNvSpPr>
            <a:spLocks noGrp="1"/>
          </p:cNvSpPr>
          <p:nvPr>
            <p:ph type="sldNum" sz="quarter" idx="12"/>
          </p:nvPr>
        </p:nvSpPr>
        <p:spPr/>
        <p:txBody>
          <a:bodyPr/>
          <a:lstStyle/>
          <a:p>
            <a:fld id="{579ED3C2-1CBE-6543-9316-CF0DAE2DB093}" type="slidenum">
              <a:rPr lang="aa-ET" smtClean="0"/>
              <a:t>‹#›</a:t>
            </a:fld>
            <a:endParaRPr lang="aa-ET"/>
          </a:p>
        </p:txBody>
      </p:sp>
    </p:spTree>
    <p:extLst>
      <p:ext uri="{BB962C8B-B14F-4D97-AF65-F5344CB8AC3E}">
        <p14:creationId xmlns:p14="http://schemas.microsoft.com/office/powerpoint/2010/main" val="7724796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83C3A-5919-F45D-7DA2-893778684FF5}"/>
              </a:ext>
            </a:extLst>
          </p:cNvPr>
          <p:cNvSpPr>
            <a:spLocks noGrp="1"/>
          </p:cNvSpPr>
          <p:nvPr>
            <p:ph type="title"/>
          </p:nvPr>
        </p:nvSpPr>
        <p:spPr/>
        <p:txBody>
          <a:bodyPr/>
          <a:lstStyle/>
          <a:p>
            <a:r>
              <a:rPr lang="en-US"/>
              <a:t>Click to edit Master title style</a:t>
            </a:r>
            <a:endParaRPr lang="aa-ET"/>
          </a:p>
        </p:txBody>
      </p:sp>
      <p:sp>
        <p:nvSpPr>
          <p:cNvPr id="3" name="Content Placeholder 2">
            <a:extLst>
              <a:ext uri="{FF2B5EF4-FFF2-40B4-BE49-F238E27FC236}">
                <a16:creationId xmlns:a16="http://schemas.microsoft.com/office/drawing/2014/main" id="{AC1B9C13-FE8E-B6A1-F416-C75972A3C72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a-ET"/>
          </a:p>
        </p:txBody>
      </p:sp>
      <p:sp>
        <p:nvSpPr>
          <p:cNvPr id="4" name="Date Placeholder 3">
            <a:extLst>
              <a:ext uri="{FF2B5EF4-FFF2-40B4-BE49-F238E27FC236}">
                <a16:creationId xmlns:a16="http://schemas.microsoft.com/office/drawing/2014/main" id="{DA50D32F-C442-50C2-D2B9-91C8BC01F091}"/>
              </a:ext>
            </a:extLst>
          </p:cNvPr>
          <p:cNvSpPr>
            <a:spLocks noGrp="1"/>
          </p:cNvSpPr>
          <p:nvPr>
            <p:ph type="dt" sz="half" idx="10"/>
          </p:nvPr>
        </p:nvSpPr>
        <p:spPr/>
        <p:txBody>
          <a:bodyPr/>
          <a:lstStyle/>
          <a:p>
            <a:fld id="{72B18679-FBFD-6541-AF28-52524D50BD4C}" type="datetimeFigureOut">
              <a:rPr lang="aa-ET" smtClean="0"/>
              <a:t>06/16/2024</a:t>
            </a:fld>
            <a:endParaRPr lang="aa-ET"/>
          </a:p>
        </p:txBody>
      </p:sp>
      <p:sp>
        <p:nvSpPr>
          <p:cNvPr id="5" name="Footer Placeholder 4">
            <a:extLst>
              <a:ext uri="{FF2B5EF4-FFF2-40B4-BE49-F238E27FC236}">
                <a16:creationId xmlns:a16="http://schemas.microsoft.com/office/drawing/2014/main" id="{6311DDB1-3410-6667-B7B4-50713AC9F1A6}"/>
              </a:ext>
            </a:extLst>
          </p:cNvPr>
          <p:cNvSpPr>
            <a:spLocks noGrp="1"/>
          </p:cNvSpPr>
          <p:nvPr>
            <p:ph type="ftr" sz="quarter" idx="11"/>
          </p:nvPr>
        </p:nvSpPr>
        <p:spPr/>
        <p:txBody>
          <a:bodyPr/>
          <a:lstStyle/>
          <a:p>
            <a:endParaRPr lang="aa-ET"/>
          </a:p>
        </p:txBody>
      </p:sp>
      <p:sp>
        <p:nvSpPr>
          <p:cNvPr id="6" name="Slide Number Placeholder 5">
            <a:extLst>
              <a:ext uri="{FF2B5EF4-FFF2-40B4-BE49-F238E27FC236}">
                <a16:creationId xmlns:a16="http://schemas.microsoft.com/office/drawing/2014/main" id="{F4C8F1C3-9B59-4759-B740-54BE4C7C6F53}"/>
              </a:ext>
            </a:extLst>
          </p:cNvPr>
          <p:cNvSpPr>
            <a:spLocks noGrp="1"/>
          </p:cNvSpPr>
          <p:nvPr>
            <p:ph type="sldNum" sz="quarter" idx="12"/>
          </p:nvPr>
        </p:nvSpPr>
        <p:spPr/>
        <p:txBody>
          <a:bodyPr/>
          <a:lstStyle/>
          <a:p>
            <a:fld id="{579ED3C2-1CBE-6543-9316-CF0DAE2DB093}" type="slidenum">
              <a:rPr lang="aa-ET" smtClean="0"/>
              <a:t>‹#›</a:t>
            </a:fld>
            <a:endParaRPr lang="aa-ET"/>
          </a:p>
        </p:txBody>
      </p:sp>
    </p:spTree>
    <p:extLst>
      <p:ext uri="{BB962C8B-B14F-4D97-AF65-F5344CB8AC3E}">
        <p14:creationId xmlns:p14="http://schemas.microsoft.com/office/powerpoint/2010/main" val="24199487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18F53-D465-4624-65A3-9A659A05827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aa-ET"/>
          </a:p>
        </p:txBody>
      </p:sp>
      <p:sp>
        <p:nvSpPr>
          <p:cNvPr id="3" name="Text Placeholder 2">
            <a:extLst>
              <a:ext uri="{FF2B5EF4-FFF2-40B4-BE49-F238E27FC236}">
                <a16:creationId xmlns:a16="http://schemas.microsoft.com/office/drawing/2014/main" id="{10A2B313-9A23-1188-7EB0-21793BEE161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B5F8A88-2990-E868-3E3D-BA0F69795CE4}"/>
              </a:ext>
            </a:extLst>
          </p:cNvPr>
          <p:cNvSpPr>
            <a:spLocks noGrp="1"/>
          </p:cNvSpPr>
          <p:nvPr>
            <p:ph type="dt" sz="half" idx="10"/>
          </p:nvPr>
        </p:nvSpPr>
        <p:spPr/>
        <p:txBody>
          <a:bodyPr/>
          <a:lstStyle/>
          <a:p>
            <a:fld id="{72B18679-FBFD-6541-AF28-52524D50BD4C}" type="datetimeFigureOut">
              <a:rPr lang="aa-ET" smtClean="0"/>
              <a:t>06/16/2024</a:t>
            </a:fld>
            <a:endParaRPr lang="aa-ET"/>
          </a:p>
        </p:txBody>
      </p:sp>
      <p:sp>
        <p:nvSpPr>
          <p:cNvPr id="5" name="Footer Placeholder 4">
            <a:extLst>
              <a:ext uri="{FF2B5EF4-FFF2-40B4-BE49-F238E27FC236}">
                <a16:creationId xmlns:a16="http://schemas.microsoft.com/office/drawing/2014/main" id="{95E9EE3E-C949-DED4-9E0B-5378585A460A}"/>
              </a:ext>
            </a:extLst>
          </p:cNvPr>
          <p:cNvSpPr>
            <a:spLocks noGrp="1"/>
          </p:cNvSpPr>
          <p:nvPr>
            <p:ph type="ftr" sz="quarter" idx="11"/>
          </p:nvPr>
        </p:nvSpPr>
        <p:spPr/>
        <p:txBody>
          <a:bodyPr/>
          <a:lstStyle/>
          <a:p>
            <a:endParaRPr lang="aa-ET"/>
          </a:p>
        </p:txBody>
      </p:sp>
      <p:sp>
        <p:nvSpPr>
          <p:cNvPr id="6" name="Slide Number Placeholder 5">
            <a:extLst>
              <a:ext uri="{FF2B5EF4-FFF2-40B4-BE49-F238E27FC236}">
                <a16:creationId xmlns:a16="http://schemas.microsoft.com/office/drawing/2014/main" id="{20B13EC2-2B97-0E9B-517A-D9423F4A8D0F}"/>
              </a:ext>
            </a:extLst>
          </p:cNvPr>
          <p:cNvSpPr>
            <a:spLocks noGrp="1"/>
          </p:cNvSpPr>
          <p:nvPr>
            <p:ph type="sldNum" sz="quarter" idx="12"/>
          </p:nvPr>
        </p:nvSpPr>
        <p:spPr/>
        <p:txBody>
          <a:bodyPr/>
          <a:lstStyle/>
          <a:p>
            <a:fld id="{579ED3C2-1CBE-6543-9316-CF0DAE2DB093}" type="slidenum">
              <a:rPr lang="aa-ET" smtClean="0"/>
              <a:t>‹#›</a:t>
            </a:fld>
            <a:endParaRPr lang="aa-ET"/>
          </a:p>
        </p:txBody>
      </p:sp>
    </p:spTree>
    <p:extLst>
      <p:ext uri="{BB962C8B-B14F-4D97-AF65-F5344CB8AC3E}">
        <p14:creationId xmlns:p14="http://schemas.microsoft.com/office/powerpoint/2010/main" val="12878305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39DF2D-1946-D320-51B2-374B4D7F77DE}"/>
              </a:ext>
            </a:extLst>
          </p:cNvPr>
          <p:cNvSpPr>
            <a:spLocks noGrp="1"/>
          </p:cNvSpPr>
          <p:nvPr>
            <p:ph type="title"/>
          </p:nvPr>
        </p:nvSpPr>
        <p:spPr/>
        <p:txBody>
          <a:bodyPr/>
          <a:lstStyle/>
          <a:p>
            <a:r>
              <a:rPr lang="en-US"/>
              <a:t>Click to edit Master title style</a:t>
            </a:r>
            <a:endParaRPr lang="aa-ET"/>
          </a:p>
        </p:txBody>
      </p:sp>
      <p:sp>
        <p:nvSpPr>
          <p:cNvPr id="3" name="Content Placeholder 2">
            <a:extLst>
              <a:ext uri="{FF2B5EF4-FFF2-40B4-BE49-F238E27FC236}">
                <a16:creationId xmlns:a16="http://schemas.microsoft.com/office/drawing/2014/main" id="{41027F3E-316C-E687-3DCE-49D0FB29E18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a-ET"/>
          </a:p>
        </p:txBody>
      </p:sp>
      <p:sp>
        <p:nvSpPr>
          <p:cNvPr id="4" name="Content Placeholder 3">
            <a:extLst>
              <a:ext uri="{FF2B5EF4-FFF2-40B4-BE49-F238E27FC236}">
                <a16:creationId xmlns:a16="http://schemas.microsoft.com/office/drawing/2014/main" id="{3C7D6526-6F25-8954-34D5-46872427FDA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a-ET"/>
          </a:p>
        </p:txBody>
      </p:sp>
      <p:sp>
        <p:nvSpPr>
          <p:cNvPr id="5" name="Date Placeholder 4">
            <a:extLst>
              <a:ext uri="{FF2B5EF4-FFF2-40B4-BE49-F238E27FC236}">
                <a16:creationId xmlns:a16="http://schemas.microsoft.com/office/drawing/2014/main" id="{F51322EA-CA25-277C-1FAE-B212BD08FE0F}"/>
              </a:ext>
            </a:extLst>
          </p:cNvPr>
          <p:cNvSpPr>
            <a:spLocks noGrp="1"/>
          </p:cNvSpPr>
          <p:nvPr>
            <p:ph type="dt" sz="half" idx="10"/>
          </p:nvPr>
        </p:nvSpPr>
        <p:spPr/>
        <p:txBody>
          <a:bodyPr/>
          <a:lstStyle/>
          <a:p>
            <a:fld id="{72B18679-FBFD-6541-AF28-52524D50BD4C}" type="datetimeFigureOut">
              <a:rPr lang="aa-ET" smtClean="0"/>
              <a:t>06/16/2024</a:t>
            </a:fld>
            <a:endParaRPr lang="aa-ET"/>
          </a:p>
        </p:txBody>
      </p:sp>
      <p:sp>
        <p:nvSpPr>
          <p:cNvPr id="6" name="Footer Placeholder 5">
            <a:extLst>
              <a:ext uri="{FF2B5EF4-FFF2-40B4-BE49-F238E27FC236}">
                <a16:creationId xmlns:a16="http://schemas.microsoft.com/office/drawing/2014/main" id="{782EC749-C5E9-70B4-DC90-AAE7FD79B565}"/>
              </a:ext>
            </a:extLst>
          </p:cNvPr>
          <p:cNvSpPr>
            <a:spLocks noGrp="1"/>
          </p:cNvSpPr>
          <p:nvPr>
            <p:ph type="ftr" sz="quarter" idx="11"/>
          </p:nvPr>
        </p:nvSpPr>
        <p:spPr/>
        <p:txBody>
          <a:bodyPr/>
          <a:lstStyle/>
          <a:p>
            <a:endParaRPr lang="aa-ET"/>
          </a:p>
        </p:txBody>
      </p:sp>
      <p:sp>
        <p:nvSpPr>
          <p:cNvPr id="7" name="Slide Number Placeholder 6">
            <a:extLst>
              <a:ext uri="{FF2B5EF4-FFF2-40B4-BE49-F238E27FC236}">
                <a16:creationId xmlns:a16="http://schemas.microsoft.com/office/drawing/2014/main" id="{739D8A3F-6C2C-7C32-CB79-F388C89712A4}"/>
              </a:ext>
            </a:extLst>
          </p:cNvPr>
          <p:cNvSpPr>
            <a:spLocks noGrp="1"/>
          </p:cNvSpPr>
          <p:nvPr>
            <p:ph type="sldNum" sz="quarter" idx="12"/>
          </p:nvPr>
        </p:nvSpPr>
        <p:spPr/>
        <p:txBody>
          <a:bodyPr/>
          <a:lstStyle/>
          <a:p>
            <a:fld id="{579ED3C2-1CBE-6543-9316-CF0DAE2DB093}" type="slidenum">
              <a:rPr lang="aa-ET" smtClean="0"/>
              <a:t>‹#›</a:t>
            </a:fld>
            <a:endParaRPr lang="aa-ET"/>
          </a:p>
        </p:txBody>
      </p:sp>
    </p:spTree>
    <p:extLst>
      <p:ext uri="{BB962C8B-B14F-4D97-AF65-F5344CB8AC3E}">
        <p14:creationId xmlns:p14="http://schemas.microsoft.com/office/powerpoint/2010/main" val="35269591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4E131A-108D-E3DA-40C6-BEF347760015}"/>
              </a:ext>
            </a:extLst>
          </p:cNvPr>
          <p:cNvSpPr>
            <a:spLocks noGrp="1"/>
          </p:cNvSpPr>
          <p:nvPr>
            <p:ph type="title"/>
          </p:nvPr>
        </p:nvSpPr>
        <p:spPr>
          <a:xfrm>
            <a:off x="839788" y="365125"/>
            <a:ext cx="10515600" cy="1325563"/>
          </a:xfrm>
        </p:spPr>
        <p:txBody>
          <a:bodyPr/>
          <a:lstStyle/>
          <a:p>
            <a:r>
              <a:rPr lang="en-US"/>
              <a:t>Click to edit Master title style</a:t>
            </a:r>
            <a:endParaRPr lang="aa-ET"/>
          </a:p>
        </p:txBody>
      </p:sp>
      <p:sp>
        <p:nvSpPr>
          <p:cNvPr id="3" name="Text Placeholder 2">
            <a:extLst>
              <a:ext uri="{FF2B5EF4-FFF2-40B4-BE49-F238E27FC236}">
                <a16:creationId xmlns:a16="http://schemas.microsoft.com/office/drawing/2014/main" id="{27723536-CACE-7C59-E142-DFA770EE9FF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2059936-E6DE-18CC-4D63-464BF46229B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a-ET"/>
          </a:p>
        </p:txBody>
      </p:sp>
      <p:sp>
        <p:nvSpPr>
          <p:cNvPr id="5" name="Text Placeholder 4">
            <a:extLst>
              <a:ext uri="{FF2B5EF4-FFF2-40B4-BE49-F238E27FC236}">
                <a16:creationId xmlns:a16="http://schemas.microsoft.com/office/drawing/2014/main" id="{E1FCF42E-43B5-E354-51CC-E1C2634ED7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94CAC9-63BA-D6F0-9E01-D82A7473022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a-ET"/>
          </a:p>
        </p:txBody>
      </p:sp>
      <p:sp>
        <p:nvSpPr>
          <p:cNvPr id="7" name="Date Placeholder 6">
            <a:extLst>
              <a:ext uri="{FF2B5EF4-FFF2-40B4-BE49-F238E27FC236}">
                <a16:creationId xmlns:a16="http://schemas.microsoft.com/office/drawing/2014/main" id="{224F24A4-D760-7328-D3F4-FB444DC76EF6}"/>
              </a:ext>
            </a:extLst>
          </p:cNvPr>
          <p:cNvSpPr>
            <a:spLocks noGrp="1"/>
          </p:cNvSpPr>
          <p:nvPr>
            <p:ph type="dt" sz="half" idx="10"/>
          </p:nvPr>
        </p:nvSpPr>
        <p:spPr/>
        <p:txBody>
          <a:bodyPr/>
          <a:lstStyle/>
          <a:p>
            <a:fld id="{72B18679-FBFD-6541-AF28-52524D50BD4C}" type="datetimeFigureOut">
              <a:rPr lang="aa-ET" smtClean="0"/>
              <a:t>06/16/2024</a:t>
            </a:fld>
            <a:endParaRPr lang="aa-ET"/>
          </a:p>
        </p:txBody>
      </p:sp>
      <p:sp>
        <p:nvSpPr>
          <p:cNvPr id="8" name="Footer Placeholder 7">
            <a:extLst>
              <a:ext uri="{FF2B5EF4-FFF2-40B4-BE49-F238E27FC236}">
                <a16:creationId xmlns:a16="http://schemas.microsoft.com/office/drawing/2014/main" id="{14E89105-EC4D-F05A-A204-688C6DDFE614}"/>
              </a:ext>
            </a:extLst>
          </p:cNvPr>
          <p:cNvSpPr>
            <a:spLocks noGrp="1"/>
          </p:cNvSpPr>
          <p:nvPr>
            <p:ph type="ftr" sz="quarter" idx="11"/>
          </p:nvPr>
        </p:nvSpPr>
        <p:spPr/>
        <p:txBody>
          <a:bodyPr/>
          <a:lstStyle/>
          <a:p>
            <a:endParaRPr lang="aa-ET"/>
          </a:p>
        </p:txBody>
      </p:sp>
      <p:sp>
        <p:nvSpPr>
          <p:cNvPr id="9" name="Slide Number Placeholder 8">
            <a:extLst>
              <a:ext uri="{FF2B5EF4-FFF2-40B4-BE49-F238E27FC236}">
                <a16:creationId xmlns:a16="http://schemas.microsoft.com/office/drawing/2014/main" id="{B4E19B82-4E58-772E-C6C7-1E808C04D8F5}"/>
              </a:ext>
            </a:extLst>
          </p:cNvPr>
          <p:cNvSpPr>
            <a:spLocks noGrp="1"/>
          </p:cNvSpPr>
          <p:nvPr>
            <p:ph type="sldNum" sz="quarter" idx="12"/>
          </p:nvPr>
        </p:nvSpPr>
        <p:spPr/>
        <p:txBody>
          <a:bodyPr/>
          <a:lstStyle/>
          <a:p>
            <a:fld id="{579ED3C2-1CBE-6543-9316-CF0DAE2DB093}" type="slidenum">
              <a:rPr lang="aa-ET" smtClean="0"/>
              <a:t>‹#›</a:t>
            </a:fld>
            <a:endParaRPr lang="aa-ET"/>
          </a:p>
        </p:txBody>
      </p:sp>
    </p:spTree>
    <p:extLst>
      <p:ext uri="{BB962C8B-B14F-4D97-AF65-F5344CB8AC3E}">
        <p14:creationId xmlns:p14="http://schemas.microsoft.com/office/powerpoint/2010/main" val="776849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549E2A-21BE-67F7-2EBA-7BA688E95FE9}"/>
              </a:ext>
            </a:extLst>
          </p:cNvPr>
          <p:cNvSpPr>
            <a:spLocks noGrp="1"/>
          </p:cNvSpPr>
          <p:nvPr>
            <p:ph type="title"/>
          </p:nvPr>
        </p:nvSpPr>
        <p:spPr/>
        <p:txBody>
          <a:bodyPr/>
          <a:lstStyle/>
          <a:p>
            <a:r>
              <a:rPr lang="en-US"/>
              <a:t>Click to edit Master title style</a:t>
            </a:r>
            <a:endParaRPr lang="aa-ET"/>
          </a:p>
        </p:txBody>
      </p:sp>
      <p:sp>
        <p:nvSpPr>
          <p:cNvPr id="3" name="Date Placeholder 2">
            <a:extLst>
              <a:ext uri="{FF2B5EF4-FFF2-40B4-BE49-F238E27FC236}">
                <a16:creationId xmlns:a16="http://schemas.microsoft.com/office/drawing/2014/main" id="{DC963D08-FF73-DDE2-9C80-28B81E16D4E6}"/>
              </a:ext>
            </a:extLst>
          </p:cNvPr>
          <p:cNvSpPr>
            <a:spLocks noGrp="1"/>
          </p:cNvSpPr>
          <p:nvPr>
            <p:ph type="dt" sz="half" idx="10"/>
          </p:nvPr>
        </p:nvSpPr>
        <p:spPr/>
        <p:txBody>
          <a:bodyPr/>
          <a:lstStyle/>
          <a:p>
            <a:fld id="{72B18679-FBFD-6541-AF28-52524D50BD4C}" type="datetimeFigureOut">
              <a:rPr lang="aa-ET" smtClean="0"/>
              <a:t>06/16/2024</a:t>
            </a:fld>
            <a:endParaRPr lang="aa-ET"/>
          </a:p>
        </p:txBody>
      </p:sp>
      <p:sp>
        <p:nvSpPr>
          <p:cNvPr id="4" name="Footer Placeholder 3">
            <a:extLst>
              <a:ext uri="{FF2B5EF4-FFF2-40B4-BE49-F238E27FC236}">
                <a16:creationId xmlns:a16="http://schemas.microsoft.com/office/drawing/2014/main" id="{D6073E99-4655-022F-723B-402356FF2E84}"/>
              </a:ext>
            </a:extLst>
          </p:cNvPr>
          <p:cNvSpPr>
            <a:spLocks noGrp="1"/>
          </p:cNvSpPr>
          <p:nvPr>
            <p:ph type="ftr" sz="quarter" idx="11"/>
          </p:nvPr>
        </p:nvSpPr>
        <p:spPr/>
        <p:txBody>
          <a:bodyPr/>
          <a:lstStyle/>
          <a:p>
            <a:endParaRPr lang="aa-ET"/>
          </a:p>
        </p:txBody>
      </p:sp>
      <p:sp>
        <p:nvSpPr>
          <p:cNvPr id="5" name="Slide Number Placeholder 4">
            <a:extLst>
              <a:ext uri="{FF2B5EF4-FFF2-40B4-BE49-F238E27FC236}">
                <a16:creationId xmlns:a16="http://schemas.microsoft.com/office/drawing/2014/main" id="{092DB87E-5B89-C833-7F18-3931EBEEB9EE}"/>
              </a:ext>
            </a:extLst>
          </p:cNvPr>
          <p:cNvSpPr>
            <a:spLocks noGrp="1"/>
          </p:cNvSpPr>
          <p:nvPr>
            <p:ph type="sldNum" sz="quarter" idx="12"/>
          </p:nvPr>
        </p:nvSpPr>
        <p:spPr/>
        <p:txBody>
          <a:bodyPr/>
          <a:lstStyle/>
          <a:p>
            <a:fld id="{579ED3C2-1CBE-6543-9316-CF0DAE2DB093}" type="slidenum">
              <a:rPr lang="aa-ET" smtClean="0"/>
              <a:t>‹#›</a:t>
            </a:fld>
            <a:endParaRPr lang="aa-ET"/>
          </a:p>
        </p:txBody>
      </p:sp>
    </p:spTree>
    <p:extLst>
      <p:ext uri="{BB962C8B-B14F-4D97-AF65-F5344CB8AC3E}">
        <p14:creationId xmlns:p14="http://schemas.microsoft.com/office/powerpoint/2010/main" val="11469139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6E3D697-A1AB-59B7-F168-03381211E2F9}"/>
              </a:ext>
            </a:extLst>
          </p:cNvPr>
          <p:cNvSpPr>
            <a:spLocks noGrp="1"/>
          </p:cNvSpPr>
          <p:nvPr>
            <p:ph type="dt" sz="half" idx="10"/>
          </p:nvPr>
        </p:nvSpPr>
        <p:spPr/>
        <p:txBody>
          <a:bodyPr/>
          <a:lstStyle/>
          <a:p>
            <a:fld id="{72B18679-FBFD-6541-AF28-52524D50BD4C}" type="datetimeFigureOut">
              <a:rPr lang="aa-ET" smtClean="0"/>
              <a:t>06/16/2024</a:t>
            </a:fld>
            <a:endParaRPr lang="aa-ET"/>
          </a:p>
        </p:txBody>
      </p:sp>
      <p:sp>
        <p:nvSpPr>
          <p:cNvPr id="3" name="Footer Placeholder 2">
            <a:extLst>
              <a:ext uri="{FF2B5EF4-FFF2-40B4-BE49-F238E27FC236}">
                <a16:creationId xmlns:a16="http://schemas.microsoft.com/office/drawing/2014/main" id="{0BD34CA8-DFD3-BD38-B0B9-BFC2061A01D9}"/>
              </a:ext>
            </a:extLst>
          </p:cNvPr>
          <p:cNvSpPr>
            <a:spLocks noGrp="1"/>
          </p:cNvSpPr>
          <p:nvPr>
            <p:ph type="ftr" sz="quarter" idx="11"/>
          </p:nvPr>
        </p:nvSpPr>
        <p:spPr/>
        <p:txBody>
          <a:bodyPr/>
          <a:lstStyle/>
          <a:p>
            <a:endParaRPr lang="aa-ET"/>
          </a:p>
        </p:txBody>
      </p:sp>
      <p:sp>
        <p:nvSpPr>
          <p:cNvPr id="4" name="Slide Number Placeholder 3">
            <a:extLst>
              <a:ext uri="{FF2B5EF4-FFF2-40B4-BE49-F238E27FC236}">
                <a16:creationId xmlns:a16="http://schemas.microsoft.com/office/drawing/2014/main" id="{9903E1A5-D777-9FB8-E33F-851C0DCBA3BD}"/>
              </a:ext>
            </a:extLst>
          </p:cNvPr>
          <p:cNvSpPr>
            <a:spLocks noGrp="1"/>
          </p:cNvSpPr>
          <p:nvPr>
            <p:ph type="sldNum" sz="quarter" idx="12"/>
          </p:nvPr>
        </p:nvSpPr>
        <p:spPr/>
        <p:txBody>
          <a:bodyPr/>
          <a:lstStyle/>
          <a:p>
            <a:fld id="{579ED3C2-1CBE-6543-9316-CF0DAE2DB093}" type="slidenum">
              <a:rPr lang="aa-ET" smtClean="0"/>
              <a:t>‹#›</a:t>
            </a:fld>
            <a:endParaRPr lang="aa-ET"/>
          </a:p>
        </p:txBody>
      </p:sp>
    </p:spTree>
    <p:extLst>
      <p:ext uri="{BB962C8B-B14F-4D97-AF65-F5344CB8AC3E}">
        <p14:creationId xmlns:p14="http://schemas.microsoft.com/office/powerpoint/2010/main" val="39443229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BC46E-A5B3-57DC-AD5B-2A7259400F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aa-ET"/>
          </a:p>
        </p:txBody>
      </p:sp>
      <p:sp>
        <p:nvSpPr>
          <p:cNvPr id="3" name="Content Placeholder 2">
            <a:extLst>
              <a:ext uri="{FF2B5EF4-FFF2-40B4-BE49-F238E27FC236}">
                <a16:creationId xmlns:a16="http://schemas.microsoft.com/office/drawing/2014/main" id="{9599326F-9015-EF33-0170-4A60CDC5DBC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a-ET"/>
          </a:p>
        </p:txBody>
      </p:sp>
      <p:sp>
        <p:nvSpPr>
          <p:cNvPr id="4" name="Text Placeholder 3">
            <a:extLst>
              <a:ext uri="{FF2B5EF4-FFF2-40B4-BE49-F238E27FC236}">
                <a16:creationId xmlns:a16="http://schemas.microsoft.com/office/drawing/2014/main" id="{CBD43EEF-78DC-E0E6-16A6-1654B62F15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459E4E8-A9FD-0736-286A-E8E25C0B1AB7}"/>
              </a:ext>
            </a:extLst>
          </p:cNvPr>
          <p:cNvSpPr>
            <a:spLocks noGrp="1"/>
          </p:cNvSpPr>
          <p:nvPr>
            <p:ph type="dt" sz="half" idx="10"/>
          </p:nvPr>
        </p:nvSpPr>
        <p:spPr/>
        <p:txBody>
          <a:bodyPr/>
          <a:lstStyle/>
          <a:p>
            <a:fld id="{72B18679-FBFD-6541-AF28-52524D50BD4C}" type="datetimeFigureOut">
              <a:rPr lang="aa-ET" smtClean="0"/>
              <a:t>06/16/2024</a:t>
            </a:fld>
            <a:endParaRPr lang="aa-ET"/>
          </a:p>
        </p:txBody>
      </p:sp>
      <p:sp>
        <p:nvSpPr>
          <p:cNvPr id="6" name="Footer Placeholder 5">
            <a:extLst>
              <a:ext uri="{FF2B5EF4-FFF2-40B4-BE49-F238E27FC236}">
                <a16:creationId xmlns:a16="http://schemas.microsoft.com/office/drawing/2014/main" id="{E4A273BF-F939-9340-EE68-5D92C25AC69A}"/>
              </a:ext>
            </a:extLst>
          </p:cNvPr>
          <p:cNvSpPr>
            <a:spLocks noGrp="1"/>
          </p:cNvSpPr>
          <p:nvPr>
            <p:ph type="ftr" sz="quarter" idx="11"/>
          </p:nvPr>
        </p:nvSpPr>
        <p:spPr/>
        <p:txBody>
          <a:bodyPr/>
          <a:lstStyle/>
          <a:p>
            <a:endParaRPr lang="aa-ET"/>
          </a:p>
        </p:txBody>
      </p:sp>
      <p:sp>
        <p:nvSpPr>
          <p:cNvPr id="7" name="Slide Number Placeholder 6">
            <a:extLst>
              <a:ext uri="{FF2B5EF4-FFF2-40B4-BE49-F238E27FC236}">
                <a16:creationId xmlns:a16="http://schemas.microsoft.com/office/drawing/2014/main" id="{621162C9-8571-1113-10E2-24A288EA65AD}"/>
              </a:ext>
            </a:extLst>
          </p:cNvPr>
          <p:cNvSpPr>
            <a:spLocks noGrp="1"/>
          </p:cNvSpPr>
          <p:nvPr>
            <p:ph type="sldNum" sz="quarter" idx="12"/>
          </p:nvPr>
        </p:nvSpPr>
        <p:spPr/>
        <p:txBody>
          <a:bodyPr/>
          <a:lstStyle/>
          <a:p>
            <a:fld id="{579ED3C2-1CBE-6543-9316-CF0DAE2DB093}" type="slidenum">
              <a:rPr lang="aa-ET" smtClean="0"/>
              <a:t>‹#›</a:t>
            </a:fld>
            <a:endParaRPr lang="aa-ET"/>
          </a:p>
        </p:txBody>
      </p:sp>
    </p:spTree>
    <p:extLst>
      <p:ext uri="{BB962C8B-B14F-4D97-AF65-F5344CB8AC3E}">
        <p14:creationId xmlns:p14="http://schemas.microsoft.com/office/powerpoint/2010/main" val="10200464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F4511-52F6-A3E8-F33B-C8DCC676136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aa-ET"/>
          </a:p>
        </p:txBody>
      </p:sp>
      <p:sp>
        <p:nvSpPr>
          <p:cNvPr id="3" name="Picture Placeholder 2">
            <a:extLst>
              <a:ext uri="{FF2B5EF4-FFF2-40B4-BE49-F238E27FC236}">
                <a16:creationId xmlns:a16="http://schemas.microsoft.com/office/drawing/2014/main" id="{52A71692-4C98-7E76-A90F-7911A2A8760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a-ET"/>
          </a:p>
        </p:txBody>
      </p:sp>
      <p:sp>
        <p:nvSpPr>
          <p:cNvPr id="4" name="Text Placeholder 3">
            <a:extLst>
              <a:ext uri="{FF2B5EF4-FFF2-40B4-BE49-F238E27FC236}">
                <a16:creationId xmlns:a16="http://schemas.microsoft.com/office/drawing/2014/main" id="{CFBCDEDC-5F7C-8D0F-942D-9D66EAD7F7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A424335-E543-2F2C-3F99-2C80F48BC39C}"/>
              </a:ext>
            </a:extLst>
          </p:cNvPr>
          <p:cNvSpPr>
            <a:spLocks noGrp="1"/>
          </p:cNvSpPr>
          <p:nvPr>
            <p:ph type="dt" sz="half" idx="10"/>
          </p:nvPr>
        </p:nvSpPr>
        <p:spPr/>
        <p:txBody>
          <a:bodyPr/>
          <a:lstStyle/>
          <a:p>
            <a:fld id="{72B18679-FBFD-6541-AF28-52524D50BD4C}" type="datetimeFigureOut">
              <a:rPr lang="aa-ET" smtClean="0"/>
              <a:t>06/16/2024</a:t>
            </a:fld>
            <a:endParaRPr lang="aa-ET"/>
          </a:p>
        </p:txBody>
      </p:sp>
      <p:sp>
        <p:nvSpPr>
          <p:cNvPr id="6" name="Footer Placeholder 5">
            <a:extLst>
              <a:ext uri="{FF2B5EF4-FFF2-40B4-BE49-F238E27FC236}">
                <a16:creationId xmlns:a16="http://schemas.microsoft.com/office/drawing/2014/main" id="{8AEB1E16-F8D4-23BD-DF5E-6380D6E913AA}"/>
              </a:ext>
            </a:extLst>
          </p:cNvPr>
          <p:cNvSpPr>
            <a:spLocks noGrp="1"/>
          </p:cNvSpPr>
          <p:nvPr>
            <p:ph type="ftr" sz="quarter" idx="11"/>
          </p:nvPr>
        </p:nvSpPr>
        <p:spPr/>
        <p:txBody>
          <a:bodyPr/>
          <a:lstStyle/>
          <a:p>
            <a:endParaRPr lang="aa-ET"/>
          </a:p>
        </p:txBody>
      </p:sp>
      <p:sp>
        <p:nvSpPr>
          <p:cNvPr id="7" name="Slide Number Placeholder 6">
            <a:extLst>
              <a:ext uri="{FF2B5EF4-FFF2-40B4-BE49-F238E27FC236}">
                <a16:creationId xmlns:a16="http://schemas.microsoft.com/office/drawing/2014/main" id="{C635558B-2C25-C317-3C9E-FA4E18C9BD21}"/>
              </a:ext>
            </a:extLst>
          </p:cNvPr>
          <p:cNvSpPr>
            <a:spLocks noGrp="1"/>
          </p:cNvSpPr>
          <p:nvPr>
            <p:ph type="sldNum" sz="quarter" idx="12"/>
          </p:nvPr>
        </p:nvSpPr>
        <p:spPr/>
        <p:txBody>
          <a:bodyPr/>
          <a:lstStyle/>
          <a:p>
            <a:fld id="{579ED3C2-1CBE-6543-9316-CF0DAE2DB093}" type="slidenum">
              <a:rPr lang="aa-ET" smtClean="0"/>
              <a:t>‹#›</a:t>
            </a:fld>
            <a:endParaRPr lang="aa-ET"/>
          </a:p>
        </p:txBody>
      </p:sp>
    </p:spTree>
    <p:extLst>
      <p:ext uri="{BB962C8B-B14F-4D97-AF65-F5344CB8AC3E}">
        <p14:creationId xmlns:p14="http://schemas.microsoft.com/office/powerpoint/2010/main" val="29010600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5158FD2-F5CE-0B87-4386-D8DD3A04F38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aa-ET"/>
          </a:p>
        </p:txBody>
      </p:sp>
      <p:sp>
        <p:nvSpPr>
          <p:cNvPr id="3" name="Text Placeholder 2">
            <a:extLst>
              <a:ext uri="{FF2B5EF4-FFF2-40B4-BE49-F238E27FC236}">
                <a16:creationId xmlns:a16="http://schemas.microsoft.com/office/drawing/2014/main" id="{84E07889-0E81-9920-CB2C-BBFCE6430AC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a-ET"/>
          </a:p>
        </p:txBody>
      </p:sp>
      <p:sp>
        <p:nvSpPr>
          <p:cNvPr id="4" name="Date Placeholder 3">
            <a:extLst>
              <a:ext uri="{FF2B5EF4-FFF2-40B4-BE49-F238E27FC236}">
                <a16:creationId xmlns:a16="http://schemas.microsoft.com/office/drawing/2014/main" id="{929FB488-BFE5-7790-62E9-74914D18960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B18679-FBFD-6541-AF28-52524D50BD4C}" type="datetimeFigureOut">
              <a:rPr lang="aa-ET" smtClean="0"/>
              <a:t>06/16/2024</a:t>
            </a:fld>
            <a:endParaRPr lang="aa-ET"/>
          </a:p>
        </p:txBody>
      </p:sp>
      <p:sp>
        <p:nvSpPr>
          <p:cNvPr id="5" name="Footer Placeholder 4">
            <a:extLst>
              <a:ext uri="{FF2B5EF4-FFF2-40B4-BE49-F238E27FC236}">
                <a16:creationId xmlns:a16="http://schemas.microsoft.com/office/drawing/2014/main" id="{46A973C5-2728-7E63-B194-ABBCD45E876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aa-ET"/>
          </a:p>
        </p:txBody>
      </p:sp>
      <p:sp>
        <p:nvSpPr>
          <p:cNvPr id="6" name="Slide Number Placeholder 5">
            <a:extLst>
              <a:ext uri="{FF2B5EF4-FFF2-40B4-BE49-F238E27FC236}">
                <a16:creationId xmlns:a16="http://schemas.microsoft.com/office/drawing/2014/main" id="{1B735295-469D-9292-D1D2-214EA6C4F5A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9ED3C2-1CBE-6543-9316-CF0DAE2DB093}" type="slidenum">
              <a:rPr lang="aa-ET" smtClean="0"/>
              <a:t>‹#›</a:t>
            </a:fld>
            <a:endParaRPr lang="aa-ET"/>
          </a:p>
        </p:txBody>
      </p:sp>
    </p:spTree>
    <p:extLst>
      <p:ext uri="{BB962C8B-B14F-4D97-AF65-F5344CB8AC3E}">
        <p14:creationId xmlns:p14="http://schemas.microsoft.com/office/powerpoint/2010/main" val="30690798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a-E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8.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emf"/><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1.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28.png"/><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30.png"/><Relationship Id="rId4" Type="http://schemas.openxmlformats.org/officeDocument/2006/relationships/image" Target="../media/image29.png"/></Relationships>
</file>

<file path=ppt/slides/_rels/slide2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31.png"/></Relationships>
</file>

<file path=ppt/slides/_rels/slide3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3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3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3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6.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7.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8.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0.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32.png"/></Relationships>
</file>

<file path=ppt/slides/_rels/slide4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1.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33.png"/></Relationships>
</file>

<file path=ppt/slides/_rels/slide4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2.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34.png"/></Relationships>
</file>

<file path=ppt/slides/_rels/slide4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3.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36.png"/><Relationship Id="rId4" Type="http://schemas.openxmlformats.org/officeDocument/2006/relationships/image" Target="../media/image35.png"/></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blue and black cover&#10;&#10;Description automatically generated">
            <a:extLst>
              <a:ext uri="{FF2B5EF4-FFF2-40B4-BE49-F238E27FC236}">
                <a16:creationId xmlns:a16="http://schemas.microsoft.com/office/drawing/2014/main" id="{D921E080-2F9A-252B-A834-AEE4C3EA2D35}"/>
              </a:ext>
            </a:extLst>
          </p:cNvPr>
          <p:cNvPicPr>
            <a:picLocks noChangeAspect="1"/>
          </p:cNvPicPr>
          <p:nvPr/>
        </p:nvPicPr>
        <p:blipFill>
          <a:blip r:embed="rId3"/>
          <a:stretch>
            <a:fillRect/>
          </a:stretch>
        </p:blipFill>
        <p:spPr>
          <a:xfrm>
            <a:off x="0" y="8999"/>
            <a:ext cx="12192001" cy="6849001"/>
          </a:xfrm>
          <a:prstGeom prst="rect">
            <a:avLst/>
          </a:prstGeom>
        </p:spPr>
      </p:pic>
      <p:sp>
        <p:nvSpPr>
          <p:cNvPr id="23" name="TextBox 22">
            <a:extLst>
              <a:ext uri="{FF2B5EF4-FFF2-40B4-BE49-F238E27FC236}">
                <a16:creationId xmlns:a16="http://schemas.microsoft.com/office/drawing/2014/main" id="{2BF8C091-700F-32F2-8F53-1B211C1C04F1}"/>
              </a:ext>
            </a:extLst>
          </p:cNvPr>
          <p:cNvSpPr txBox="1"/>
          <p:nvPr/>
        </p:nvSpPr>
        <p:spPr>
          <a:xfrm>
            <a:off x="55747" y="2508273"/>
            <a:ext cx="5867759" cy="1661993"/>
          </a:xfrm>
          <a:prstGeom prst="rect">
            <a:avLst/>
          </a:prstGeom>
          <a:noFill/>
        </p:spPr>
        <p:txBody>
          <a:bodyPr wrap="square" rtlCol="0">
            <a:spAutoFit/>
          </a:bodyPr>
          <a:lstStyle/>
          <a:p>
            <a:pPr algn="ctr"/>
            <a:r>
              <a:rPr lang="he-IL" sz="3400" b="1" dirty="0">
                <a:solidFill>
                  <a:schemeClr val="bg1"/>
                </a:solidFill>
                <a:latin typeface="David" panose="020E0502060401010101" pitchFamily="34" charset="-79"/>
                <a:cs typeface="David" panose="020E0502060401010101" pitchFamily="34" charset="-79"/>
              </a:rPr>
              <a:t>מאפייני התלמידים-בנים </a:t>
            </a:r>
          </a:p>
          <a:p>
            <a:pPr algn="ctr" rtl="1"/>
            <a:r>
              <a:rPr lang="he-IL" sz="3400" b="1" dirty="0">
                <a:solidFill>
                  <a:schemeClr val="bg1"/>
                </a:solidFill>
                <a:latin typeface="David" panose="020E0502060401010101" pitchFamily="34" charset="-79"/>
                <a:cs typeface="David" panose="020E0502060401010101" pitchFamily="34" charset="-79"/>
              </a:rPr>
              <a:t>בחינוך היסודי הממלכתי-חרדי והמשך דרכם במערכת החינוך</a:t>
            </a:r>
          </a:p>
        </p:txBody>
      </p:sp>
      <p:sp>
        <p:nvSpPr>
          <p:cNvPr id="2" name="TextBox 1">
            <a:extLst>
              <a:ext uri="{FF2B5EF4-FFF2-40B4-BE49-F238E27FC236}">
                <a16:creationId xmlns:a16="http://schemas.microsoft.com/office/drawing/2014/main" id="{EA0D35B2-42AA-8FF8-3435-5A7247216050}"/>
              </a:ext>
            </a:extLst>
          </p:cNvPr>
          <p:cNvSpPr txBox="1"/>
          <p:nvPr/>
        </p:nvSpPr>
        <p:spPr>
          <a:xfrm>
            <a:off x="534524" y="4659134"/>
            <a:ext cx="4910203" cy="1384995"/>
          </a:xfrm>
          <a:prstGeom prst="rect">
            <a:avLst/>
          </a:prstGeom>
          <a:noFill/>
        </p:spPr>
        <p:txBody>
          <a:bodyPr wrap="square" rtlCol="0">
            <a:spAutoFit/>
          </a:bodyPr>
          <a:lstStyle/>
          <a:p>
            <a:pPr algn="ctr"/>
            <a:r>
              <a:rPr lang="he-IL" sz="1800" b="1" dirty="0" smtClean="0">
                <a:solidFill>
                  <a:schemeClr val="bg1"/>
                </a:solidFill>
                <a:latin typeface="David" panose="020E0502060401010101" pitchFamily="34" charset="-79"/>
                <a:cs typeface="David" panose="020E0502060401010101" pitchFamily="34" charset="-79"/>
              </a:rPr>
              <a:t>יוני </a:t>
            </a:r>
            <a:r>
              <a:rPr lang="he-IL" sz="1800" b="1" dirty="0">
                <a:solidFill>
                  <a:schemeClr val="bg1"/>
                </a:solidFill>
                <a:latin typeface="David" panose="020E0502060401010101" pitchFamily="34" charset="-79"/>
                <a:cs typeface="David" panose="020E0502060401010101" pitchFamily="34" charset="-79"/>
              </a:rPr>
              <a:t>2024</a:t>
            </a:r>
            <a:endParaRPr lang="aa-ET" sz="1800" b="1" dirty="0">
              <a:solidFill>
                <a:schemeClr val="bg1"/>
              </a:solidFill>
              <a:latin typeface="David" panose="020E0502060401010101" pitchFamily="34" charset="-79"/>
              <a:cs typeface="David" panose="020E0502060401010101" pitchFamily="34" charset="-79"/>
            </a:endParaRPr>
          </a:p>
          <a:p>
            <a:pPr algn="ctr"/>
            <a:endParaRPr lang="he-IL" b="1" dirty="0">
              <a:solidFill>
                <a:schemeClr val="bg1"/>
              </a:solidFill>
              <a:latin typeface="David" panose="020E0502060401010101" pitchFamily="34" charset="-79"/>
              <a:cs typeface="David" panose="020E0502060401010101" pitchFamily="34" charset="-79"/>
            </a:endParaRPr>
          </a:p>
          <a:p>
            <a:pPr algn="ctr"/>
            <a:r>
              <a:rPr lang="he-IL" sz="2400" b="1" dirty="0">
                <a:solidFill>
                  <a:schemeClr val="bg1"/>
                </a:solidFill>
                <a:latin typeface="David" panose="020E0502060401010101" pitchFamily="34" charset="-79"/>
                <a:cs typeface="David" panose="020E0502060401010101" pitchFamily="34" charset="-79"/>
              </a:rPr>
              <a:t>נעם זוסמן</a:t>
            </a:r>
            <a:r>
              <a:rPr lang="he-IL" sz="2400" dirty="0">
                <a:solidFill>
                  <a:schemeClr val="bg1"/>
                </a:solidFill>
                <a:latin typeface="David" panose="020E0502060401010101" pitchFamily="34" charset="-79"/>
                <a:cs typeface="David" panose="020E0502060401010101" pitchFamily="34" charset="-79"/>
              </a:rPr>
              <a:t>, בנק ישראל</a:t>
            </a:r>
          </a:p>
          <a:p>
            <a:pPr algn="ctr"/>
            <a:r>
              <a:rPr lang="he-IL" sz="2400" b="1" dirty="0">
                <a:solidFill>
                  <a:schemeClr val="bg1"/>
                </a:solidFill>
                <a:latin typeface="David" panose="020E0502060401010101" pitchFamily="34" charset="-79"/>
                <a:cs typeface="David" panose="020E0502060401010101" pitchFamily="34" charset="-79"/>
              </a:rPr>
              <a:t>אברהם זופניק</a:t>
            </a:r>
            <a:r>
              <a:rPr lang="he-IL" sz="2400" dirty="0">
                <a:solidFill>
                  <a:schemeClr val="bg1"/>
                </a:solidFill>
                <a:latin typeface="David" panose="020E0502060401010101" pitchFamily="34" charset="-79"/>
                <a:cs typeface="David" panose="020E0502060401010101" pitchFamily="34" charset="-79"/>
              </a:rPr>
              <a:t>, המועצה הלאומית לכלכלה</a:t>
            </a:r>
          </a:p>
        </p:txBody>
      </p:sp>
      <p:pic>
        <p:nvPicPr>
          <p:cNvPr id="5" name="תמונה 4"/>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813924" y="825500"/>
            <a:ext cx="1527176" cy="1384300"/>
          </a:xfrm>
          <a:prstGeom prst="rect">
            <a:avLst/>
          </a:prstGeom>
          <a:noFill/>
          <a:ln>
            <a:noFill/>
          </a:ln>
        </p:spPr>
      </p:pic>
    </p:spTree>
    <p:extLst>
      <p:ext uri="{BB962C8B-B14F-4D97-AF65-F5344CB8AC3E}">
        <p14:creationId xmlns:p14="http://schemas.microsoft.com/office/powerpoint/2010/main" val="12945017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2BF8C091-700F-32F2-8F53-1B211C1C04F1}"/>
              </a:ext>
            </a:extLst>
          </p:cNvPr>
          <p:cNvSpPr txBox="1"/>
          <p:nvPr/>
        </p:nvSpPr>
        <p:spPr>
          <a:xfrm>
            <a:off x="1" y="2587336"/>
            <a:ext cx="6096000" cy="1200329"/>
          </a:xfrm>
          <a:prstGeom prst="rect">
            <a:avLst/>
          </a:prstGeom>
          <a:noFill/>
        </p:spPr>
        <p:txBody>
          <a:bodyPr wrap="square" rtlCol="0">
            <a:spAutoFit/>
          </a:bodyPr>
          <a:lstStyle/>
          <a:p>
            <a:pPr algn="ctr"/>
            <a:r>
              <a:rPr lang="he-IL" sz="3600" dirty="0">
                <a:solidFill>
                  <a:schemeClr val="bg1"/>
                </a:solidFill>
                <a:latin typeface=""/>
              </a:rPr>
              <a:t>שקף שער</a:t>
            </a:r>
          </a:p>
          <a:p>
            <a:pPr algn="ctr"/>
            <a:r>
              <a:rPr lang="he-IL" sz="3600" dirty="0">
                <a:solidFill>
                  <a:schemeClr val="bg1"/>
                </a:solidFill>
                <a:latin typeface=""/>
              </a:rPr>
              <a:t>וכותרת נושא לדוגמה</a:t>
            </a:r>
            <a:endParaRPr lang="aa-ET" sz="3600" dirty="0">
              <a:solidFill>
                <a:schemeClr val="bg1"/>
              </a:solidFill>
              <a:latin typeface=""/>
            </a:endParaRPr>
          </a:p>
        </p:txBody>
      </p:sp>
      <p:sp>
        <p:nvSpPr>
          <p:cNvPr id="2" name="TextBox 1">
            <a:extLst>
              <a:ext uri="{FF2B5EF4-FFF2-40B4-BE49-F238E27FC236}">
                <a16:creationId xmlns:a16="http://schemas.microsoft.com/office/drawing/2014/main" id="{EA0D35B2-42AA-8FF8-3435-5A7247216050}"/>
              </a:ext>
            </a:extLst>
          </p:cNvPr>
          <p:cNvSpPr txBox="1"/>
          <p:nvPr/>
        </p:nvSpPr>
        <p:spPr>
          <a:xfrm>
            <a:off x="1816679" y="4437651"/>
            <a:ext cx="2462645" cy="369332"/>
          </a:xfrm>
          <a:prstGeom prst="rect">
            <a:avLst/>
          </a:prstGeom>
          <a:noFill/>
        </p:spPr>
        <p:txBody>
          <a:bodyPr wrap="square" rtlCol="0">
            <a:spAutoFit/>
          </a:bodyPr>
          <a:lstStyle/>
          <a:p>
            <a:pPr algn="ctr"/>
            <a:r>
              <a:rPr lang="en-US" dirty="0">
                <a:solidFill>
                  <a:schemeClr val="bg1"/>
                </a:solidFill>
                <a:latin typeface=""/>
              </a:rPr>
              <a:t>17.07.2023</a:t>
            </a:r>
            <a:endParaRPr lang="aa-ET" dirty="0">
              <a:solidFill>
                <a:schemeClr val="bg1"/>
              </a:solidFill>
              <a:latin typeface=""/>
            </a:endParaRPr>
          </a:p>
        </p:txBody>
      </p:sp>
      <p:pic>
        <p:nvPicPr>
          <p:cNvPr id="7" name="Picture 6" descr="A blue and white rectangle&#10;&#10;Description automatically generated">
            <a:extLst>
              <a:ext uri="{FF2B5EF4-FFF2-40B4-BE49-F238E27FC236}">
                <a16:creationId xmlns:a16="http://schemas.microsoft.com/office/drawing/2014/main" id="{52327028-240C-3A83-1DFF-04FDE9D6A48B}"/>
              </a:ext>
            </a:extLst>
          </p:cNvPr>
          <p:cNvPicPr>
            <a:picLocks noChangeAspect="1"/>
          </p:cNvPicPr>
          <p:nvPr/>
        </p:nvPicPr>
        <p:blipFill>
          <a:blip r:embed="rId3"/>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FF679120-3BDE-73BB-3DD6-E3959DBFC4B9}"/>
              </a:ext>
            </a:extLst>
          </p:cNvPr>
          <p:cNvSpPr txBox="1"/>
          <p:nvPr/>
        </p:nvSpPr>
        <p:spPr>
          <a:xfrm>
            <a:off x="657922" y="6530667"/>
            <a:ext cx="524108" cy="369332"/>
          </a:xfrm>
          <a:prstGeom prst="rect">
            <a:avLst/>
          </a:prstGeom>
          <a:noFill/>
        </p:spPr>
        <p:txBody>
          <a:bodyPr wrap="square" rtlCol="0">
            <a:spAutoFit/>
          </a:bodyPr>
          <a:lstStyle/>
          <a:p>
            <a:pPr algn="ctr"/>
            <a:fld id="{9416C691-75A3-4B1B-A5E9-1AEFCE342C62}" type="slidenum">
              <a:rPr lang="he-IL" b="1" smtClean="0">
                <a:solidFill>
                  <a:srgbClr val="003E7E"/>
                </a:solidFill>
                <a:latin typeface="David" panose="020E0502060401010101" pitchFamily="34" charset="-79"/>
                <a:cs typeface="David" panose="020E0502060401010101" pitchFamily="34" charset="-79"/>
              </a:rPr>
              <a:t>10</a:t>
            </a:fld>
            <a:endParaRPr lang="aa-ET" b="1" dirty="0">
              <a:solidFill>
                <a:srgbClr val="003E7E"/>
              </a:solidFill>
              <a:latin typeface="David" panose="020E0502060401010101" pitchFamily="34" charset="-79"/>
              <a:cs typeface="David" panose="020E0502060401010101" pitchFamily="34" charset="-79"/>
            </a:endParaRPr>
          </a:p>
        </p:txBody>
      </p:sp>
      <p:sp>
        <p:nvSpPr>
          <p:cNvPr id="9" name="TextBox 8">
            <a:extLst>
              <a:ext uri="{FF2B5EF4-FFF2-40B4-BE49-F238E27FC236}">
                <a16:creationId xmlns:a16="http://schemas.microsoft.com/office/drawing/2014/main" id="{4B8F2D69-7597-5FE2-EDB9-20305DB78251}"/>
              </a:ext>
            </a:extLst>
          </p:cNvPr>
          <p:cNvSpPr txBox="1"/>
          <p:nvPr/>
        </p:nvSpPr>
        <p:spPr>
          <a:xfrm>
            <a:off x="243083" y="119132"/>
            <a:ext cx="8752846" cy="954107"/>
          </a:xfrm>
          <a:prstGeom prst="rect">
            <a:avLst/>
          </a:prstGeom>
          <a:noFill/>
        </p:spPr>
        <p:txBody>
          <a:bodyPr wrap="square">
            <a:spAutoFit/>
          </a:bodyPr>
          <a:lstStyle/>
          <a:p>
            <a:pPr algn="ctr" rtl="1"/>
            <a:r>
              <a:rPr lang="he-IL" sz="2800" b="1" dirty="0">
                <a:solidFill>
                  <a:srgbClr val="002060"/>
                </a:solidFill>
                <a:latin typeface="David" panose="020E0502060401010101" pitchFamily="34" charset="-79"/>
                <a:cs typeface="David" panose="020E0502060401010101" pitchFamily="34" charset="-79"/>
              </a:rPr>
              <a:t>מספרי ושיעורי התלמידים-בנים בחינוך יסודי ממ"ח לפי הזרם </a:t>
            </a:r>
          </a:p>
          <a:p>
            <a:pPr algn="ctr" rtl="1"/>
            <a:r>
              <a:rPr lang="he-IL" sz="2800" b="1" dirty="0">
                <a:solidFill>
                  <a:srgbClr val="002060"/>
                </a:solidFill>
                <a:latin typeface="David" panose="020E0502060401010101" pitchFamily="34" charset="-79"/>
                <a:cs typeface="David" panose="020E0502060401010101" pitchFamily="34" charset="-79"/>
              </a:rPr>
              <a:t>2014–2022</a:t>
            </a:r>
          </a:p>
        </p:txBody>
      </p:sp>
      <p:pic>
        <p:nvPicPr>
          <p:cNvPr id="10" name="תמונה 9">
            <a:extLst>
              <a:ext uri="{FF2B5EF4-FFF2-40B4-BE49-F238E27FC236}">
                <a16:creationId xmlns:a16="http://schemas.microsoft.com/office/drawing/2014/main" id="{A7B9D41E-39FB-1AE1-CB62-42F500617C3D}"/>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41532" y="1910866"/>
            <a:ext cx="4354397" cy="2910994"/>
          </a:xfrm>
          <a:prstGeom prst="rect">
            <a:avLst/>
          </a:prstGeom>
          <a:noFill/>
        </p:spPr>
      </p:pic>
      <p:sp>
        <p:nvSpPr>
          <p:cNvPr id="13" name="TextBox 12">
            <a:extLst>
              <a:ext uri="{FF2B5EF4-FFF2-40B4-BE49-F238E27FC236}">
                <a16:creationId xmlns:a16="http://schemas.microsoft.com/office/drawing/2014/main" id="{4B8F2D69-7597-5FE2-EDB9-20305DB78251}"/>
              </a:ext>
            </a:extLst>
          </p:cNvPr>
          <p:cNvSpPr txBox="1"/>
          <p:nvPr/>
        </p:nvSpPr>
        <p:spPr>
          <a:xfrm>
            <a:off x="9194800" y="1978946"/>
            <a:ext cx="2997200" cy="3108543"/>
          </a:xfrm>
          <a:prstGeom prst="rect">
            <a:avLst/>
          </a:prstGeom>
          <a:noFill/>
        </p:spPr>
        <p:txBody>
          <a:bodyPr wrap="square">
            <a:spAutoFit/>
          </a:bodyPr>
          <a:lstStyle/>
          <a:p>
            <a:pPr algn="r" rtl="1"/>
            <a:r>
              <a:rPr lang="he-IL" sz="2800" dirty="0">
                <a:solidFill>
                  <a:srgbClr val="FF5E54"/>
                </a:solidFill>
                <a:latin typeface="David" panose="020E0502060401010101" pitchFamily="34" charset="-79"/>
                <a:cs typeface="David" panose="020E0502060401010101" pitchFamily="34" charset="-79"/>
              </a:rPr>
              <a:t>הזרם ה</a:t>
            </a:r>
            <a:r>
              <a:rPr lang="he-IL" sz="2800" dirty="0">
                <a:latin typeface="David" panose="020E0502060401010101" pitchFamily="34" charset="-79"/>
                <a:cs typeface="David" panose="020E0502060401010101" pitchFamily="34" charset="-79"/>
              </a:rPr>
              <a:t>חרדי</a:t>
            </a:r>
            <a:r>
              <a:rPr lang="he-IL" sz="2800" dirty="0">
                <a:solidFill>
                  <a:srgbClr val="FF5E54"/>
                </a:solidFill>
                <a:latin typeface="David" panose="020E0502060401010101" pitchFamily="34" charset="-79"/>
                <a:cs typeface="David" panose="020E0502060401010101" pitchFamily="34" charset="-79"/>
              </a:rPr>
              <a:t> גדל בקצב מהיר יחסית</a:t>
            </a:r>
          </a:p>
          <a:p>
            <a:pPr algn="r" rtl="1"/>
            <a:endParaRPr lang="he-IL" sz="2800" dirty="0">
              <a:solidFill>
                <a:srgbClr val="FF5E54"/>
              </a:solidFill>
              <a:latin typeface="David" panose="020E0502060401010101" pitchFamily="34" charset="-79"/>
              <a:cs typeface="David" panose="020E0502060401010101" pitchFamily="34" charset="-79"/>
            </a:endParaRPr>
          </a:p>
          <a:p>
            <a:pPr algn="r" rtl="1"/>
            <a:r>
              <a:rPr lang="he-IL" sz="2800" dirty="0">
                <a:solidFill>
                  <a:srgbClr val="FF5E54"/>
                </a:solidFill>
                <a:latin typeface="David" panose="020E0502060401010101" pitchFamily="34" charset="-79"/>
                <a:cs typeface="David" panose="020E0502060401010101" pitchFamily="34" charset="-79"/>
              </a:rPr>
              <a:t>הזרם ה</a:t>
            </a:r>
            <a:r>
              <a:rPr lang="he-IL" sz="2800" dirty="0">
                <a:latin typeface="David" panose="020E0502060401010101" pitchFamily="34" charset="-79"/>
                <a:cs typeface="David" panose="020E0502060401010101" pitchFamily="34" charset="-79"/>
              </a:rPr>
              <a:t>חרדי</a:t>
            </a:r>
            <a:r>
              <a:rPr lang="he-IL" sz="2800" dirty="0">
                <a:solidFill>
                  <a:srgbClr val="FF5E54"/>
                </a:solidFill>
                <a:latin typeface="David" panose="020E0502060401010101" pitchFamily="34" charset="-79"/>
                <a:cs typeface="David" panose="020E0502060401010101" pitchFamily="34" charset="-79"/>
              </a:rPr>
              <a:t> מהווה כ-48% מתלמידי הממ"ח</a:t>
            </a:r>
            <a:r>
              <a:rPr lang="en-US" sz="2800" dirty="0">
                <a:solidFill>
                  <a:srgbClr val="FF5E54"/>
                </a:solidFill>
                <a:latin typeface="David" panose="020E0502060401010101" pitchFamily="34" charset="-79"/>
                <a:cs typeface="David" panose="020E0502060401010101" pitchFamily="34" charset="-79"/>
              </a:rPr>
              <a:t/>
            </a:r>
            <a:br>
              <a:rPr lang="en-US" sz="2800" dirty="0">
                <a:solidFill>
                  <a:srgbClr val="FF5E54"/>
                </a:solidFill>
                <a:latin typeface="David" panose="020E0502060401010101" pitchFamily="34" charset="-79"/>
                <a:cs typeface="David" panose="020E0502060401010101" pitchFamily="34" charset="-79"/>
              </a:rPr>
            </a:br>
            <a:r>
              <a:rPr lang="he-IL" sz="2800" dirty="0">
                <a:solidFill>
                  <a:srgbClr val="FF5E54"/>
                </a:solidFill>
                <a:latin typeface="David" panose="020E0502060401010101" pitchFamily="34" charset="-79"/>
                <a:cs typeface="David" panose="020E0502060401010101" pitchFamily="34" charset="-79"/>
              </a:rPr>
              <a:t>ו</a:t>
            </a:r>
            <a:r>
              <a:rPr lang="he-IL" sz="2800" dirty="0">
                <a:solidFill>
                  <a:srgbClr val="7030A0"/>
                </a:solidFill>
                <a:latin typeface="David" panose="020E0502060401010101" pitchFamily="34" charset="-79"/>
                <a:cs typeface="David" panose="020E0502060401010101" pitchFamily="34" charset="-79"/>
              </a:rPr>
              <a:t>חב"ד</a:t>
            </a:r>
            <a:r>
              <a:rPr lang="he-IL" sz="2800" dirty="0">
                <a:solidFill>
                  <a:srgbClr val="FF5E54"/>
                </a:solidFill>
                <a:latin typeface="David" panose="020E0502060401010101" pitchFamily="34" charset="-79"/>
                <a:cs typeface="David" panose="020E0502060401010101" pitchFamily="34" charset="-79"/>
              </a:rPr>
              <a:t> כ-35%</a:t>
            </a:r>
            <a:endParaRPr lang="he-IL" dirty="0">
              <a:solidFill>
                <a:srgbClr val="003E7E"/>
              </a:solidFill>
              <a:effectLst/>
              <a:latin typeface="David" panose="020E0502060401010101" pitchFamily="34" charset="-79"/>
              <a:cs typeface="David" panose="020E0502060401010101" pitchFamily="34" charset="-79"/>
            </a:endParaRPr>
          </a:p>
        </p:txBody>
      </p:sp>
      <p:pic>
        <p:nvPicPr>
          <p:cNvPr id="4" name="תמונה 3">
            <a:extLst>
              <a:ext uri="{FF2B5EF4-FFF2-40B4-BE49-F238E27FC236}">
                <a16:creationId xmlns:a16="http://schemas.microsoft.com/office/drawing/2014/main" id="{846E824B-5F67-BBEC-8B0B-18B7D2AA9623}"/>
              </a:ext>
            </a:extLst>
          </p:cNvPr>
          <p:cNvPicPr>
            <a:picLocks noChangeAspect="1"/>
          </p:cNvPicPr>
          <p:nvPr/>
        </p:nvPicPr>
        <p:blipFill>
          <a:blip r:embed="rId5"/>
          <a:stretch>
            <a:fillRect/>
          </a:stretch>
        </p:blipFill>
        <p:spPr>
          <a:xfrm>
            <a:off x="75324" y="1845859"/>
            <a:ext cx="4454173" cy="2961124"/>
          </a:xfrm>
          <a:prstGeom prst="rect">
            <a:avLst/>
          </a:prstGeom>
        </p:spPr>
      </p:pic>
      <p:sp>
        <p:nvSpPr>
          <p:cNvPr id="5" name="תיבת טקסט 4">
            <a:extLst>
              <a:ext uri="{FF2B5EF4-FFF2-40B4-BE49-F238E27FC236}">
                <a16:creationId xmlns:a16="http://schemas.microsoft.com/office/drawing/2014/main" id="{192D4B58-4D27-DB09-C836-3A9696B542B9}"/>
              </a:ext>
            </a:extLst>
          </p:cNvPr>
          <p:cNvSpPr txBox="1"/>
          <p:nvPr/>
        </p:nvSpPr>
        <p:spPr>
          <a:xfrm>
            <a:off x="4677617" y="1492073"/>
            <a:ext cx="4131103" cy="369332"/>
          </a:xfrm>
          <a:prstGeom prst="rect">
            <a:avLst/>
          </a:prstGeom>
          <a:noFill/>
        </p:spPr>
        <p:txBody>
          <a:bodyPr wrap="square" rtlCol="1">
            <a:spAutoFit/>
          </a:bodyPr>
          <a:lstStyle/>
          <a:p>
            <a:pPr algn="ctr"/>
            <a:r>
              <a:rPr lang="he-IL" sz="1800" dirty="0">
                <a:effectLst/>
                <a:latin typeface="Courier New" panose="02070309020205020404" pitchFamily="49" charset="0"/>
                <a:ea typeface="Calibri" panose="020F0502020204030204" pitchFamily="34" charset="0"/>
                <a:cs typeface="David" panose="020E0502060401010101" pitchFamily="34" charset="-79"/>
              </a:rPr>
              <a:t>מספר התלמידים</a:t>
            </a:r>
            <a:endParaRPr lang="he-IL" dirty="0">
              <a:latin typeface="David" panose="020E0502060401010101" pitchFamily="34" charset="-79"/>
              <a:cs typeface="David" panose="020E0502060401010101" pitchFamily="34" charset="-79"/>
            </a:endParaRPr>
          </a:p>
        </p:txBody>
      </p:sp>
      <p:sp>
        <p:nvSpPr>
          <p:cNvPr id="6" name="תיבת טקסט 5">
            <a:extLst>
              <a:ext uri="{FF2B5EF4-FFF2-40B4-BE49-F238E27FC236}">
                <a16:creationId xmlns:a16="http://schemas.microsoft.com/office/drawing/2014/main" id="{D4BE60E2-CE8B-76DF-84B9-7FC3B4B34C41}"/>
              </a:ext>
            </a:extLst>
          </p:cNvPr>
          <p:cNvSpPr txBox="1"/>
          <p:nvPr/>
        </p:nvSpPr>
        <p:spPr>
          <a:xfrm>
            <a:off x="75323" y="1492285"/>
            <a:ext cx="4344277" cy="369332"/>
          </a:xfrm>
          <a:prstGeom prst="rect">
            <a:avLst/>
          </a:prstGeom>
          <a:noFill/>
        </p:spPr>
        <p:txBody>
          <a:bodyPr wrap="square" rtlCol="1">
            <a:spAutoFit/>
          </a:bodyPr>
          <a:lstStyle/>
          <a:p>
            <a:pPr algn="ctr"/>
            <a:r>
              <a:rPr lang="he-IL" sz="1800" dirty="0">
                <a:effectLst/>
                <a:latin typeface="Courier New" panose="02070309020205020404" pitchFamily="49" charset="0"/>
                <a:ea typeface="Calibri" panose="020F0502020204030204" pitchFamily="34" charset="0"/>
                <a:cs typeface="David" panose="020E0502060401010101" pitchFamily="34" charset="-79"/>
              </a:rPr>
              <a:t>שיעור התלמידים (%)</a:t>
            </a:r>
            <a:endParaRPr lang="he-IL" dirty="0">
              <a:latin typeface="David" panose="020E0502060401010101" pitchFamily="34" charset="-79"/>
              <a:cs typeface="David" panose="020E0502060401010101" pitchFamily="34" charset="-79"/>
            </a:endParaRPr>
          </a:p>
        </p:txBody>
      </p:sp>
      <p:pic>
        <p:nvPicPr>
          <p:cNvPr id="12" name="תמונה 1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702800" y="242484"/>
            <a:ext cx="559594" cy="583016"/>
          </a:xfrm>
          <a:prstGeom prst="rect">
            <a:avLst/>
          </a:prstGeom>
          <a:noFill/>
          <a:ln>
            <a:noFill/>
          </a:ln>
        </p:spPr>
      </p:pic>
    </p:spTree>
    <p:extLst>
      <p:ext uri="{BB962C8B-B14F-4D97-AF65-F5344CB8AC3E}">
        <p14:creationId xmlns:p14="http://schemas.microsoft.com/office/powerpoint/2010/main" val="33872553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2BF8C091-700F-32F2-8F53-1B211C1C04F1}"/>
              </a:ext>
            </a:extLst>
          </p:cNvPr>
          <p:cNvSpPr txBox="1"/>
          <p:nvPr/>
        </p:nvSpPr>
        <p:spPr>
          <a:xfrm>
            <a:off x="1" y="2587336"/>
            <a:ext cx="6096000" cy="1200329"/>
          </a:xfrm>
          <a:prstGeom prst="rect">
            <a:avLst/>
          </a:prstGeom>
          <a:noFill/>
        </p:spPr>
        <p:txBody>
          <a:bodyPr wrap="square" rtlCol="0">
            <a:spAutoFit/>
          </a:bodyPr>
          <a:lstStyle/>
          <a:p>
            <a:pPr algn="ctr"/>
            <a:r>
              <a:rPr lang="he-IL" sz="3600" dirty="0">
                <a:solidFill>
                  <a:schemeClr val="bg1"/>
                </a:solidFill>
                <a:latin typeface=""/>
              </a:rPr>
              <a:t>שקף שער</a:t>
            </a:r>
          </a:p>
          <a:p>
            <a:pPr algn="ctr"/>
            <a:r>
              <a:rPr lang="he-IL" sz="3600" dirty="0">
                <a:solidFill>
                  <a:schemeClr val="bg1"/>
                </a:solidFill>
                <a:latin typeface=""/>
              </a:rPr>
              <a:t>וכותרת נושא לדוגמה</a:t>
            </a:r>
            <a:endParaRPr lang="aa-ET" sz="3600" dirty="0">
              <a:solidFill>
                <a:schemeClr val="bg1"/>
              </a:solidFill>
              <a:latin typeface=""/>
            </a:endParaRPr>
          </a:p>
        </p:txBody>
      </p:sp>
      <p:sp>
        <p:nvSpPr>
          <p:cNvPr id="2" name="TextBox 1">
            <a:extLst>
              <a:ext uri="{FF2B5EF4-FFF2-40B4-BE49-F238E27FC236}">
                <a16:creationId xmlns:a16="http://schemas.microsoft.com/office/drawing/2014/main" id="{EA0D35B2-42AA-8FF8-3435-5A7247216050}"/>
              </a:ext>
            </a:extLst>
          </p:cNvPr>
          <p:cNvSpPr txBox="1"/>
          <p:nvPr/>
        </p:nvSpPr>
        <p:spPr>
          <a:xfrm>
            <a:off x="1816679" y="4437651"/>
            <a:ext cx="2462645" cy="369332"/>
          </a:xfrm>
          <a:prstGeom prst="rect">
            <a:avLst/>
          </a:prstGeom>
          <a:noFill/>
        </p:spPr>
        <p:txBody>
          <a:bodyPr wrap="square" rtlCol="0">
            <a:spAutoFit/>
          </a:bodyPr>
          <a:lstStyle/>
          <a:p>
            <a:pPr algn="ctr"/>
            <a:r>
              <a:rPr lang="en-US" dirty="0">
                <a:solidFill>
                  <a:schemeClr val="bg1"/>
                </a:solidFill>
                <a:latin typeface=""/>
              </a:rPr>
              <a:t>17.07.2023</a:t>
            </a:r>
            <a:endParaRPr lang="aa-ET" dirty="0">
              <a:solidFill>
                <a:schemeClr val="bg1"/>
              </a:solidFill>
              <a:latin typeface=""/>
            </a:endParaRPr>
          </a:p>
        </p:txBody>
      </p:sp>
      <p:pic>
        <p:nvPicPr>
          <p:cNvPr id="7" name="Picture 6" descr="A blue and white rectangle&#10;&#10;Description automatically generated">
            <a:extLst>
              <a:ext uri="{FF2B5EF4-FFF2-40B4-BE49-F238E27FC236}">
                <a16:creationId xmlns:a16="http://schemas.microsoft.com/office/drawing/2014/main" id="{52327028-240C-3A83-1DFF-04FDE9D6A48B}"/>
              </a:ext>
            </a:extLst>
          </p:cNvPr>
          <p:cNvPicPr>
            <a:picLocks noChangeAspect="1"/>
          </p:cNvPicPr>
          <p:nvPr/>
        </p:nvPicPr>
        <p:blipFill>
          <a:blip r:embed="rId3"/>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FF679120-3BDE-73BB-3DD6-E3959DBFC4B9}"/>
              </a:ext>
            </a:extLst>
          </p:cNvPr>
          <p:cNvSpPr txBox="1"/>
          <p:nvPr/>
        </p:nvSpPr>
        <p:spPr>
          <a:xfrm>
            <a:off x="657922" y="6530667"/>
            <a:ext cx="524108" cy="369332"/>
          </a:xfrm>
          <a:prstGeom prst="rect">
            <a:avLst/>
          </a:prstGeom>
          <a:noFill/>
        </p:spPr>
        <p:txBody>
          <a:bodyPr wrap="square" rtlCol="0">
            <a:spAutoFit/>
          </a:bodyPr>
          <a:lstStyle/>
          <a:p>
            <a:pPr algn="ctr"/>
            <a:fld id="{9416C691-75A3-4B1B-A5E9-1AEFCE342C62}" type="slidenum">
              <a:rPr lang="he-IL" b="1" smtClean="0">
                <a:solidFill>
                  <a:srgbClr val="003E7E"/>
                </a:solidFill>
                <a:latin typeface="David" panose="020E0502060401010101" pitchFamily="34" charset="-79"/>
                <a:cs typeface="David" panose="020E0502060401010101" pitchFamily="34" charset="-79"/>
              </a:rPr>
              <a:t>11</a:t>
            </a:fld>
            <a:endParaRPr lang="aa-ET" b="1" dirty="0">
              <a:solidFill>
                <a:srgbClr val="003E7E"/>
              </a:solidFill>
              <a:latin typeface="David" panose="020E0502060401010101" pitchFamily="34" charset="-79"/>
              <a:cs typeface="David" panose="020E0502060401010101" pitchFamily="34" charset="-79"/>
            </a:endParaRPr>
          </a:p>
        </p:txBody>
      </p:sp>
      <p:sp>
        <p:nvSpPr>
          <p:cNvPr id="9" name="TextBox 8">
            <a:extLst>
              <a:ext uri="{FF2B5EF4-FFF2-40B4-BE49-F238E27FC236}">
                <a16:creationId xmlns:a16="http://schemas.microsoft.com/office/drawing/2014/main" id="{4B8F2D69-7597-5FE2-EDB9-20305DB78251}"/>
              </a:ext>
            </a:extLst>
          </p:cNvPr>
          <p:cNvSpPr txBox="1"/>
          <p:nvPr/>
        </p:nvSpPr>
        <p:spPr>
          <a:xfrm>
            <a:off x="128016" y="165149"/>
            <a:ext cx="8158515" cy="830997"/>
          </a:xfrm>
          <a:prstGeom prst="rect">
            <a:avLst/>
          </a:prstGeom>
          <a:noFill/>
        </p:spPr>
        <p:txBody>
          <a:bodyPr wrap="square">
            <a:spAutoFit/>
          </a:bodyPr>
          <a:lstStyle/>
          <a:p>
            <a:pPr algn="ctr" rtl="1"/>
            <a:r>
              <a:rPr lang="he-IL" sz="2400" b="1" dirty="0">
                <a:solidFill>
                  <a:srgbClr val="002060"/>
                </a:solidFill>
                <a:latin typeface="David" panose="020E0502060401010101" pitchFamily="34" charset="-79"/>
                <a:cs typeface="David" panose="020E0502060401010101" pitchFamily="34" charset="-79"/>
              </a:rPr>
              <a:t>מספר התלמידים-בנים בחינוך יסודי ממ"ח לפי ישוב מגוריהם והזרם, ושיעור התלמידים בממ"ח מסך התלמידים בחינוך החרדי היסודי, 2022</a:t>
            </a:r>
          </a:p>
        </p:txBody>
      </p:sp>
      <p:pic>
        <p:nvPicPr>
          <p:cNvPr id="5" name="תמונה 4">
            <a:extLst>
              <a:ext uri="{FF2B5EF4-FFF2-40B4-BE49-F238E27FC236}">
                <a16:creationId xmlns:a16="http://schemas.microsoft.com/office/drawing/2014/main" id="{6F73EE82-6A0F-B698-ABF8-B623DB6B22B9}"/>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8016" y="1161294"/>
            <a:ext cx="8158515" cy="5201405"/>
          </a:xfrm>
          <a:prstGeom prst="rect">
            <a:avLst/>
          </a:prstGeom>
          <a:noFill/>
        </p:spPr>
      </p:pic>
      <p:sp>
        <p:nvSpPr>
          <p:cNvPr id="8" name="TextBox 7">
            <a:extLst>
              <a:ext uri="{FF2B5EF4-FFF2-40B4-BE49-F238E27FC236}">
                <a16:creationId xmlns:a16="http://schemas.microsoft.com/office/drawing/2014/main" id="{4B8F2D69-7597-5FE2-EDB9-20305DB78251}"/>
              </a:ext>
            </a:extLst>
          </p:cNvPr>
          <p:cNvSpPr txBox="1"/>
          <p:nvPr/>
        </p:nvSpPr>
        <p:spPr>
          <a:xfrm>
            <a:off x="8122722" y="1967071"/>
            <a:ext cx="3875960" cy="3385542"/>
          </a:xfrm>
          <a:prstGeom prst="rect">
            <a:avLst/>
          </a:prstGeom>
          <a:noFill/>
        </p:spPr>
        <p:txBody>
          <a:bodyPr wrap="square">
            <a:spAutoFit/>
          </a:bodyPr>
          <a:lstStyle/>
          <a:p>
            <a:pPr algn="r" rtl="1"/>
            <a:r>
              <a:rPr lang="he-IL" sz="2800" dirty="0">
                <a:solidFill>
                  <a:srgbClr val="FF5E54"/>
                </a:solidFill>
                <a:latin typeface="David" panose="020E0502060401010101" pitchFamily="34" charset="-79"/>
                <a:cs typeface="David" panose="020E0502060401010101" pitchFamily="34" charset="-79"/>
              </a:rPr>
              <a:t>ביישובים עם אוכלוסייה חרדית גדולה שיעור תלמידי הממ"ח מהתלמידים בחינוך החרדי נמוך מאוד</a:t>
            </a:r>
          </a:p>
          <a:p>
            <a:pPr algn="r" rtl="1"/>
            <a:endParaRPr lang="he-IL" sz="2800" dirty="0">
              <a:solidFill>
                <a:srgbClr val="FF5E54"/>
              </a:solidFill>
              <a:latin typeface="David" panose="020E0502060401010101" pitchFamily="34" charset="-79"/>
              <a:cs typeface="David" panose="020E0502060401010101" pitchFamily="34" charset="-79"/>
            </a:endParaRPr>
          </a:p>
          <a:p>
            <a:pPr algn="r" rtl="1"/>
            <a:r>
              <a:rPr lang="he-IL" sz="2800" dirty="0">
                <a:solidFill>
                  <a:srgbClr val="FF5E54"/>
                </a:solidFill>
                <a:effectLst/>
                <a:latin typeface="David" panose="020E0502060401010101" pitchFamily="34" charset="-79"/>
                <a:cs typeface="David" panose="020E0502060401010101" pitchFamily="34" charset="-79"/>
              </a:rPr>
              <a:t>ביישובים חרדיים לרוב אין תלמידים בממ"ח</a:t>
            </a:r>
            <a:r>
              <a:rPr lang="he-IL" dirty="0">
                <a:solidFill>
                  <a:srgbClr val="003E7E"/>
                </a:solidFill>
                <a:effectLst/>
                <a:latin typeface="David" panose="020E0502060401010101" pitchFamily="34" charset="-79"/>
                <a:cs typeface="David" panose="020E0502060401010101" pitchFamily="34" charset="-79"/>
              </a:rPr>
              <a:t/>
            </a:r>
            <a:br>
              <a:rPr lang="he-IL" dirty="0">
                <a:solidFill>
                  <a:srgbClr val="003E7E"/>
                </a:solidFill>
                <a:effectLst/>
                <a:latin typeface="David" panose="020E0502060401010101" pitchFamily="34" charset="-79"/>
                <a:cs typeface="David" panose="020E0502060401010101" pitchFamily="34" charset="-79"/>
              </a:rPr>
            </a:br>
            <a:endParaRPr lang="he-IL" dirty="0">
              <a:solidFill>
                <a:srgbClr val="003E7E"/>
              </a:solidFill>
              <a:effectLst/>
              <a:latin typeface="David" panose="020E0502060401010101" pitchFamily="34" charset="-79"/>
              <a:cs typeface="David" panose="020E0502060401010101" pitchFamily="34" charset="-79"/>
            </a:endParaRPr>
          </a:p>
        </p:txBody>
      </p:sp>
      <p:pic>
        <p:nvPicPr>
          <p:cNvPr id="10" name="תמונה 9"/>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702800" y="242484"/>
            <a:ext cx="559594" cy="583016"/>
          </a:xfrm>
          <a:prstGeom prst="rect">
            <a:avLst/>
          </a:prstGeom>
          <a:noFill/>
          <a:ln>
            <a:noFill/>
          </a:ln>
        </p:spPr>
      </p:pic>
      <p:sp>
        <p:nvSpPr>
          <p:cNvPr id="4" name="TextBox 3"/>
          <p:cNvSpPr txBox="1"/>
          <p:nvPr/>
        </p:nvSpPr>
        <p:spPr>
          <a:xfrm>
            <a:off x="784940" y="6183790"/>
            <a:ext cx="7337782" cy="369332"/>
          </a:xfrm>
          <a:prstGeom prst="rect">
            <a:avLst/>
          </a:prstGeom>
          <a:noFill/>
        </p:spPr>
        <p:txBody>
          <a:bodyPr wrap="square" rtlCol="1">
            <a:spAutoFit/>
          </a:bodyPr>
          <a:lstStyle/>
          <a:p>
            <a:pPr algn="r"/>
            <a:r>
              <a:rPr lang="he-IL" dirty="0">
                <a:latin typeface="David" panose="020E0502060401010101" pitchFamily="34" charset="-79"/>
                <a:cs typeface="David" panose="020E0502060401010101" pitchFamily="34" charset="-79"/>
              </a:rPr>
              <a:t>באיור מוצגים יישובים שמתגוררים בהם לפחות 30 תלמידים שלומדים בחינוך הממ"ח.</a:t>
            </a:r>
            <a:endParaRPr lang="he-IL"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34614041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ue screen with a blue background&#10;&#10;Description automatically generated">
            <a:extLst>
              <a:ext uri="{FF2B5EF4-FFF2-40B4-BE49-F238E27FC236}">
                <a16:creationId xmlns:a16="http://schemas.microsoft.com/office/drawing/2014/main" id="{44C0DF06-9850-F092-B468-98623DFDECFE}"/>
              </a:ext>
            </a:extLst>
          </p:cNvPr>
          <p:cNvPicPr>
            <a:picLocks noChangeAspect="1"/>
          </p:cNvPicPr>
          <p:nvPr/>
        </p:nvPicPr>
        <p:blipFill>
          <a:blip r:embed="rId3"/>
          <a:stretch>
            <a:fillRect/>
          </a:stretch>
        </p:blipFill>
        <p:spPr>
          <a:xfrm>
            <a:off x="0" y="-7335"/>
            <a:ext cx="12192001" cy="6858000"/>
          </a:xfrm>
          <a:prstGeom prst="rect">
            <a:avLst/>
          </a:prstGeom>
        </p:spPr>
      </p:pic>
      <p:sp>
        <p:nvSpPr>
          <p:cNvPr id="6" name="TextBox 5">
            <a:extLst>
              <a:ext uri="{FF2B5EF4-FFF2-40B4-BE49-F238E27FC236}">
                <a16:creationId xmlns:a16="http://schemas.microsoft.com/office/drawing/2014/main" id="{8D912A0A-1DCC-CB63-20BA-A9EAB54AD0F8}"/>
              </a:ext>
            </a:extLst>
          </p:cNvPr>
          <p:cNvSpPr txBox="1"/>
          <p:nvPr/>
        </p:nvSpPr>
        <p:spPr>
          <a:xfrm>
            <a:off x="657922" y="6530667"/>
            <a:ext cx="524108" cy="369332"/>
          </a:xfrm>
          <a:prstGeom prst="rect">
            <a:avLst/>
          </a:prstGeom>
          <a:noFill/>
        </p:spPr>
        <p:txBody>
          <a:bodyPr wrap="square" rtlCol="0">
            <a:spAutoFit/>
          </a:bodyPr>
          <a:lstStyle/>
          <a:p>
            <a:pPr algn="ctr"/>
            <a:fld id="{EBAB19B6-1FFD-4D57-B544-F207F772DD65}" type="slidenum">
              <a:rPr lang="he-IL" b="1" smtClean="0">
                <a:solidFill>
                  <a:schemeClr val="bg1"/>
                </a:solidFill>
                <a:latin typeface="David" panose="020E0502060401010101" pitchFamily="34" charset="-79"/>
                <a:cs typeface="David" panose="020E0502060401010101" pitchFamily="34" charset="-79"/>
              </a:rPr>
              <a:t>12</a:t>
            </a:fld>
            <a:endParaRPr lang="aa-ET" b="1" dirty="0">
              <a:solidFill>
                <a:schemeClr val="bg1"/>
              </a:solidFill>
              <a:latin typeface="David" panose="020E0502060401010101" pitchFamily="34" charset="-79"/>
              <a:cs typeface="David" panose="020E0502060401010101" pitchFamily="34" charset="-79"/>
            </a:endParaRPr>
          </a:p>
        </p:txBody>
      </p:sp>
      <p:sp>
        <p:nvSpPr>
          <p:cNvPr id="7" name="TextBox 6">
            <a:extLst>
              <a:ext uri="{FF2B5EF4-FFF2-40B4-BE49-F238E27FC236}">
                <a16:creationId xmlns:a16="http://schemas.microsoft.com/office/drawing/2014/main" id="{FEC306B3-E2FC-3B96-2999-F8D0E370A984}"/>
              </a:ext>
            </a:extLst>
          </p:cNvPr>
          <p:cNvSpPr txBox="1"/>
          <p:nvPr/>
        </p:nvSpPr>
        <p:spPr>
          <a:xfrm>
            <a:off x="3385952" y="2636835"/>
            <a:ext cx="5420096" cy="1569660"/>
          </a:xfrm>
          <a:prstGeom prst="rect">
            <a:avLst/>
          </a:prstGeom>
          <a:noFill/>
        </p:spPr>
        <p:txBody>
          <a:bodyPr wrap="square" rtlCol="0">
            <a:spAutoFit/>
          </a:bodyPr>
          <a:lstStyle/>
          <a:p>
            <a:pPr algn="ctr"/>
            <a:r>
              <a:rPr lang="he-IL" sz="4000" b="1" dirty="0">
                <a:solidFill>
                  <a:srgbClr val="003E7E"/>
                </a:solidFill>
                <a:latin typeface="David" panose="020E0502060401010101" pitchFamily="34" charset="-79"/>
                <a:cs typeface="David" panose="020E0502060401010101" pitchFamily="34" charset="-79"/>
              </a:rPr>
              <a:t>ממצאים</a:t>
            </a:r>
            <a:r>
              <a:rPr lang="en-US" sz="4000" b="1" dirty="0">
                <a:solidFill>
                  <a:srgbClr val="003E7E"/>
                </a:solidFill>
                <a:latin typeface="David" panose="020E0502060401010101" pitchFamily="34" charset="-79"/>
                <a:cs typeface="David" panose="020E0502060401010101" pitchFamily="34" charset="-79"/>
              </a:rPr>
              <a:t/>
            </a:r>
            <a:br>
              <a:rPr lang="en-US" sz="4000" b="1" dirty="0">
                <a:solidFill>
                  <a:srgbClr val="003E7E"/>
                </a:solidFill>
                <a:latin typeface="David" panose="020E0502060401010101" pitchFamily="34" charset="-79"/>
                <a:cs typeface="David" panose="020E0502060401010101" pitchFamily="34" charset="-79"/>
              </a:rPr>
            </a:br>
            <a:r>
              <a:rPr lang="he-IL" sz="2800" dirty="0">
                <a:solidFill>
                  <a:srgbClr val="003E7E"/>
                </a:solidFill>
                <a:effectLst/>
                <a:latin typeface="David" panose="020E0502060401010101" pitchFamily="34" charset="-79"/>
                <a:cs typeface="David" panose="020E0502060401010101" pitchFamily="34" charset="-79"/>
              </a:rPr>
              <a:t>מאפיינים דמוגרפיים-חברתיים-כלכליים של התלמידים בממ"ח</a:t>
            </a:r>
          </a:p>
        </p:txBody>
      </p:sp>
      <p:pic>
        <p:nvPicPr>
          <p:cNvPr id="9" name="תמונה 8"/>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02300" y="998791"/>
            <a:ext cx="787400" cy="760816"/>
          </a:xfrm>
          <a:prstGeom prst="rect">
            <a:avLst/>
          </a:prstGeom>
          <a:noFill/>
          <a:ln>
            <a:noFill/>
          </a:ln>
        </p:spPr>
      </p:pic>
    </p:spTree>
    <p:extLst>
      <p:ext uri="{BB962C8B-B14F-4D97-AF65-F5344CB8AC3E}">
        <p14:creationId xmlns:p14="http://schemas.microsoft.com/office/powerpoint/2010/main" val="14520410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2BF8C091-700F-32F2-8F53-1B211C1C04F1}"/>
              </a:ext>
            </a:extLst>
          </p:cNvPr>
          <p:cNvSpPr txBox="1"/>
          <p:nvPr/>
        </p:nvSpPr>
        <p:spPr>
          <a:xfrm>
            <a:off x="1" y="2587336"/>
            <a:ext cx="6096000" cy="1200329"/>
          </a:xfrm>
          <a:prstGeom prst="rect">
            <a:avLst/>
          </a:prstGeom>
          <a:noFill/>
        </p:spPr>
        <p:txBody>
          <a:bodyPr wrap="square" rtlCol="0">
            <a:spAutoFit/>
          </a:bodyPr>
          <a:lstStyle/>
          <a:p>
            <a:pPr algn="ctr"/>
            <a:r>
              <a:rPr lang="he-IL" sz="3600" dirty="0">
                <a:solidFill>
                  <a:schemeClr val="bg1"/>
                </a:solidFill>
                <a:latin typeface=""/>
              </a:rPr>
              <a:t>שקף שער</a:t>
            </a:r>
          </a:p>
          <a:p>
            <a:pPr algn="ctr"/>
            <a:r>
              <a:rPr lang="he-IL" sz="3600" dirty="0">
                <a:solidFill>
                  <a:schemeClr val="bg1"/>
                </a:solidFill>
                <a:latin typeface=""/>
              </a:rPr>
              <a:t>וכותרת נושא לדוגמה</a:t>
            </a:r>
            <a:endParaRPr lang="aa-ET" sz="3600" dirty="0">
              <a:solidFill>
                <a:schemeClr val="bg1"/>
              </a:solidFill>
              <a:latin typeface=""/>
            </a:endParaRPr>
          </a:p>
        </p:txBody>
      </p:sp>
      <p:sp>
        <p:nvSpPr>
          <p:cNvPr id="2" name="TextBox 1">
            <a:extLst>
              <a:ext uri="{FF2B5EF4-FFF2-40B4-BE49-F238E27FC236}">
                <a16:creationId xmlns:a16="http://schemas.microsoft.com/office/drawing/2014/main" id="{EA0D35B2-42AA-8FF8-3435-5A7247216050}"/>
              </a:ext>
            </a:extLst>
          </p:cNvPr>
          <p:cNvSpPr txBox="1"/>
          <p:nvPr/>
        </p:nvSpPr>
        <p:spPr>
          <a:xfrm>
            <a:off x="1816679" y="4437651"/>
            <a:ext cx="2462645" cy="369332"/>
          </a:xfrm>
          <a:prstGeom prst="rect">
            <a:avLst/>
          </a:prstGeom>
          <a:noFill/>
        </p:spPr>
        <p:txBody>
          <a:bodyPr wrap="square" rtlCol="0">
            <a:spAutoFit/>
          </a:bodyPr>
          <a:lstStyle/>
          <a:p>
            <a:pPr algn="ctr"/>
            <a:r>
              <a:rPr lang="en-US" dirty="0">
                <a:solidFill>
                  <a:schemeClr val="bg1"/>
                </a:solidFill>
                <a:latin typeface=""/>
              </a:rPr>
              <a:t>17.07.2023</a:t>
            </a:r>
            <a:endParaRPr lang="aa-ET" dirty="0">
              <a:solidFill>
                <a:schemeClr val="bg1"/>
              </a:solidFill>
              <a:latin typeface=""/>
            </a:endParaRPr>
          </a:p>
        </p:txBody>
      </p:sp>
      <p:pic>
        <p:nvPicPr>
          <p:cNvPr id="7" name="Picture 6" descr="A blue and white rectangle&#10;&#10;Description automatically generated">
            <a:extLst>
              <a:ext uri="{FF2B5EF4-FFF2-40B4-BE49-F238E27FC236}">
                <a16:creationId xmlns:a16="http://schemas.microsoft.com/office/drawing/2014/main" id="{52327028-240C-3A83-1DFF-04FDE9D6A48B}"/>
              </a:ext>
            </a:extLst>
          </p:cNvPr>
          <p:cNvPicPr>
            <a:picLocks noChangeAspect="1"/>
          </p:cNvPicPr>
          <p:nvPr/>
        </p:nvPicPr>
        <p:blipFill>
          <a:blip r:embed="rId3"/>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FF679120-3BDE-73BB-3DD6-E3959DBFC4B9}"/>
              </a:ext>
            </a:extLst>
          </p:cNvPr>
          <p:cNvSpPr txBox="1"/>
          <p:nvPr/>
        </p:nvSpPr>
        <p:spPr>
          <a:xfrm>
            <a:off x="657922" y="6530667"/>
            <a:ext cx="524108" cy="369332"/>
          </a:xfrm>
          <a:prstGeom prst="rect">
            <a:avLst/>
          </a:prstGeom>
          <a:noFill/>
        </p:spPr>
        <p:txBody>
          <a:bodyPr wrap="square" rtlCol="0">
            <a:spAutoFit/>
          </a:bodyPr>
          <a:lstStyle/>
          <a:p>
            <a:pPr algn="ctr"/>
            <a:fld id="{9416C691-75A3-4B1B-A5E9-1AEFCE342C62}" type="slidenum">
              <a:rPr lang="he-IL" b="1" smtClean="0">
                <a:solidFill>
                  <a:srgbClr val="003E7E"/>
                </a:solidFill>
                <a:latin typeface="David" panose="020E0502060401010101" pitchFamily="34" charset="-79"/>
                <a:cs typeface="David" panose="020E0502060401010101" pitchFamily="34" charset="-79"/>
              </a:rPr>
              <a:t>13</a:t>
            </a:fld>
            <a:endParaRPr lang="aa-ET" b="1" dirty="0">
              <a:solidFill>
                <a:srgbClr val="003E7E"/>
              </a:solidFill>
              <a:latin typeface="David" panose="020E0502060401010101" pitchFamily="34" charset="-79"/>
              <a:cs typeface="David" panose="020E0502060401010101" pitchFamily="34" charset="-79"/>
            </a:endParaRPr>
          </a:p>
        </p:txBody>
      </p:sp>
      <p:sp>
        <p:nvSpPr>
          <p:cNvPr id="9" name="TextBox 8">
            <a:extLst>
              <a:ext uri="{FF2B5EF4-FFF2-40B4-BE49-F238E27FC236}">
                <a16:creationId xmlns:a16="http://schemas.microsoft.com/office/drawing/2014/main" id="{4B8F2D69-7597-5FE2-EDB9-20305DB78251}"/>
              </a:ext>
            </a:extLst>
          </p:cNvPr>
          <p:cNvSpPr txBox="1"/>
          <p:nvPr/>
        </p:nvSpPr>
        <p:spPr>
          <a:xfrm>
            <a:off x="117250" y="165149"/>
            <a:ext cx="9014875" cy="830997"/>
          </a:xfrm>
          <a:prstGeom prst="rect">
            <a:avLst/>
          </a:prstGeom>
          <a:noFill/>
        </p:spPr>
        <p:txBody>
          <a:bodyPr wrap="square">
            <a:spAutoFit/>
          </a:bodyPr>
          <a:lstStyle/>
          <a:p>
            <a:pPr algn="ctr" rtl="1"/>
            <a:r>
              <a:rPr lang="he-IL" sz="2400" b="1" dirty="0">
                <a:solidFill>
                  <a:srgbClr val="002060"/>
                </a:solidFill>
                <a:latin typeface="David" panose="020E0502060401010101" pitchFamily="34" charset="-79"/>
                <a:cs typeface="David" panose="020E0502060401010101" pitchFamily="34" charset="-79"/>
              </a:rPr>
              <a:t>המאפיינים הדמוגרפיים-חברתיים-כלכליים של התלמידים-בנים </a:t>
            </a:r>
          </a:p>
          <a:p>
            <a:pPr algn="ctr" rtl="1"/>
            <a:r>
              <a:rPr lang="he-IL" sz="2400" b="1" dirty="0">
                <a:solidFill>
                  <a:srgbClr val="002060"/>
                </a:solidFill>
                <a:latin typeface="David" panose="020E0502060401010101" pitchFamily="34" charset="-79"/>
                <a:cs typeface="David" panose="020E0502060401010101" pitchFamily="34" charset="-79"/>
              </a:rPr>
              <a:t>בחינוך חרדי יסודי לפי סוג חינוך, 2022</a:t>
            </a:r>
            <a:endParaRPr lang="he-IL" sz="2400" b="1" dirty="0">
              <a:solidFill>
                <a:srgbClr val="7030A0"/>
              </a:solidFill>
              <a:latin typeface="David" panose="020E0502060401010101" pitchFamily="34" charset="-79"/>
              <a:cs typeface="David" panose="020E0502060401010101" pitchFamily="34" charset="-79"/>
            </a:endParaRPr>
          </a:p>
        </p:txBody>
      </p:sp>
      <p:graphicFrame>
        <p:nvGraphicFramePr>
          <p:cNvPr id="12" name="טבלה 11">
            <a:extLst>
              <a:ext uri="{FF2B5EF4-FFF2-40B4-BE49-F238E27FC236}">
                <a16:creationId xmlns:a16="http://schemas.microsoft.com/office/drawing/2014/main" id="{8A8FFBE6-04CC-69FB-0E5A-3E5A6267F96B}"/>
              </a:ext>
            </a:extLst>
          </p:cNvPr>
          <p:cNvGraphicFramePr>
            <a:graphicFrameLocks noGrp="1"/>
          </p:cNvGraphicFramePr>
          <p:nvPr>
            <p:extLst>
              <p:ext uri="{D42A27DB-BD31-4B8C-83A1-F6EECF244321}">
                <p14:modId xmlns:p14="http://schemas.microsoft.com/office/powerpoint/2010/main" val="2161777131"/>
              </p:ext>
            </p:extLst>
          </p:nvPr>
        </p:nvGraphicFramePr>
        <p:xfrm>
          <a:off x="178443" y="1648751"/>
          <a:ext cx="8892487" cy="4277827"/>
        </p:xfrm>
        <a:graphic>
          <a:graphicData uri="http://schemas.openxmlformats.org/drawingml/2006/table">
            <a:tbl>
              <a:tblPr rtl="1" firstRow="1" firstCol="1" bandRow="1"/>
              <a:tblGrid>
                <a:gridCol w="2763316">
                  <a:extLst>
                    <a:ext uri="{9D8B030D-6E8A-4147-A177-3AD203B41FA5}">
                      <a16:colId xmlns:a16="http://schemas.microsoft.com/office/drawing/2014/main" val="2069683573"/>
                    </a:ext>
                  </a:extLst>
                </a:gridCol>
                <a:gridCol w="741189">
                  <a:extLst>
                    <a:ext uri="{9D8B030D-6E8A-4147-A177-3AD203B41FA5}">
                      <a16:colId xmlns:a16="http://schemas.microsoft.com/office/drawing/2014/main" val="2040991166"/>
                    </a:ext>
                  </a:extLst>
                </a:gridCol>
                <a:gridCol w="747249">
                  <a:extLst>
                    <a:ext uri="{9D8B030D-6E8A-4147-A177-3AD203B41FA5}">
                      <a16:colId xmlns:a16="http://schemas.microsoft.com/office/drawing/2014/main" val="2264669258"/>
                    </a:ext>
                  </a:extLst>
                </a:gridCol>
                <a:gridCol w="557456">
                  <a:extLst>
                    <a:ext uri="{9D8B030D-6E8A-4147-A177-3AD203B41FA5}">
                      <a16:colId xmlns:a16="http://schemas.microsoft.com/office/drawing/2014/main" val="3287715251"/>
                    </a:ext>
                  </a:extLst>
                </a:gridCol>
                <a:gridCol w="849205">
                  <a:extLst>
                    <a:ext uri="{9D8B030D-6E8A-4147-A177-3AD203B41FA5}">
                      <a16:colId xmlns:a16="http://schemas.microsoft.com/office/drawing/2014/main" val="4036943197"/>
                    </a:ext>
                  </a:extLst>
                </a:gridCol>
                <a:gridCol w="620197">
                  <a:extLst>
                    <a:ext uri="{9D8B030D-6E8A-4147-A177-3AD203B41FA5}">
                      <a16:colId xmlns:a16="http://schemas.microsoft.com/office/drawing/2014/main" val="3912520907"/>
                    </a:ext>
                  </a:extLst>
                </a:gridCol>
                <a:gridCol w="620197">
                  <a:extLst>
                    <a:ext uri="{9D8B030D-6E8A-4147-A177-3AD203B41FA5}">
                      <a16:colId xmlns:a16="http://schemas.microsoft.com/office/drawing/2014/main" val="2990421441"/>
                    </a:ext>
                  </a:extLst>
                </a:gridCol>
                <a:gridCol w="557456">
                  <a:extLst>
                    <a:ext uri="{9D8B030D-6E8A-4147-A177-3AD203B41FA5}">
                      <a16:colId xmlns:a16="http://schemas.microsoft.com/office/drawing/2014/main" val="1957291367"/>
                    </a:ext>
                  </a:extLst>
                </a:gridCol>
                <a:gridCol w="582552">
                  <a:extLst>
                    <a:ext uri="{9D8B030D-6E8A-4147-A177-3AD203B41FA5}">
                      <a16:colId xmlns:a16="http://schemas.microsoft.com/office/drawing/2014/main" val="848554170"/>
                    </a:ext>
                  </a:extLst>
                </a:gridCol>
                <a:gridCol w="853670">
                  <a:extLst>
                    <a:ext uri="{9D8B030D-6E8A-4147-A177-3AD203B41FA5}">
                      <a16:colId xmlns:a16="http://schemas.microsoft.com/office/drawing/2014/main" val="2877531645"/>
                    </a:ext>
                  </a:extLst>
                </a:gridCol>
              </a:tblGrid>
              <a:tr h="375059">
                <a:tc rowSpan="2">
                  <a:txBody>
                    <a:bodyPr/>
                    <a:lstStyle/>
                    <a:p>
                      <a:pPr algn="just" rtl="1">
                        <a:lnSpc>
                          <a:spcPct val="150000"/>
                        </a:lnSpc>
                        <a:spcAft>
                          <a:spcPts val="800"/>
                        </a:spcAft>
                      </a:pPr>
                      <a:r>
                        <a:rPr lang="en-US" sz="1600" dirty="0">
                          <a:effectLst/>
                          <a:latin typeface="David" panose="020E0502060401010101" pitchFamily="34" charset="-79"/>
                          <a:ea typeface="Calibri" panose="020F0502020204030204" pitchFamily="34" charset="0"/>
                          <a:cs typeface="David" panose="020E0502060401010101" pitchFamily="34" charset="-79"/>
                        </a:rPr>
                        <a:t> </a:t>
                      </a:r>
                      <a:endParaRPr lang="en-US" sz="1600" dirty="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algn="ctr" rtl="1">
                        <a:lnSpc>
                          <a:spcPct val="150000"/>
                        </a:lnSpc>
                        <a:spcAft>
                          <a:spcPts val="800"/>
                        </a:spcAft>
                      </a:pPr>
                      <a:r>
                        <a:rPr lang="he-IL" sz="1600" b="1" dirty="0">
                          <a:effectLst/>
                          <a:latin typeface="Courier New" panose="02070309020205020404" pitchFamily="49" charset="0"/>
                          <a:ea typeface="Calibri" panose="020F0502020204030204" pitchFamily="34" charset="0"/>
                          <a:cs typeface="David" panose="020E0502060401010101" pitchFamily="34" charset="-79"/>
                        </a:rPr>
                        <a:t>חרדי </a:t>
                      </a:r>
                      <a:r>
                        <a:rPr lang="he-IL" sz="1600" dirty="0">
                          <a:effectLst/>
                          <a:latin typeface="Courier New" panose="02070309020205020404" pitchFamily="49" charset="0"/>
                          <a:ea typeface="Calibri" panose="020F0502020204030204" pitchFamily="34" charset="0"/>
                          <a:cs typeface="David" panose="020E0502060401010101" pitchFamily="34" charset="-79"/>
                        </a:rPr>
                        <a:t>(ללא </a:t>
                      </a:r>
                      <a:r>
                        <a:rPr lang="he-IL" sz="1600" dirty="0" err="1">
                          <a:effectLst/>
                          <a:latin typeface="Courier New" panose="02070309020205020404" pitchFamily="49" charset="0"/>
                          <a:ea typeface="Calibri" panose="020F0502020204030204" pitchFamily="34" charset="0"/>
                          <a:cs typeface="David" panose="020E0502060401010101" pitchFamily="34" charset="-79"/>
                        </a:rPr>
                        <a:t>ממ"ח</a:t>
                      </a:r>
                      <a:r>
                        <a:rPr lang="he-IL" sz="1600" dirty="0">
                          <a:effectLst/>
                          <a:latin typeface="Courier New" panose="02070309020205020404" pitchFamily="49" charset="0"/>
                          <a:ea typeface="Calibri" panose="020F0502020204030204" pitchFamily="34" charset="0"/>
                          <a:cs typeface="David" panose="020E0502060401010101" pitchFamily="34" charset="-79"/>
                        </a:rPr>
                        <a:t>)</a:t>
                      </a:r>
                      <a:endParaRPr lang="en-US" sz="1600" dirty="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he-IL"/>
                    </a:p>
                  </a:txBody>
                  <a:tcPr/>
                </a:tc>
                <a:tc hMerge="1">
                  <a:txBody>
                    <a:bodyPr/>
                    <a:lstStyle/>
                    <a:p>
                      <a:pPr rtl="1"/>
                      <a:endParaRPr lang="he-IL"/>
                    </a:p>
                  </a:txBody>
                  <a:tcPr/>
                </a:tc>
                <a:tc hMerge="1">
                  <a:txBody>
                    <a:bodyPr/>
                    <a:lstStyle/>
                    <a:p>
                      <a:pPr rtl="1"/>
                      <a:endParaRPr lang="he-IL"/>
                    </a:p>
                  </a:txBody>
                  <a:tcPr/>
                </a:tc>
                <a:tc hMerge="1">
                  <a:txBody>
                    <a:bodyPr/>
                    <a:lstStyle/>
                    <a:p>
                      <a:pPr rtl="1"/>
                      <a:endParaRPr lang="he-IL"/>
                    </a:p>
                  </a:txBody>
                  <a:tcPr/>
                </a:tc>
                <a:tc gridSpan="4">
                  <a:txBody>
                    <a:bodyPr/>
                    <a:lstStyle/>
                    <a:p>
                      <a:pPr algn="ctr" rtl="1">
                        <a:lnSpc>
                          <a:spcPct val="150000"/>
                        </a:lnSpc>
                        <a:spcAft>
                          <a:spcPts val="800"/>
                        </a:spcAft>
                      </a:pPr>
                      <a:r>
                        <a:rPr lang="he-IL" sz="1600" b="1" dirty="0">
                          <a:effectLst/>
                          <a:latin typeface="Courier New" panose="02070309020205020404" pitchFamily="49" charset="0"/>
                          <a:ea typeface="Calibri" panose="020F0502020204030204" pitchFamily="34" charset="0"/>
                          <a:cs typeface="David" panose="020E0502060401010101" pitchFamily="34" charset="-79"/>
                        </a:rPr>
                        <a:t>ממ"ח</a:t>
                      </a:r>
                      <a:endParaRPr lang="en-US" sz="1600" dirty="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he-IL"/>
                    </a:p>
                  </a:txBody>
                  <a:tcPr/>
                </a:tc>
                <a:tc hMerge="1">
                  <a:txBody>
                    <a:bodyPr/>
                    <a:lstStyle/>
                    <a:p>
                      <a:pPr rtl="1"/>
                      <a:endParaRPr lang="he-IL"/>
                    </a:p>
                  </a:txBody>
                  <a:tcPr/>
                </a:tc>
                <a:tc hMerge="1">
                  <a:txBody>
                    <a:bodyPr/>
                    <a:lstStyle/>
                    <a:p>
                      <a:pPr rtl="1"/>
                      <a:endParaRPr lang="he-IL"/>
                    </a:p>
                  </a:txBody>
                  <a:tcPr/>
                </a:tc>
                <a:extLst>
                  <a:ext uri="{0D108BD9-81ED-4DB2-BD59-A6C34878D82A}">
                    <a16:rowId xmlns:a16="http://schemas.microsoft.com/office/drawing/2014/main" val="3788604776"/>
                  </a:ext>
                </a:extLst>
              </a:tr>
              <a:tr h="331302">
                <a:tc vMerge="1">
                  <a:txBody>
                    <a:bodyPr/>
                    <a:lstStyle/>
                    <a:p>
                      <a:pPr rtl="1"/>
                      <a:endParaRPr lang="he-IL"/>
                    </a:p>
                  </a:txBody>
                  <a:tcPr/>
                </a:tc>
                <a:tc>
                  <a:txBody>
                    <a:bodyPr/>
                    <a:lstStyle/>
                    <a:p>
                      <a:pPr algn="ctr" rtl="1">
                        <a:lnSpc>
                          <a:spcPct val="150000"/>
                        </a:lnSpc>
                        <a:spcAft>
                          <a:spcPts val="800"/>
                        </a:spcAft>
                      </a:pPr>
                      <a:r>
                        <a:rPr lang="he-IL" sz="1600" dirty="0">
                          <a:effectLst/>
                          <a:latin typeface="Courier New" panose="02070309020205020404" pitchFamily="49" charset="0"/>
                          <a:ea typeface="Calibri" panose="020F0502020204030204" pitchFamily="34" charset="0"/>
                          <a:cs typeface="David" panose="020E0502060401010101" pitchFamily="34" charset="-79"/>
                        </a:rPr>
                        <a:t>רשתות</a:t>
                      </a:r>
                      <a:endParaRPr lang="en-US" sz="1600" dirty="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50000"/>
                        </a:lnSpc>
                        <a:spcAft>
                          <a:spcPts val="800"/>
                        </a:spcAft>
                      </a:pPr>
                      <a:r>
                        <a:rPr lang="he-IL" sz="1600" dirty="0" err="1">
                          <a:effectLst/>
                          <a:latin typeface="Courier New" panose="02070309020205020404" pitchFamily="49" charset="0"/>
                          <a:ea typeface="Calibri" panose="020F0502020204030204" pitchFamily="34" charset="0"/>
                          <a:cs typeface="David" panose="020E0502060401010101" pitchFamily="34" charset="-79"/>
                        </a:rPr>
                        <a:t>מוכש"ר</a:t>
                      </a:r>
                      <a:endParaRPr lang="en-US" sz="1600" dirty="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800"/>
                        </a:spcAft>
                      </a:pPr>
                      <a:r>
                        <a:rPr lang="he-IL" sz="1600" dirty="0">
                          <a:effectLst/>
                          <a:latin typeface="Courier New" panose="02070309020205020404" pitchFamily="49" charset="0"/>
                          <a:ea typeface="Calibri" panose="020F0502020204030204" pitchFamily="34" charset="0"/>
                          <a:cs typeface="David" panose="020E0502060401010101" pitchFamily="34" charset="-79"/>
                        </a:rPr>
                        <a:t>פטור</a:t>
                      </a:r>
                      <a:endParaRPr lang="en-US" sz="1600" dirty="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800"/>
                        </a:spcAft>
                      </a:pPr>
                      <a:r>
                        <a:rPr lang="he-IL" sz="1600" dirty="0">
                          <a:effectLst/>
                          <a:latin typeface="Courier New" panose="02070309020205020404" pitchFamily="49" charset="0"/>
                          <a:ea typeface="Calibri" panose="020F0502020204030204" pitchFamily="34" charset="0"/>
                          <a:cs typeface="David" panose="020E0502060401010101" pitchFamily="34" charset="-79"/>
                        </a:rPr>
                        <a:t>לא מדווח</a:t>
                      </a:r>
                      <a:endParaRPr lang="en-US" sz="1600" dirty="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800"/>
                        </a:spcAft>
                      </a:pPr>
                      <a:r>
                        <a:rPr lang="he-IL" sz="1600" b="1" dirty="0">
                          <a:effectLst/>
                          <a:latin typeface="Courier New" panose="02070309020205020404" pitchFamily="49" charset="0"/>
                          <a:ea typeface="Calibri" panose="020F0502020204030204" pitchFamily="34" charset="0"/>
                          <a:cs typeface="David" panose="020E0502060401010101" pitchFamily="34" charset="-79"/>
                        </a:rPr>
                        <a:t>סה"כ</a:t>
                      </a:r>
                      <a:endParaRPr lang="en-US" sz="1600" dirty="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800"/>
                        </a:spcAft>
                      </a:pPr>
                      <a:r>
                        <a:rPr lang="he-IL" sz="1600" b="1" dirty="0">
                          <a:effectLst/>
                          <a:latin typeface="Courier New" panose="02070309020205020404" pitchFamily="49" charset="0"/>
                          <a:ea typeface="Calibri" panose="020F0502020204030204" pitchFamily="34" charset="0"/>
                          <a:cs typeface="David" panose="020E0502060401010101" pitchFamily="34" charset="-79"/>
                        </a:rPr>
                        <a:t>סה"כ</a:t>
                      </a:r>
                      <a:endParaRPr lang="en-US" sz="1600" dirty="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800"/>
                        </a:spcAft>
                      </a:pPr>
                      <a:r>
                        <a:rPr lang="he-IL" sz="1600" dirty="0">
                          <a:effectLst/>
                          <a:latin typeface="Courier New" panose="02070309020205020404" pitchFamily="49" charset="0"/>
                          <a:ea typeface="Calibri" panose="020F0502020204030204" pitchFamily="34" charset="0"/>
                          <a:cs typeface="David" panose="020E0502060401010101" pitchFamily="34" charset="-79"/>
                        </a:rPr>
                        <a:t>חרדי</a:t>
                      </a:r>
                      <a:endParaRPr lang="en-US" sz="1600" dirty="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800"/>
                        </a:spcAft>
                      </a:pPr>
                      <a:r>
                        <a:rPr lang="he-IL" sz="1600" dirty="0">
                          <a:effectLst/>
                          <a:latin typeface="Courier New" panose="02070309020205020404" pitchFamily="49" charset="0"/>
                          <a:ea typeface="Calibri" panose="020F0502020204030204" pitchFamily="34" charset="0"/>
                          <a:cs typeface="David" panose="020E0502060401010101" pitchFamily="34" charset="-79"/>
                        </a:rPr>
                        <a:t>חב"ד</a:t>
                      </a:r>
                      <a:endParaRPr lang="en-US" sz="1600" dirty="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800"/>
                        </a:spcAft>
                      </a:pPr>
                      <a:r>
                        <a:rPr lang="he-IL" sz="1600" dirty="0">
                          <a:effectLst/>
                          <a:latin typeface="Courier New" panose="02070309020205020404" pitchFamily="49" charset="0"/>
                          <a:ea typeface="Calibri" panose="020F0502020204030204" pitchFamily="34" charset="0"/>
                          <a:cs typeface="David" panose="020E0502060401010101" pitchFamily="34" charset="-79"/>
                        </a:rPr>
                        <a:t>חרד"ל</a:t>
                      </a:r>
                      <a:endParaRPr lang="en-US" sz="1600" dirty="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74898324"/>
                  </a:ext>
                </a:extLst>
              </a:tr>
              <a:tr h="331302">
                <a:tc>
                  <a:txBody>
                    <a:bodyPr/>
                    <a:lstStyle/>
                    <a:p>
                      <a:pPr algn="r" rtl="1">
                        <a:lnSpc>
                          <a:spcPct val="150000"/>
                        </a:lnSpc>
                        <a:spcAft>
                          <a:spcPts val="800"/>
                        </a:spcAft>
                      </a:pPr>
                      <a:r>
                        <a:rPr lang="he-IL" sz="1600" dirty="0">
                          <a:effectLst/>
                          <a:latin typeface="Courier New" panose="02070309020205020404" pitchFamily="49" charset="0"/>
                          <a:ea typeface="Calibri" panose="020F0502020204030204" pitchFamily="34" charset="0"/>
                          <a:cs typeface="David" panose="020E0502060401010101" pitchFamily="34" charset="-79"/>
                        </a:rPr>
                        <a:t>אם למדה בחינוך חרדי (%)</a:t>
                      </a:r>
                      <a:endParaRPr lang="en-US" sz="1600" dirty="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rtl="1">
                        <a:lnSpc>
                          <a:spcPct val="150000"/>
                        </a:lnSpc>
                        <a:spcAft>
                          <a:spcPts val="800"/>
                        </a:spcAft>
                      </a:pPr>
                      <a:r>
                        <a:rPr lang="en-US" sz="1600" dirty="0">
                          <a:effectLst/>
                          <a:latin typeface="David" panose="020E0502060401010101" pitchFamily="34" charset="-79"/>
                          <a:ea typeface="Calibri" panose="020F0502020204030204" pitchFamily="34" charset="0"/>
                          <a:cs typeface="David" panose="020E0502060401010101" pitchFamily="34" charset="-79"/>
                        </a:rPr>
                        <a:t>70.3</a:t>
                      </a:r>
                      <a:endParaRPr lang="en-US" sz="1600" dirty="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rtl="0">
                        <a:lnSpc>
                          <a:spcPct val="150000"/>
                        </a:lnSpc>
                        <a:spcAft>
                          <a:spcPts val="800"/>
                        </a:spcAft>
                      </a:pPr>
                      <a:r>
                        <a:rPr lang="en-US" sz="1600" dirty="0">
                          <a:effectLst/>
                          <a:latin typeface="David" panose="020E0502060401010101" pitchFamily="34" charset="-79"/>
                          <a:ea typeface="Calibri" panose="020F0502020204030204" pitchFamily="34" charset="0"/>
                          <a:cs typeface="David" panose="020E0502060401010101" pitchFamily="34" charset="-79"/>
                        </a:rPr>
                        <a:t>70.3</a:t>
                      </a:r>
                      <a:endParaRPr lang="en-US" sz="1600" dirty="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rtl="1">
                        <a:lnSpc>
                          <a:spcPct val="150000"/>
                        </a:lnSpc>
                        <a:spcAft>
                          <a:spcPts val="800"/>
                        </a:spcAft>
                      </a:pPr>
                      <a:r>
                        <a:rPr lang="en-US" sz="1600" dirty="0">
                          <a:effectLst/>
                          <a:latin typeface="David" panose="020E0502060401010101" pitchFamily="34" charset="-79"/>
                          <a:ea typeface="Calibri" panose="020F0502020204030204" pitchFamily="34" charset="0"/>
                          <a:cs typeface="David" panose="020E0502060401010101" pitchFamily="34" charset="-79"/>
                        </a:rPr>
                        <a:t>92.4</a:t>
                      </a:r>
                      <a:endParaRPr lang="en-US" sz="1600" dirty="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rtl="1">
                        <a:lnSpc>
                          <a:spcPct val="150000"/>
                        </a:lnSpc>
                        <a:spcAft>
                          <a:spcPts val="800"/>
                        </a:spcAft>
                      </a:pPr>
                      <a:r>
                        <a:rPr lang="en-US" sz="1600" dirty="0">
                          <a:effectLst/>
                          <a:latin typeface="David" panose="020E0502060401010101" pitchFamily="34" charset="-79"/>
                          <a:ea typeface="Calibri" panose="020F0502020204030204" pitchFamily="34" charset="0"/>
                          <a:cs typeface="David" panose="020E0502060401010101" pitchFamily="34" charset="-79"/>
                        </a:rPr>
                        <a:t>90.3</a:t>
                      </a:r>
                      <a:endParaRPr lang="en-US" sz="1600" dirty="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rtl="1">
                        <a:lnSpc>
                          <a:spcPct val="150000"/>
                        </a:lnSpc>
                        <a:spcAft>
                          <a:spcPts val="800"/>
                        </a:spcAft>
                      </a:pPr>
                      <a:r>
                        <a:rPr lang="en-US" sz="1600" b="1">
                          <a:effectLst/>
                          <a:latin typeface="David" panose="020E0502060401010101" pitchFamily="34" charset="-79"/>
                          <a:ea typeface="Calibri" panose="020F0502020204030204" pitchFamily="34" charset="0"/>
                          <a:cs typeface="David" panose="020E0502060401010101" pitchFamily="34" charset="-79"/>
                        </a:rPr>
                        <a:t>79.0</a:t>
                      </a:r>
                      <a:endParaRPr lang="en-US" sz="160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rtl="1">
                        <a:lnSpc>
                          <a:spcPct val="150000"/>
                        </a:lnSpc>
                        <a:spcAft>
                          <a:spcPts val="800"/>
                        </a:spcAft>
                      </a:pPr>
                      <a:r>
                        <a:rPr lang="en-US" sz="1600" b="1">
                          <a:effectLst/>
                          <a:latin typeface="David" panose="020E0502060401010101" pitchFamily="34" charset="-79"/>
                          <a:ea typeface="Calibri" panose="020F0502020204030204" pitchFamily="34" charset="0"/>
                          <a:cs typeface="David" panose="020E0502060401010101" pitchFamily="34" charset="-79"/>
                        </a:rPr>
                        <a:t>38.8</a:t>
                      </a:r>
                      <a:endParaRPr lang="en-US" sz="160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rtl="1">
                        <a:lnSpc>
                          <a:spcPct val="150000"/>
                        </a:lnSpc>
                        <a:spcAft>
                          <a:spcPts val="800"/>
                        </a:spcAft>
                      </a:pPr>
                      <a:r>
                        <a:rPr lang="en-US" sz="1600" dirty="0">
                          <a:effectLst/>
                          <a:latin typeface="David" panose="020E0502060401010101" pitchFamily="34" charset="-79"/>
                          <a:ea typeface="Calibri" panose="020F0502020204030204" pitchFamily="34" charset="0"/>
                          <a:cs typeface="David" panose="020E0502060401010101" pitchFamily="34" charset="-79"/>
                        </a:rPr>
                        <a:t>53.0</a:t>
                      </a:r>
                      <a:endParaRPr lang="en-US" sz="1600" dirty="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rtl="1">
                        <a:lnSpc>
                          <a:spcPct val="150000"/>
                        </a:lnSpc>
                        <a:spcAft>
                          <a:spcPts val="800"/>
                        </a:spcAft>
                      </a:pPr>
                      <a:r>
                        <a:rPr lang="en-US" sz="1600">
                          <a:effectLst/>
                          <a:latin typeface="David" panose="020E0502060401010101" pitchFamily="34" charset="-79"/>
                          <a:ea typeface="Calibri" panose="020F0502020204030204" pitchFamily="34" charset="0"/>
                          <a:cs typeface="David" panose="020E0502060401010101" pitchFamily="34" charset="-79"/>
                        </a:rPr>
                        <a:t>30.0</a:t>
                      </a:r>
                      <a:endParaRPr lang="en-US" sz="160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rtl="1">
                        <a:lnSpc>
                          <a:spcPct val="150000"/>
                        </a:lnSpc>
                        <a:spcAft>
                          <a:spcPts val="800"/>
                        </a:spcAft>
                      </a:pPr>
                      <a:r>
                        <a:rPr lang="en-US" sz="1600">
                          <a:effectLst/>
                          <a:latin typeface="David" panose="020E0502060401010101" pitchFamily="34" charset="-79"/>
                          <a:ea typeface="Calibri" panose="020F0502020204030204" pitchFamily="34" charset="0"/>
                          <a:cs typeface="David" panose="020E0502060401010101" pitchFamily="34" charset="-79"/>
                        </a:rPr>
                        <a:t>16.7</a:t>
                      </a:r>
                      <a:endParaRPr lang="en-US" sz="160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71402902"/>
                  </a:ext>
                </a:extLst>
              </a:tr>
              <a:tr h="331302">
                <a:tc>
                  <a:txBody>
                    <a:bodyPr/>
                    <a:lstStyle/>
                    <a:p>
                      <a:pPr algn="r" rtl="1">
                        <a:lnSpc>
                          <a:spcPct val="150000"/>
                        </a:lnSpc>
                        <a:spcAft>
                          <a:spcPts val="800"/>
                        </a:spcAft>
                      </a:pPr>
                      <a:r>
                        <a:rPr lang="he-IL" sz="1600" dirty="0">
                          <a:effectLst/>
                          <a:latin typeface="Courier New" panose="02070309020205020404" pitchFamily="49" charset="0"/>
                          <a:ea typeface="Calibri" panose="020F0502020204030204" pitchFamily="34" charset="0"/>
                          <a:cs typeface="David" panose="020E0502060401010101" pitchFamily="34" charset="-79"/>
                        </a:rPr>
                        <a:t>אב למד בחינוך חרדי (%)</a:t>
                      </a:r>
                      <a:endParaRPr lang="en-US" sz="1600" dirty="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50000"/>
                        </a:lnSpc>
                        <a:spcAft>
                          <a:spcPts val="800"/>
                        </a:spcAft>
                      </a:pPr>
                      <a:r>
                        <a:rPr lang="en-US" sz="1600" dirty="0">
                          <a:effectLst/>
                          <a:latin typeface="David" panose="020E0502060401010101" pitchFamily="34" charset="-79"/>
                          <a:ea typeface="Calibri" panose="020F0502020204030204" pitchFamily="34" charset="0"/>
                          <a:cs typeface="David" panose="020E0502060401010101" pitchFamily="34" charset="-79"/>
                        </a:rPr>
                        <a:t>74.0</a:t>
                      </a:r>
                      <a:endParaRPr lang="en-US" sz="1600" dirty="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a:lnSpc>
                          <a:spcPct val="150000"/>
                        </a:lnSpc>
                        <a:spcAft>
                          <a:spcPts val="800"/>
                        </a:spcAft>
                      </a:pPr>
                      <a:r>
                        <a:rPr lang="en-US" sz="1600" dirty="0">
                          <a:effectLst/>
                          <a:latin typeface="David" panose="020E0502060401010101" pitchFamily="34" charset="-79"/>
                          <a:ea typeface="Calibri" panose="020F0502020204030204" pitchFamily="34" charset="0"/>
                          <a:cs typeface="David" panose="020E0502060401010101" pitchFamily="34" charset="-79"/>
                        </a:rPr>
                        <a:t>74.9</a:t>
                      </a:r>
                      <a:endParaRPr lang="en-US" sz="1600" dirty="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50000"/>
                        </a:lnSpc>
                        <a:spcAft>
                          <a:spcPts val="800"/>
                        </a:spcAft>
                      </a:pPr>
                      <a:r>
                        <a:rPr lang="en-US" sz="1600" dirty="0">
                          <a:effectLst/>
                          <a:latin typeface="David" panose="020E0502060401010101" pitchFamily="34" charset="-79"/>
                          <a:ea typeface="Calibri" panose="020F0502020204030204" pitchFamily="34" charset="0"/>
                          <a:cs typeface="David" panose="020E0502060401010101" pitchFamily="34" charset="-79"/>
                        </a:rPr>
                        <a:t>92.6</a:t>
                      </a:r>
                      <a:endParaRPr lang="en-US" sz="1600" dirty="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50000"/>
                        </a:lnSpc>
                        <a:spcAft>
                          <a:spcPts val="800"/>
                        </a:spcAft>
                      </a:pPr>
                      <a:r>
                        <a:rPr lang="en-US" sz="1600" dirty="0">
                          <a:effectLst/>
                          <a:latin typeface="David" panose="020E0502060401010101" pitchFamily="34" charset="-79"/>
                          <a:ea typeface="Calibri" panose="020F0502020204030204" pitchFamily="34" charset="0"/>
                          <a:cs typeface="David" panose="020E0502060401010101" pitchFamily="34" charset="-79"/>
                        </a:rPr>
                        <a:t>92.3</a:t>
                      </a:r>
                      <a:endParaRPr lang="en-US" sz="1600" dirty="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50000"/>
                        </a:lnSpc>
                        <a:spcAft>
                          <a:spcPts val="800"/>
                        </a:spcAft>
                      </a:pPr>
                      <a:r>
                        <a:rPr lang="en-US" sz="1600" b="1" dirty="0">
                          <a:effectLst/>
                          <a:latin typeface="David" panose="020E0502060401010101" pitchFamily="34" charset="-79"/>
                          <a:ea typeface="Calibri" panose="020F0502020204030204" pitchFamily="34" charset="0"/>
                          <a:cs typeface="David" panose="020E0502060401010101" pitchFamily="34" charset="-79"/>
                        </a:rPr>
                        <a:t>82.9</a:t>
                      </a:r>
                      <a:endParaRPr lang="en-US" sz="1600" dirty="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50000"/>
                        </a:lnSpc>
                        <a:spcAft>
                          <a:spcPts val="800"/>
                        </a:spcAft>
                      </a:pPr>
                      <a:r>
                        <a:rPr lang="en-US" sz="1600" b="1">
                          <a:effectLst/>
                          <a:latin typeface="David" panose="020E0502060401010101" pitchFamily="34" charset="-79"/>
                          <a:ea typeface="Calibri" panose="020F0502020204030204" pitchFamily="34" charset="0"/>
                          <a:cs typeface="David" panose="020E0502060401010101" pitchFamily="34" charset="-79"/>
                        </a:rPr>
                        <a:t>50.2</a:t>
                      </a:r>
                      <a:endParaRPr lang="en-US" sz="160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50000"/>
                        </a:lnSpc>
                        <a:spcAft>
                          <a:spcPts val="800"/>
                        </a:spcAft>
                      </a:pPr>
                      <a:r>
                        <a:rPr lang="en-US" sz="1600" dirty="0">
                          <a:effectLst/>
                          <a:latin typeface="David" panose="020E0502060401010101" pitchFamily="34" charset="-79"/>
                          <a:ea typeface="Calibri" panose="020F0502020204030204" pitchFamily="34" charset="0"/>
                          <a:cs typeface="David" panose="020E0502060401010101" pitchFamily="34" charset="-79"/>
                        </a:rPr>
                        <a:t>58.1</a:t>
                      </a:r>
                      <a:endParaRPr lang="en-US" sz="1600" dirty="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50000"/>
                        </a:lnSpc>
                        <a:spcAft>
                          <a:spcPts val="800"/>
                        </a:spcAft>
                      </a:pPr>
                      <a:r>
                        <a:rPr lang="en-US" sz="1600">
                          <a:effectLst/>
                          <a:latin typeface="David" panose="020E0502060401010101" pitchFamily="34" charset="-79"/>
                          <a:ea typeface="Calibri" panose="020F0502020204030204" pitchFamily="34" charset="0"/>
                          <a:cs typeface="David" panose="020E0502060401010101" pitchFamily="34" charset="-79"/>
                        </a:rPr>
                        <a:t>54.9</a:t>
                      </a:r>
                      <a:endParaRPr lang="en-US" sz="160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50000"/>
                        </a:lnSpc>
                        <a:spcAft>
                          <a:spcPts val="800"/>
                        </a:spcAft>
                      </a:pPr>
                      <a:r>
                        <a:rPr lang="en-US" sz="1600">
                          <a:effectLst/>
                          <a:latin typeface="David" panose="020E0502060401010101" pitchFamily="34" charset="-79"/>
                          <a:ea typeface="Calibri" panose="020F0502020204030204" pitchFamily="34" charset="0"/>
                          <a:cs typeface="David" panose="020E0502060401010101" pitchFamily="34" charset="-79"/>
                        </a:rPr>
                        <a:t>19.6</a:t>
                      </a:r>
                      <a:endParaRPr lang="en-US" sz="160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44483764"/>
                  </a:ext>
                </a:extLst>
              </a:tr>
              <a:tr h="476868">
                <a:tc>
                  <a:txBody>
                    <a:bodyPr/>
                    <a:lstStyle/>
                    <a:p>
                      <a:pPr algn="r" rtl="1">
                        <a:lnSpc>
                          <a:spcPct val="150000"/>
                        </a:lnSpc>
                        <a:spcAft>
                          <a:spcPts val="800"/>
                        </a:spcAft>
                      </a:pPr>
                      <a:r>
                        <a:rPr lang="he-IL" sz="1600" dirty="0">
                          <a:effectLst/>
                          <a:latin typeface="Courier New" panose="02070309020205020404" pitchFamily="49" charset="0"/>
                          <a:ea typeface="Calibri" panose="020F0502020204030204" pitchFamily="34" charset="0"/>
                          <a:cs typeface="David" panose="020E0502060401010101" pitchFamily="34" charset="-79"/>
                        </a:rPr>
                        <a:t>אב למד בישיבה חרדית בגיל 19</a:t>
                      </a:r>
                      <a:r>
                        <a:rPr lang="he-IL" sz="1600" baseline="30000" dirty="0">
                          <a:effectLst/>
                          <a:latin typeface="Courier New" panose="02070309020205020404" pitchFamily="49" charset="0"/>
                          <a:ea typeface="Calibri" panose="020F0502020204030204" pitchFamily="34" charset="0"/>
                          <a:cs typeface="David" panose="020E0502060401010101" pitchFamily="34" charset="-79"/>
                        </a:rPr>
                        <a:t> </a:t>
                      </a:r>
                      <a:r>
                        <a:rPr lang="he-IL" sz="1600" dirty="0">
                          <a:effectLst/>
                          <a:latin typeface="Courier New" panose="02070309020205020404" pitchFamily="49" charset="0"/>
                          <a:ea typeface="Calibri" panose="020F0502020204030204" pitchFamily="34" charset="0"/>
                          <a:cs typeface="David" panose="020E0502060401010101" pitchFamily="34" charset="-79"/>
                        </a:rPr>
                        <a:t>(%)</a:t>
                      </a:r>
                      <a:endParaRPr lang="en-US" sz="1600" dirty="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a:lnSpc>
                          <a:spcPct val="150000"/>
                        </a:lnSpc>
                        <a:spcAft>
                          <a:spcPts val="800"/>
                        </a:spcAft>
                      </a:pPr>
                      <a:r>
                        <a:rPr lang="en-US" sz="1600" dirty="0">
                          <a:effectLst/>
                          <a:latin typeface="David" panose="020E0502060401010101" pitchFamily="34" charset="-79"/>
                          <a:ea typeface="Calibri" panose="020F0502020204030204" pitchFamily="34" charset="0"/>
                          <a:cs typeface="David" panose="020E0502060401010101" pitchFamily="34" charset="-79"/>
                        </a:rPr>
                        <a:t>50.4</a:t>
                      </a:r>
                      <a:endParaRPr lang="en-US" sz="1600" dirty="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a:lnSpc>
                          <a:spcPct val="150000"/>
                        </a:lnSpc>
                        <a:spcAft>
                          <a:spcPts val="800"/>
                        </a:spcAft>
                      </a:pPr>
                      <a:r>
                        <a:rPr lang="en-US" sz="1600" dirty="0">
                          <a:effectLst/>
                          <a:latin typeface="David" panose="020E0502060401010101" pitchFamily="34" charset="-79"/>
                          <a:ea typeface="Calibri" panose="020F0502020204030204" pitchFamily="34" charset="0"/>
                          <a:cs typeface="David" panose="020E0502060401010101" pitchFamily="34" charset="-79"/>
                        </a:rPr>
                        <a:t>49.2</a:t>
                      </a:r>
                      <a:endParaRPr lang="en-US" sz="1600" dirty="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50000"/>
                        </a:lnSpc>
                        <a:spcAft>
                          <a:spcPts val="800"/>
                        </a:spcAft>
                      </a:pPr>
                      <a:r>
                        <a:rPr lang="en-US" sz="1600" dirty="0">
                          <a:effectLst/>
                          <a:latin typeface="David" panose="020E0502060401010101" pitchFamily="34" charset="-79"/>
                          <a:ea typeface="Calibri" panose="020F0502020204030204" pitchFamily="34" charset="0"/>
                          <a:cs typeface="David" panose="020E0502060401010101" pitchFamily="34" charset="-79"/>
                        </a:rPr>
                        <a:t>68.7</a:t>
                      </a:r>
                      <a:endParaRPr lang="en-US" sz="1600" dirty="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50000"/>
                        </a:lnSpc>
                        <a:spcAft>
                          <a:spcPts val="800"/>
                        </a:spcAft>
                      </a:pPr>
                      <a:r>
                        <a:rPr lang="en-US" sz="1600" dirty="0">
                          <a:effectLst/>
                          <a:latin typeface="David" panose="020E0502060401010101" pitchFamily="34" charset="-79"/>
                          <a:ea typeface="Calibri" panose="020F0502020204030204" pitchFamily="34" charset="0"/>
                          <a:cs typeface="David" panose="020E0502060401010101" pitchFamily="34" charset="-79"/>
                        </a:rPr>
                        <a:t>49.9</a:t>
                      </a:r>
                      <a:endParaRPr lang="en-US" sz="1600" dirty="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50000"/>
                        </a:lnSpc>
                        <a:spcAft>
                          <a:spcPts val="800"/>
                        </a:spcAft>
                      </a:pPr>
                      <a:r>
                        <a:rPr lang="en-US" sz="1600" b="1" dirty="0">
                          <a:effectLst/>
                          <a:latin typeface="David" panose="020E0502060401010101" pitchFamily="34" charset="-79"/>
                          <a:ea typeface="Calibri" panose="020F0502020204030204" pitchFamily="34" charset="0"/>
                          <a:cs typeface="David" panose="020E0502060401010101" pitchFamily="34" charset="-79"/>
                        </a:rPr>
                        <a:t>57.3</a:t>
                      </a:r>
                      <a:endParaRPr lang="en-US" sz="1600" dirty="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50000"/>
                        </a:lnSpc>
                        <a:spcAft>
                          <a:spcPts val="800"/>
                        </a:spcAft>
                      </a:pPr>
                      <a:r>
                        <a:rPr lang="en-US" sz="1600" b="1" dirty="0">
                          <a:effectLst/>
                          <a:latin typeface="David" panose="020E0502060401010101" pitchFamily="34" charset="-79"/>
                          <a:ea typeface="Calibri" panose="020F0502020204030204" pitchFamily="34" charset="0"/>
                          <a:cs typeface="David" panose="020E0502060401010101" pitchFamily="34" charset="-79"/>
                        </a:rPr>
                        <a:t>32.7</a:t>
                      </a:r>
                      <a:endParaRPr lang="en-US" sz="1600" dirty="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50000"/>
                        </a:lnSpc>
                        <a:spcAft>
                          <a:spcPts val="800"/>
                        </a:spcAft>
                      </a:pPr>
                      <a:r>
                        <a:rPr lang="en-US" sz="1600" dirty="0">
                          <a:effectLst/>
                          <a:latin typeface="David" panose="020E0502060401010101" pitchFamily="34" charset="-79"/>
                          <a:ea typeface="Calibri" panose="020F0502020204030204" pitchFamily="34" charset="0"/>
                          <a:cs typeface="David" panose="020E0502060401010101" pitchFamily="34" charset="-79"/>
                        </a:rPr>
                        <a:t>31.9</a:t>
                      </a:r>
                      <a:endParaRPr lang="en-US" sz="1600" dirty="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50000"/>
                        </a:lnSpc>
                        <a:spcAft>
                          <a:spcPts val="800"/>
                        </a:spcAft>
                      </a:pPr>
                      <a:r>
                        <a:rPr lang="en-US" sz="1600" dirty="0">
                          <a:effectLst/>
                          <a:latin typeface="David" panose="020E0502060401010101" pitchFamily="34" charset="-79"/>
                          <a:ea typeface="Calibri" panose="020F0502020204030204" pitchFamily="34" charset="0"/>
                          <a:cs typeface="David" panose="020E0502060401010101" pitchFamily="34" charset="-79"/>
                        </a:rPr>
                        <a:t>34.6</a:t>
                      </a:r>
                      <a:endParaRPr lang="en-US" sz="1600" dirty="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50000"/>
                        </a:lnSpc>
                        <a:spcAft>
                          <a:spcPts val="800"/>
                        </a:spcAft>
                      </a:pPr>
                      <a:r>
                        <a:rPr lang="en-US" sz="1600" dirty="0">
                          <a:effectLst/>
                          <a:latin typeface="David" panose="020E0502060401010101" pitchFamily="34" charset="-79"/>
                          <a:ea typeface="Calibri" panose="020F0502020204030204" pitchFamily="34" charset="0"/>
                          <a:cs typeface="David" panose="020E0502060401010101" pitchFamily="34" charset="-79"/>
                        </a:rPr>
                        <a:t>31.2</a:t>
                      </a:r>
                      <a:endParaRPr lang="en-US" sz="1600" dirty="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53843941"/>
                  </a:ext>
                </a:extLst>
              </a:tr>
              <a:tr h="499820">
                <a:tc>
                  <a:txBody>
                    <a:bodyPr/>
                    <a:lstStyle/>
                    <a:p>
                      <a:pPr algn="r" rtl="1">
                        <a:lnSpc>
                          <a:spcPct val="100000"/>
                        </a:lnSpc>
                        <a:spcAft>
                          <a:spcPts val="0"/>
                        </a:spcAft>
                      </a:pPr>
                      <a:r>
                        <a:rPr lang="he-IL" sz="1600" dirty="0">
                          <a:effectLst/>
                          <a:latin typeface="Courier New" panose="02070309020205020404" pitchFamily="49" charset="0"/>
                          <a:ea typeface="Calibri" panose="020F0502020204030204" pitchFamily="34" charset="0"/>
                          <a:cs typeface="David" panose="020E0502060401010101" pitchFamily="34" charset="-79"/>
                        </a:rPr>
                        <a:t>ממוצע שנות לימוד של האב</a:t>
                      </a:r>
                    </a:p>
                    <a:p>
                      <a:pPr algn="r" rtl="1">
                        <a:lnSpc>
                          <a:spcPct val="100000"/>
                        </a:lnSpc>
                        <a:spcAft>
                          <a:spcPts val="0"/>
                        </a:spcAft>
                      </a:pPr>
                      <a:r>
                        <a:rPr lang="he-IL" sz="1600" dirty="0">
                          <a:effectLst/>
                          <a:latin typeface="Courier New" panose="02070309020205020404" pitchFamily="49" charset="0"/>
                          <a:ea typeface="Calibri" panose="020F0502020204030204" pitchFamily="34" charset="0"/>
                          <a:cs typeface="David" panose="020E0502060401010101" pitchFamily="34" charset="-79"/>
                        </a:rPr>
                        <a:t> בישיבה ובכולל</a:t>
                      </a:r>
                      <a:endParaRPr lang="en-US" sz="1600" dirty="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800"/>
                        </a:spcAft>
                      </a:pPr>
                      <a:r>
                        <a:rPr lang="en-US" sz="1600" dirty="0">
                          <a:effectLst/>
                          <a:latin typeface="David" panose="020E0502060401010101" pitchFamily="34" charset="-79"/>
                          <a:ea typeface="Calibri" panose="020F0502020204030204" pitchFamily="34" charset="0"/>
                          <a:cs typeface="David" panose="020E0502060401010101" pitchFamily="34" charset="-79"/>
                        </a:rPr>
                        <a:t>11.6</a:t>
                      </a:r>
                      <a:endParaRPr lang="en-US" sz="1600" dirty="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50000"/>
                        </a:lnSpc>
                        <a:spcAft>
                          <a:spcPts val="800"/>
                        </a:spcAft>
                      </a:pPr>
                      <a:r>
                        <a:rPr lang="en-US" sz="1600" dirty="0">
                          <a:effectLst/>
                          <a:latin typeface="David" panose="020E0502060401010101" pitchFamily="34" charset="-79"/>
                          <a:ea typeface="Calibri" panose="020F0502020204030204" pitchFamily="34" charset="0"/>
                          <a:cs typeface="David" panose="020E0502060401010101" pitchFamily="34" charset="-79"/>
                        </a:rPr>
                        <a:t>11.0</a:t>
                      </a:r>
                      <a:endParaRPr lang="en-US" sz="1600" dirty="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800"/>
                        </a:spcAft>
                      </a:pPr>
                      <a:r>
                        <a:rPr lang="en-US" sz="1600" dirty="0">
                          <a:effectLst/>
                          <a:latin typeface="David" panose="020E0502060401010101" pitchFamily="34" charset="-79"/>
                          <a:ea typeface="Calibri" panose="020F0502020204030204" pitchFamily="34" charset="0"/>
                          <a:cs typeface="David" panose="020E0502060401010101" pitchFamily="34" charset="-79"/>
                        </a:rPr>
                        <a:t>14.9</a:t>
                      </a:r>
                      <a:endParaRPr lang="en-US" sz="1600" dirty="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800"/>
                        </a:spcAft>
                      </a:pPr>
                      <a:r>
                        <a:rPr lang="en-US" sz="1600" dirty="0">
                          <a:effectLst/>
                          <a:latin typeface="David" panose="020E0502060401010101" pitchFamily="34" charset="-79"/>
                          <a:ea typeface="Calibri" panose="020F0502020204030204" pitchFamily="34" charset="0"/>
                          <a:cs typeface="David" panose="020E0502060401010101" pitchFamily="34" charset="-79"/>
                        </a:rPr>
                        <a:t>11.8</a:t>
                      </a:r>
                      <a:endParaRPr lang="en-US" sz="1600" dirty="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800"/>
                        </a:spcAft>
                      </a:pPr>
                      <a:r>
                        <a:rPr lang="en-US" sz="1600" b="1" dirty="0">
                          <a:effectLst/>
                          <a:latin typeface="David" panose="020E0502060401010101" pitchFamily="34" charset="-79"/>
                          <a:ea typeface="Calibri" panose="020F0502020204030204" pitchFamily="34" charset="0"/>
                          <a:cs typeface="David" panose="020E0502060401010101" pitchFamily="34" charset="-79"/>
                        </a:rPr>
                        <a:t>12.8</a:t>
                      </a:r>
                      <a:endParaRPr lang="en-US" sz="1600" dirty="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800"/>
                        </a:spcAft>
                      </a:pPr>
                      <a:r>
                        <a:rPr lang="en-US" sz="1600" b="1" dirty="0">
                          <a:effectLst/>
                          <a:latin typeface="David" panose="020E0502060401010101" pitchFamily="34" charset="-79"/>
                          <a:ea typeface="Calibri" panose="020F0502020204030204" pitchFamily="34" charset="0"/>
                          <a:cs typeface="David" panose="020E0502060401010101" pitchFamily="34" charset="-79"/>
                        </a:rPr>
                        <a:t>6.6</a:t>
                      </a:r>
                      <a:endParaRPr lang="en-US" sz="1600" dirty="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800"/>
                        </a:spcAft>
                      </a:pPr>
                      <a:r>
                        <a:rPr lang="en-US" sz="1600" dirty="0">
                          <a:effectLst/>
                          <a:latin typeface="David" panose="020E0502060401010101" pitchFamily="34" charset="-79"/>
                          <a:ea typeface="Calibri" panose="020F0502020204030204" pitchFamily="34" charset="0"/>
                          <a:cs typeface="David" panose="020E0502060401010101" pitchFamily="34" charset="-79"/>
                        </a:rPr>
                        <a:t>7.3</a:t>
                      </a:r>
                      <a:endParaRPr lang="en-US" sz="1600" dirty="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800"/>
                        </a:spcAft>
                      </a:pPr>
                      <a:r>
                        <a:rPr lang="en-US" sz="1600" dirty="0">
                          <a:effectLst/>
                          <a:latin typeface="David" panose="020E0502060401010101" pitchFamily="34" charset="-79"/>
                          <a:ea typeface="Calibri" panose="020F0502020204030204" pitchFamily="34" charset="0"/>
                          <a:cs typeface="David" panose="020E0502060401010101" pitchFamily="34" charset="-79"/>
                        </a:rPr>
                        <a:t>6.0</a:t>
                      </a:r>
                      <a:endParaRPr lang="en-US" sz="1600" dirty="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800"/>
                        </a:spcAft>
                      </a:pPr>
                      <a:r>
                        <a:rPr lang="en-US" sz="1600" dirty="0">
                          <a:effectLst/>
                          <a:latin typeface="David" panose="020E0502060401010101" pitchFamily="34" charset="-79"/>
                          <a:ea typeface="Calibri" panose="020F0502020204030204" pitchFamily="34" charset="0"/>
                          <a:cs typeface="David" panose="020E0502060401010101" pitchFamily="34" charset="-79"/>
                        </a:rPr>
                        <a:t>6.2</a:t>
                      </a:r>
                      <a:endParaRPr lang="en-US" sz="1600" dirty="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34458493"/>
                  </a:ext>
                </a:extLst>
              </a:tr>
              <a:tr h="331302">
                <a:tc>
                  <a:txBody>
                    <a:bodyPr/>
                    <a:lstStyle/>
                    <a:p>
                      <a:pPr algn="r" rtl="1">
                        <a:lnSpc>
                          <a:spcPct val="150000"/>
                        </a:lnSpc>
                        <a:spcAft>
                          <a:spcPts val="800"/>
                        </a:spcAft>
                      </a:pPr>
                      <a:r>
                        <a:rPr lang="he-IL" sz="1600" dirty="0">
                          <a:effectLst/>
                          <a:latin typeface="Courier New" panose="02070309020205020404" pitchFamily="49" charset="0"/>
                          <a:ea typeface="Calibri" panose="020F0502020204030204" pitchFamily="34" charset="0"/>
                          <a:cs typeface="David" panose="020E0502060401010101" pitchFamily="34" charset="-79"/>
                        </a:rPr>
                        <a:t>זרם הישיבה:</a:t>
                      </a:r>
                      <a:endParaRPr lang="en-US" sz="1600" dirty="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800"/>
                        </a:spcAft>
                      </a:pPr>
                      <a:r>
                        <a:rPr lang="en-US" sz="1600" dirty="0">
                          <a:effectLst/>
                          <a:latin typeface="David" panose="020E0502060401010101" pitchFamily="34" charset="-79"/>
                          <a:ea typeface="Calibri" panose="020F0502020204030204" pitchFamily="34" charset="0"/>
                          <a:cs typeface="David" panose="020E0502060401010101" pitchFamily="34" charset="-79"/>
                        </a:rPr>
                        <a:t> </a:t>
                      </a:r>
                      <a:endParaRPr lang="en-US" sz="1600" dirty="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800"/>
                        </a:spcAft>
                      </a:pPr>
                      <a:r>
                        <a:rPr lang="en-US" sz="1600" dirty="0">
                          <a:effectLst/>
                          <a:latin typeface="David" panose="020E0502060401010101" pitchFamily="34" charset="-79"/>
                          <a:ea typeface="Calibri" panose="020F0502020204030204" pitchFamily="34" charset="0"/>
                          <a:cs typeface="David" panose="020E0502060401010101" pitchFamily="34" charset="-79"/>
                        </a:rPr>
                        <a:t> </a:t>
                      </a:r>
                      <a:endParaRPr lang="en-US" sz="1600" dirty="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800"/>
                        </a:spcAft>
                      </a:pPr>
                      <a:r>
                        <a:rPr lang="en-US" sz="1600" dirty="0">
                          <a:effectLst/>
                          <a:latin typeface="David" panose="020E0502060401010101" pitchFamily="34" charset="-79"/>
                          <a:ea typeface="Calibri" panose="020F0502020204030204" pitchFamily="34" charset="0"/>
                          <a:cs typeface="David" panose="020E0502060401010101" pitchFamily="34" charset="-79"/>
                        </a:rPr>
                        <a:t> </a:t>
                      </a:r>
                      <a:endParaRPr lang="en-US" sz="1600" dirty="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800"/>
                        </a:spcAft>
                      </a:pPr>
                      <a:r>
                        <a:rPr lang="en-US" sz="1600" dirty="0">
                          <a:effectLst/>
                          <a:latin typeface="David" panose="020E0502060401010101" pitchFamily="34" charset="-79"/>
                          <a:ea typeface="Calibri" panose="020F0502020204030204" pitchFamily="34" charset="0"/>
                          <a:cs typeface="David" panose="020E0502060401010101" pitchFamily="34" charset="-79"/>
                        </a:rPr>
                        <a:t> </a:t>
                      </a:r>
                      <a:endParaRPr lang="en-US" sz="1600" dirty="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800"/>
                        </a:spcAft>
                      </a:pPr>
                      <a:r>
                        <a:rPr lang="en-US" sz="1600" b="1" dirty="0">
                          <a:effectLst/>
                          <a:latin typeface="David" panose="020E0502060401010101" pitchFamily="34" charset="-79"/>
                          <a:ea typeface="Calibri" panose="020F0502020204030204" pitchFamily="34" charset="0"/>
                          <a:cs typeface="David" panose="020E0502060401010101" pitchFamily="34" charset="-79"/>
                        </a:rPr>
                        <a:t> </a:t>
                      </a:r>
                      <a:endParaRPr lang="en-US" sz="1600" dirty="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800"/>
                        </a:spcAft>
                      </a:pPr>
                      <a:r>
                        <a:rPr lang="en-US" sz="1600" b="1" dirty="0">
                          <a:effectLst/>
                          <a:latin typeface="David" panose="020E0502060401010101" pitchFamily="34" charset="-79"/>
                          <a:ea typeface="Calibri" panose="020F0502020204030204" pitchFamily="34" charset="0"/>
                          <a:cs typeface="David" panose="020E0502060401010101" pitchFamily="34" charset="-79"/>
                        </a:rPr>
                        <a:t> </a:t>
                      </a:r>
                      <a:endParaRPr lang="en-US" sz="1600" dirty="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800"/>
                        </a:spcAft>
                      </a:pPr>
                      <a:r>
                        <a:rPr lang="en-US" sz="1600" dirty="0">
                          <a:effectLst/>
                          <a:latin typeface="David" panose="020E0502060401010101" pitchFamily="34" charset="-79"/>
                          <a:ea typeface="Calibri" panose="020F0502020204030204" pitchFamily="34" charset="0"/>
                          <a:cs typeface="David" panose="020E0502060401010101" pitchFamily="34" charset="-79"/>
                        </a:rPr>
                        <a:t> </a:t>
                      </a:r>
                      <a:endParaRPr lang="en-US" sz="1600" dirty="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800"/>
                        </a:spcAft>
                      </a:pPr>
                      <a:r>
                        <a:rPr lang="en-US" sz="1600" dirty="0">
                          <a:effectLst/>
                          <a:latin typeface="David" panose="020E0502060401010101" pitchFamily="34" charset="-79"/>
                          <a:ea typeface="Calibri" panose="020F0502020204030204" pitchFamily="34" charset="0"/>
                          <a:cs typeface="David" panose="020E0502060401010101" pitchFamily="34" charset="-79"/>
                        </a:rPr>
                        <a:t> </a:t>
                      </a:r>
                      <a:endParaRPr lang="en-US" sz="1600" dirty="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800"/>
                        </a:spcAft>
                      </a:pPr>
                      <a:r>
                        <a:rPr lang="en-US" sz="1600" dirty="0">
                          <a:effectLst/>
                          <a:latin typeface="David" panose="020E0502060401010101" pitchFamily="34" charset="-79"/>
                          <a:ea typeface="Calibri" panose="020F0502020204030204" pitchFamily="34" charset="0"/>
                          <a:cs typeface="David" panose="020E0502060401010101" pitchFamily="34" charset="-79"/>
                        </a:rPr>
                        <a:t> </a:t>
                      </a:r>
                      <a:endParaRPr lang="en-US" sz="1600" dirty="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74729912"/>
                  </a:ext>
                </a:extLst>
              </a:tr>
              <a:tr h="331302">
                <a:tc>
                  <a:txBody>
                    <a:bodyPr/>
                    <a:lstStyle/>
                    <a:p>
                      <a:pPr indent="105410" algn="r" rtl="1">
                        <a:lnSpc>
                          <a:spcPct val="150000"/>
                        </a:lnSpc>
                        <a:spcAft>
                          <a:spcPts val="800"/>
                        </a:spcAft>
                      </a:pPr>
                      <a:r>
                        <a:rPr lang="he-IL" sz="1600" dirty="0">
                          <a:effectLst/>
                          <a:latin typeface="Courier New" panose="02070309020205020404" pitchFamily="49" charset="0"/>
                          <a:ea typeface="Calibri" panose="020F0502020204030204" pitchFamily="34" charset="0"/>
                          <a:cs typeface="David" panose="020E0502060401010101" pitchFamily="34" charset="-79"/>
                        </a:rPr>
                        <a:t>ליטאי</a:t>
                      </a:r>
                      <a:r>
                        <a:rPr lang="he-IL" sz="1600" baseline="30000" dirty="0">
                          <a:effectLst/>
                          <a:latin typeface="Courier New" panose="02070309020205020404" pitchFamily="49" charset="0"/>
                          <a:ea typeface="Calibri" panose="020F0502020204030204" pitchFamily="34" charset="0"/>
                          <a:cs typeface="David" panose="020E0502060401010101" pitchFamily="34" charset="-79"/>
                        </a:rPr>
                        <a:t> </a:t>
                      </a:r>
                      <a:r>
                        <a:rPr lang="he-IL" sz="1600" dirty="0">
                          <a:effectLst/>
                          <a:latin typeface="Courier New" panose="02070309020205020404" pitchFamily="49" charset="0"/>
                          <a:ea typeface="Calibri" panose="020F0502020204030204" pitchFamily="34" charset="0"/>
                          <a:cs typeface="David" panose="020E0502060401010101" pitchFamily="34" charset="-79"/>
                        </a:rPr>
                        <a:t>(%)</a:t>
                      </a:r>
                      <a:endParaRPr lang="en-US" sz="1600" dirty="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rtl="1">
                        <a:lnSpc>
                          <a:spcPct val="150000"/>
                        </a:lnSpc>
                        <a:spcAft>
                          <a:spcPts val="800"/>
                        </a:spcAft>
                      </a:pPr>
                      <a:r>
                        <a:rPr lang="en-US" sz="1600" dirty="0">
                          <a:effectLst/>
                          <a:latin typeface="David" panose="020E0502060401010101" pitchFamily="34" charset="-79"/>
                          <a:ea typeface="Calibri" panose="020F0502020204030204" pitchFamily="34" charset="0"/>
                          <a:cs typeface="David" panose="020E0502060401010101" pitchFamily="34" charset="-79"/>
                        </a:rPr>
                        <a:t>29.1</a:t>
                      </a:r>
                      <a:endParaRPr lang="en-US" sz="1600" dirty="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rtl="0">
                        <a:lnSpc>
                          <a:spcPct val="150000"/>
                        </a:lnSpc>
                        <a:spcAft>
                          <a:spcPts val="800"/>
                        </a:spcAft>
                      </a:pPr>
                      <a:r>
                        <a:rPr lang="en-US" sz="1600" dirty="0">
                          <a:effectLst/>
                          <a:latin typeface="David" panose="020E0502060401010101" pitchFamily="34" charset="-79"/>
                          <a:ea typeface="Calibri" panose="020F0502020204030204" pitchFamily="34" charset="0"/>
                          <a:cs typeface="David" panose="020E0502060401010101" pitchFamily="34" charset="-79"/>
                        </a:rPr>
                        <a:t>34.4</a:t>
                      </a:r>
                      <a:endParaRPr lang="en-US" sz="1600" dirty="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rtl="1">
                        <a:lnSpc>
                          <a:spcPct val="150000"/>
                        </a:lnSpc>
                        <a:spcAft>
                          <a:spcPts val="800"/>
                        </a:spcAft>
                      </a:pPr>
                      <a:r>
                        <a:rPr lang="en-US" sz="1600" dirty="0">
                          <a:effectLst/>
                          <a:latin typeface="David" panose="020E0502060401010101" pitchFamily="34" charset="-79"/>
                          <a:ea typeface="Calibri" panose="020F0502020204030204" pitchFamily="34" charset="0"/>
                          <a:cs typeface="David" panose="020E0502060401010101" pitchFamily="34" charset="-79"/>
                        </a:rPr>
                        <a:t>63.4</a:t>
                      </a:r>
                      <a:endParaRPr lang="en-US" sz="1600" dirty="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rtl="1">
                        <a:lnSpc>
                          <a:spcPct val="150000"/>
                        </a:lnSpc>
                        <a:spcAft>
                          <a:spcPts val="800"/>
                        </a:spcAft>
                      </a:pPr>
                      <a:r>
                        <a:rPr lang="en-US" sz="1600" dirty="0">
                          <a:effectLst/>
                          <a:latin typeface="David" panose="020E0502060401010101" pitchFamily="34" charset="-79"/>
                          <a:ea typeface="Calibri" panose="020F0502020204030204" pitchFamily="34" charset="0"/>
                          <a:cs typeface="David" panose="020E0502060401010101" pitchFamily="34" charset="-79"/>
                        </a:rPr>
                        <a:t>56.7</a:t>
                      </a:r>
                      <a:endParaRPr lang="en-US" sz="1600" dirty="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rtl="1">
                        <a:lnSpc>
                          <a:spcPct val="150000"/>
                        </a:lnSpc>
                        <a:spcAft>
                          <a:spcPts val="800"/>
                        </a:spcAft>
                      </a:pPr>
                      <a:r>
                        <a:rPr lang="en-US" sz="1600" b="1" dirty="0">
                          <a:effectLst/>
                          <a:latin typeface="David" panose="020E0502060401010101" pitchFamily="34" charset="-79"/>
                          <a:ea typeface="Calibri" panose="020F0502020204030204" pitchFamily="34" charset="0"/>
                          <a:cs typeface="David" panose="020E0502060401010101" pitchFamily="34" charset="-79"/>
                        </a:rPr>
                        <a:t>48.1</a:t>
                      </a:r>
                      <a:endParaRPr lang="en-US" sz="1600" dirty="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rtl="1">
                        <a:lnSpc>
                          <a:spcPct val="150000"/>
                        </a:lnSpc>
                        <a:spcAft>
                          <a:spcPts val="800"/>
                        </a:spcAft>
                      </a:pPr>
                      <a:r>
                        <a:rPr lang="en-US" sz="1600" b="1" dirty="0">
                          <a:effectLst/>
                          <a:latin typeface="David" panose="020E0502060401010101" pitchFamily="34" charset="-79"/>
                          <a:ea typeface="Calibri" panose="020F0502020204030204" pitchFamily="34" charset="0"/>
                          <a:cs typeface="David" panose="020E0502060401010101" pitchFamily="34" charset="-79"/>
                        </a:rPr>
                        <a:t>32.8</a:t>
                      </a:r>
                      <a:endParaRPr lang="en-US" sz="1600" dirty="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rtl="1">
                        <a:lnSpc>
                          <a:spcPct val="150000"/>
                        </a:lnSpc>
                        <a:spcAft>
                          <a:spcPts val="800"/>
                        </a:spcAft>
                      </a:pPr>
                      <a:r>
                        <a:rPr lang="en-US" sz="1600" dirty="0">
                          <a:effectLst/>
                          <a:latin typeface="David" panose="020E0502060401010101" pitchFamily="34" charset="-79"/>
                          <a:ea typeface="Calibri" panose="020F0502020204030204" pitchFamily="34" charset="0"/>
                          <a:cs typeface="David" panose="020E0502060401010101" pitchFamily="34" charset="-79"/>
                        </a:rPr>
                        <a:t>56.1</a:t>
                      </a:r>
                      <a:endParaRPr lang="en-US" sz="1600" dirty="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rtl="1">
                        <a:lnSpc>
                          <a:spcPct val="150000"/>
                        </a:lnSpc>
                        <a:spcAft>
                          <a:spcPts val="800"/>
                        </a:spcAft>
                      </a:pPr>
                      <a:r>
                        <a:rPr lang="en-US" sz="1600" dirty="0">
                          <a:effectLst/>
                          <a:latin typeface="David" panose="020E0502060401010101" pitchFamily="34" charset="-79"/>
                          <a:ea typeface="Calibri" panose="020F0502020204030204" pitchFamily="34" charset="0"/>
                          <a:cs typeface="David" panose="020E0502060401010101" pitchFamily="34" charset="-79"/>
                        </a:rPr>
                        <a:t>7.6</a:t>
                      </a:r>
                      <a:endParaRPr lang="en-US" sz="1600" dirty="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rtl="1">
                        <a:lnSpc>
                          <a:spcPct val="150000"/>
                        </a:lnSpc>
                        <a:spcAft>
                          <a:spcPts val="800"/>
                        </a:spcAft>
                      </a:pPr>
                      <a:r>
                        <a:rPr lang="en-US" sz="1600" dirty="0">
                          <a:effectLst/>
                          <a:latin typeface="David" panose="020E0502060401010101" pitchFamily="34" charset="-79"/>
                          <a:ea typeface="Calibri" panose="020F0502020204030204" pitchFamily="34" charset="0"/>
                          <a:cs typeface="David" panose="020E0502060401010101" pitchFamily="34" charset="-79"/>
                        </a:rPr>
                        <a:t> </a:t>
                      </a:r>
                      <a:endParaRPr lang="en-US" sz="1600" dirty="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3963230465"/>
                  </a:ext>
                </a:extLst>
              </a:tr>
              <a:tr h="331302">
                <a:tc>
                  <a:txBody>
                    <a:bodyPr/>
                    <a:lstStyle/>
                    <a:p>
                      <a:pPr indent="105410" algn="r" rtl="1">
                        <a:lnSpc>
                          <a:spcPct val="150000"/>
                        </a:lnSpc>
                        <a:spcAft>
                          <a:spcPts val="800"/>
                        </a:spcAft>
                      </a:pPr>
                      <a:r>
                        <a:rPr lang="he-IL" sz="1600">
                          <a:effectLst/>
                          <a:latin typeface="Courier New" panose="02070309020205020404" pitchFamily="49" charset="0"/>
                          <a:ea typeface="Calibri" panose="020F0502020204030204" pitchFamily="34" charset="0"/>
                          <a:cs typeface="David" panose="020E0502060401010101" pitchFamily="34" charset="-79"/>
                        </a:rPr>
                        <a:t>חסידי</a:t>
                      </a:r>
                      <a:r>
                        <a:rPr lang="he-IL" sz="1600" baseline="30000">
                          <a:effectLst/>
                          <a:latin typeface="Courier New" panose="02070309020205020404" pitchFamily="49" charset="0"/>
                          <a:ea typeface="Calibri" panose="020F0502020204030204" pitchFamily="34" charset="0"/>
                          <a:cs typeface="David" panose="020E0502060401010101" pitchFamily="34" charset="-79"/>
                        </a:rPr>
                        <a:t> </a:t>
                      </a:r>
                      <a:r>
                        <a:rPr lang="he-IL" sz="1600">
                          <a:effectLst/>
                          <a:latin typeface="Courier New" panose="02070309020205020404" pitchFamily="49" charset="0"/>
                          <a:ea typeface="Calibri" panose="020F0502020204030204" pitchFamily="34" charset="0"/>
                          <a:cs typeface="David" panose="020E0502060401010101" pitchFamily="34" charset="-79"/>
                        </a:rPr>
                        <a:t>(%)</a:t>
                      </a:r>
                      <a:endParaRPr lang="en-US" sz="160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rtl="1">
                        <a:lnSpc>
                          <a:spcPct val="150000"/>
                        </a:lnSpc>
                        <a:spcAft>
                          <a:spcPts val="800"/>
                        </a:spcAft>
                      </a:pPr>
                      <a:r>
                        <a:rPr lang="en-US" sz="1600">
                          <a:effectLst/>
                          <a:latin typeface="David" panose="020E0502060401010101" pitchFamily="34" charset="-79"/>
                          <a:ea typeface="Calibri" panose="020F0502020204030204" pitchFamily="34" charset="0"/>
                          <a:cs typeface="David" panose="020E0502060401010101" pitchFamily="34" charset="-79"/>
                        </a:rPr>
                        <a:t>33.8</a:t>
                      </a:r>
                      <a:endParaRPr lang="en-US" sz="160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rtl="0">
                        <a:lnSpc>
                          <a:spcPct val="150000"/>
                        </a:lnSpc>
                        <a:spcAft>
                          <a:spcPts val="800"/>
                        </a:spcAft>
                      </a:pPr>
                      <a:r>
                        <a:rPr lang="en-US" sz="1600">
                          <a:effectLst/>
                          <a:latin typeface="David" panose="020E0502060401010101" pitchFamily="34" charset="-79"/>
                          <a:ea typeface="Calibri" panose="020F0502020204030204" pitchFamily="34" charset="0"/>
                          <a:cs typeface="David" panose="020E0502060401010101" pitchFamily="34" charset="-79"/>
                        </a:rPr>
                        <a:t>43.6</a:t>
                      </a:r>
                      <a:endParaRPr lang="en-US" sz="160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rtl="1">
                        <a:lnSpc>
                          <a:spcPct val="150000"/>
                        </a:lnSpc>
                        <a:spcAft>
                          <a:spcPts val="800"/>
                        </a:spcAft>
                      </a:pPr>
                      <a:r>
                        <a:rPr lang="en-US" sz="1600">
                          <a:effectLst/>
                          <a:latin typeface="David" panose="020E0502060401010101" pitchFamily="34" charset="-79"/>
                          <a:ea typeface="Calibri" panose="020F0502020204030204" pitchFamily="34" charset="0"/>
                          <a:cs typeface="David" panose="020E0502060401010101" pitchFamily="34" charset="-79"/>
                        </a:rPr>
                        <a:t>20.3</a:t>
                      </a:r>
                      <a:endParaRPr lang="en-US" sz="160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rtl="1">
                        <a:lnSpc>
                          <a:spcPct val="150000"/>
                        </a:lnSpc>
                        <a:spcAft>
                          <a:spcPts val="800"/>
                        </a:spcAft>
                      </a:pPr>
                      <a:r>
                        <a:rPr lang="en-US" sz="1600" dirty="0">
                          <a:effectLst/>
                          <a:latin typeface="David" panose="020E0502060401010101" pitchFamily="34" charset="-79"/>
                          <a:ea typeface="Calibri" panose="020F0502020204030204" pitchFamily="34" charset="0"/>
                          <a:cs typeface="David" panose="020E0502060401010101" pitchFamily="34" charset="-79"/>
                        </a:rPr>
                        <a:t>31.2</a:t>
                      </a:r>
                      <a:endParaRPr lang="en-US" sz="1600" dirty="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rtl="1">
                        <a:lnSpc>
                          <a:spcPct val="150000"/>
                        </a:lnSpc>
                        <a:spcAft>
                          <a:spcPts val="800"/>
                        </a:spcAft>
                      </a:pPr>
                      <a:r>
                        <a:rPr lang="en-US" sz="1600" b="1" dirty="0">
                          <a:effectLst/>
                          <a:latin typeface="David" panose="020E0502060401010101" pitchFamily="34" charset="-79"/>
                          <a:ea typeface="Calibri" panose="020F0502020204030204" pitchFamily="34" charset="0"/>
                          <a:cs typeface="David" panose="020E0502060401010101" pitchFamily="34" charset="-79"/>
                        </a:rPr>
                        <a:t>27.1</a:t>
                      </a:r>
                      <a:endParaRPr lang="en-US" sz="1600" dirty="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rtl="1">
                        <a:lnSpc>
                          <a:spcPct val="150000"/>
                        </a:lnSpc>
                        <a:spcAft>
                          <a:spcPts val="800"/>
                        </a:spcAft>
                      </a:pPr>
                      <a:r>
                        <a:rPr lang="en-US" sz="1600" b="1" dirty="0">
                          <a:effectLst/>
                          <a:latin typeface="David" panose="020E0502060401010101" pitchFamily="34" charset="-79"/>
                          <a:ea typeface="Calibri" panose="020F0502020204030204" pitchFamily="34" charset="0"/>
                          <a:cs typeface="David" panose="020E0502060401010101" pitchFamily="34" charset="-79"/>
                        </a:rPr>
                        <a:t>9.4</a:t>
                      </a:r>
                      <a:endParaRPr lang="en-US" sz="1600" dirty="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rtl="1">
                        <a:lnSpc>
                          <a:spcPct val="150000"/>
                        </a:lnSpc>
                        <a:spcAft>
                          <a:spcPts val="800"/>
                        </a:spcAft>
                      </a:pPr>
                      <a:r>
                        <a:rPr lang="en-US" sz="1600" dirty="0">
                          <a:effectLst/>
                          <a:latin typeface="David" panose="020E0502060401010101" pitchFamily="34" charset="-79"/>
                          <a:ea typeface="Calibri" panose="020F0502020204030204" pitchFamily="34" charset="0"/>
                          <a:cs typeface="David" panose="020E0502060401010101" pitchFamily="34" charset="-79"/>
                        </a:rPr>
                        <a:t>14.7</a:t>
                      </a:r>
                      <a:endParaRPr lang="en-US" sz="1600" dirty="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rtl="1">
                        <a:lnSpc>
                          <a:spcPct val="150000"/>
                        </a:lnSpc>
                        <a:spcAft>
                          <a:spcPts val="800"/>
                        </a:spcAft>
                      </a:pPr>
                      <a:r>
                        <a:rPr lang="en-US" sz="1600" dirty="0">
                          <a:effectLst/>
                          <a:latin typeface="David" panose="020E0502060401010101" pitchFamily="34" charset="-79"/>
                          <a:ea typeface="Calibri" panose="020F0502020204030204" pitchFamily="34" charset="0"/>
                          <a:cs typeface="David" panose="020E0502060401010101" pitchFamily="34" charset="-79"/>
                        </a:rPr>
                        <a:t>3.8</a:t>
                      </a:r>
                      <a:endParaRPr lang="en-US" sz="1600" dirty="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rtl="1">
                        <a:lnSpc>
                          <a:spcPct val="150000"/>
                        </a:lnSpc>
                        <a:spcAft>
                          <a:spcPts val="800"/>
                        </a:spcAft>
                      </a:pPr>
                      <a:r>
                        <a:rPr lang="en-US" sz="1600" dirty="0">
                          <a:effectLst/>
                          <a:latin typeface="David" panose="020E0502060401010101" pitchFamily="34" charset="-79"/>
                          <a:ea typeface="Calibri" panose="020F0502020204030204" pitchFamily="34" charset="0"/>
                          <a:cs typeface="David" panose="020E0502060401010101" pitchFamily="34" charset="-79"/>
                        </a:rPr>
                        <a:t> </a:t>
                      </a:r>
                      <a:endParaRPr lang="en-US" sz="1600" dirty="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453864066"/>
                  </a:ext>
                </a:extLst>
              </a:tr>
              <a:tr h="331302">
                <a:tc>
                  <a:txBody>
                    <a:bodyPr/>
                    <a:lstStyle/>
                    <a:p>
                      <a:pPr indent="105410" algn="r" rtl="1">
                        <a:lnSpc>
                          <a:spcPct val="150000"/>
                        </a:lnSpc>
                        <a:spcAft>
                          <a:spcPts val="800"/>
                        </a:spcAft>
                      </a:pPr>
                      <a:r>
                        <a:rPr lang="he-IL" sz="1600">
                          <a:effectLst/>
                          <a:latin typeface="Courier New" panose="02070309020205020404" pitchFamily="49" charset="0"/>
                          <a:ea typeface="Calibri" panose="020F0502020204030204" pitchFamily="34" charset="0"/>
                          <a:cs typeface="David" panose="020E0502060401010101" pitchFamily="34" charset="-79"/>
                        </a:rPr>
                        <a:t>ספרדי</a:t>
                      </a:r>
                      <a:r>
                        <a:rPr lang="he-IL" sz="1600" baseline="30000">
                          <a:effectLst/>
                          <a:latin typeface="Courier New" panose="02070309020205020404" pitchFamily="49" charset="0"/>
                          <a:ea typeface="Calibri" panose="020F0502020204030204" pitchFamily="34" charset="0"/>
                          <a:cs typeface="David" panose="020E0502060401010101" pitchFamily="34" charset="-79"/>
                        </a:rPr>
                        <a:t> </a:t>
                      </a:r>
                      <a:r>
                        <a:rPr lang="he-IL" sz="1600">
                          <a:effectLst/>
                          <a:latin typeface="Courier New" panose="02070309020205020404" pitchFamily="49" charset="0"/>
                          <a:ea typeface="Calibri" panose="020F0502020204030204" pitchFamily="34" charset="0"/>
                          <a:cs typeface="David" panose="020E0502060401010101" pitchFamily="34" charset="-79"/>
                        </a:rPr>
                        <a:t>(%)</a:t>
                      </a:r>
                      <a:endParaRPr lang="en-US" sz="160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rtl="1">
                        <a:lnSpc>
                          <a:spcPct val="150000"/>
                        </a:lnSpc>
                        <a:spcAft>
                          <a:spcPts val="800"/>
                        </a:spcAft>
                      </a:pPr>
                      <a:r>
                        <a:rPr lang="en-US" sz="1600">
                          <a:effectLst/>
                          <a:latin typeface="David" panose="020E0502060401010101" pitchFamily="34" charset="-79"/>
                          <a:ea typeface="Calibri" panose="020F0502020204030204" pitchFamily="34" charset="0"/>
                          <a:cs typeface="David" panose="020E0502060401010101" pitchFamily="34" charset="-79"/>
                        </a:rPr>
                        <a:t>36.5</a:t>
                      </a:r>
                      <a:endParaRPr lang="en-US" sz="160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rtl="0">
                        <a:lnSpc>
                          <a:spcPct val="150000"/>
                        </a:lnSpc>
                        <a:spcAft>
                          <a:spcPts val="800"/>
                        </a:spcAft>
                      </a:pPr>
                      <a:r>
                        <a:rPr lang="en-US" sz="1600">
                          <a:effectLst/>
                          <a:latin typeface="David" panose="020E0502060401010101" pitchFamily="34" charset="-79"/>
                          <a:ea typeface="Calibri" panose="020F0502020204030204" pitchFamily="34" charset="0"/>
                          <a:cs typeface="David" panose="020E0502060401010101" pitchFamily="34" charset="-79"/>
                        </a:rPr>
                        <a:t>20.1</a:t>
                      </a:r>
                      <a:endParaRPr lang="en-US" sz="160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rtl="1">
                        <a:lnSpc>
                          <a:spcPct val="150000"/>
                        </a:lnSpc>
                        <a:spcAft>
                          <a:spcPts val="800"/>
                        </a:spcAft>
                      </a:pPr>
                      <a:r>
                        <a:rPr lang="en-US" sz="1600">
                          <a:effectLst/>
                          <a:latin typeface="David" panose="020E0502060401010101" pitchFamily="34" charset="-79"/>
                          <a:ea typeface="Calibri" panose="020F0502020204030204" pitchFamily="34" charset="0"/>
                          <a:cs typeface="David" panose="020E0502060401010101" pitchFamily="34" charset="-79"/>
                        </a:rPr>
                        <a:t>15.3</a:t>
                      </a:r>
                      <a:endParaRPr lang="en-US" sz="160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rtl="1">
                        <a:lnSpc>
                          <a:spcPct val="150000"/>
                        </a:lnSpc>
                        <a:spcAft>
                          <a:spcPts val="800"/>
                        </a:spcAft>
                      </a:pPr>
                      <a:r>
                        <a:rPr lang="en-US" sz="1600" dirty="0">
                          <a:effectLst/>
                          <a:latin typeface="David" panose="020E0502060401010101" pitchFamily="34" charset="-79"/>
                          <a:ea typeface="Calibri" panose="020F0502020204030204" pitchFamily="34" charset="0"/>
                          <a:cs typeface="David" panose="020E0502060401010101" pitchFamily="34" charset="-79"/>
                        </a:rPr>
                        <a:t>9.9</a:t>
                      </a:r>
                      <a:endParaRPr lang="en-US" sz="1600" dirty="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rtl="1">
                        <a:lnSpc>
                          <a:spcPct val="150000"/>
                        </a:lnSpc>
                        <a:spcAft>
                          <a:spcPts val="800"/>
                        </a:spcAft>
                      </a:pPr>
                      <a:r>
                        <a:rPr lang="en-US" sz="1600" b="1" dirty="0">
                          <a:effectLst/>
                          <a:latin typeface="David" panose="020E0502060401010101" pitchFamily="34" charset="-79"/>
                          <a:ea typeface="Calibri" panose="020F0502020204030204" pitchFamily="34" charset="0"/>
                          <a:cs typeface="David" panose="020E0502060401010101" pitchFamily="34" charset="-79"/>
                        </a:rPr>
                        <a:t>21.8</a:t>
                      </a:r>
                      <a:endParaRPr lang="en-US" sz="1600" dirty="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rtl="1">
                        <a:lnSpc>
                          <a:spcPct val="150000"/>
                        </a:lnSpc>
                        <a:spcAft>
                          <a:spcPts val="800"/>
                        </a:spcAft>
                      </a:pPr>
                      <a:r>
                        <a:rPr lang="en-US" sz="1600" b="1" dirty="0">
                          <a:effectLst/>
                          <a:latin typeface="David" panose="020E0502060401010101" pitchFamily="34" charset="-79"/>
                          <a:ea typeface="Calibri" panose="020F0502020204030204" pitchFamily="34" charset="0"/>
                          <a:cs typeface="David" panose="020E0502060401010101" pitchFamily="34" charset="-79"/>
                        </a:rPr>
                        <a:t>26.8</a:t>
                      </a:r>
                      <a:endParaRPr lang="en-US" sz="1600" dirty="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rtl="1">
                        <a:lnSpc>
                          <a:spcPct val="150000"/>
                        </a:lnSpc>
                        <a:spcAft>
                          <a:spcPts val="800"/>
                        </a:spcAft>
                      </a:pPr>
                      <a:r>
                        <a:rPr lang="en-US" sz="1600" dirty="0">
                          <a:effectLst/>
                          <a:latin typeface="David" panose="020E0502060401010101" pitchFamily="34" charset="-79"/>
                          <a:ea typeface="Calibri" panose="020F0502020204030204" pitchFamily="34" charset="0"/>
                          <a:cs typeface="David" panose="020E0502060401010101" pitchFamily="34" charset="-79"/>
                        </a:rPr>
                        <a:t>29.2</a:t>
                      </a:r>
                      <a:endParaRPr lang="en-US" sz="1600" dirty="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rtl="1">
                        <a:lnSpc>
                          <a:spcPct val="150000"/>
                        </a:lnSpc>
                        <a:spcAft>
                          <a:spcPts val="800"/>
                        </a:spcAft>
                      </a:pPr>
                      <a:r>
                        <a:rPr lang="en-US" sz="1600" dirty="0">
                          <a:effectLst/>
                          <a:latin typeface="David" panose="020E0502060401010101" pitchFamily="34" charset="-79"/>
                          <a:ea typeface="Calibri" panose="020F0502020204030204" pitchFamily="34" charset="0"/>
                          <a:cs typeface="David" panose="020E0502060401010101" pitchFamily="34" charset="-79"/>
                        </a:rPr>
                        <a:t>21.7</a:t>
                      </a:r>
                      <a:endParaRPr lang="en-US" sz="1600" dirty="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rtl="1">
                        <a:lnSpc>
                          <a:spcPct val="150000"/>
                        </a:lnSpc>
                        <a:spcAft>
                          <a:spcPts val="800"/>
                        </a:spcAft>
                      </a:pPr>
                      <a:r>
                        <a:rPr lang="en-US" sz="1600" dirty="0">
                          <a:effectLst/>
                          <a:latin typeface="David" panose="020E0502060401010101" pitchFamily="34" charset="-79"/>
                          <a:ea typeface="Calibri" panose="020F0502020204030204" pitchFamily="34" charset="0"/>
                          <a:cs typeface="David" panose="020E0502060401010101" pitchFamily="34" charset="-79"/>
                        </a:rPr>
                        <a:t> </a:t>
                      </a:r>
                      <a:endParaRPr lang="en-US" sz="1600" dirty="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2425790962"/>
                  </a:ext>
                </a:extLst>
              </a:tr>
              <a:tr h="331302">
                <a:tc>
                  <a:txBody>
                    <a:bodyPr/>
                    <a:lstStyle/>
                    <a:p>
                      <a:pPr indent="105410" algn="r" rtl="1">
                        <a:lnSpc>
                          <a:spcPct val="150000"/>
                        </a:lnSpc>
                        <a:spcAft>
                          <a:spcPts val="800"/>
                        </a:spcAft>
                      </a:pPr>
                      <a:r>
                        <a:rPr lang="he-IL" sz="1600">
                          <a:effectLst/>
                          <a:latin typeface="Courier New" panose="02070309020205020404" pitchFamily="49" charset="0"/>
                          <a:ea typeface="Calibri" panose="020F0502020204030204" pitchFamily="34" charset="0"/>
                          <a:cs typeface="David" panose="020E0502060401010101" pitchFamily="34" charset="-79"/>
                        </a:rPr>
                        <a:t>חב"ד</a:t>
                      </a:r>
                      <a:r>
                        <a:rPr lang="he-IL" sz="1600" baseline="30000">
                          <a:effectLst/>
                          <a:latin typeface="Courier New" panose="02070309020205020404" pitchFamily="49" charset="0"/>
                          <a:ea typeface="Calibri" panose="020F0502020204030204" pitchFamily="34" charset="0"/>
                          <a:cs typeface="David" panose="020E0502060401010101" pitchFamily="34" charset="-79"/>
                        </a:rPr>
                        <a:t> </a:t>
                      </a:r>
                      <a:r>
                        <a:rPr lang="he-IL" sz="1600">
                          <a:effectLst/>
                          <a:latin typeface="Courier New" panose="02070309020205020404" pitchFamily="49" charset="0"/>
                          <a:ea typeface="Calibri" panose="020F0502020204030204" pitchFamily="34" charset="0"/>
                          <a:cs typeface="David" panose="020E0502060401010101" pitchFamily="34" charset="-79"/>
                        </a:rPr>
                        <a:t>(%)</a:t>
                      </a:r>
                      <a:endParaRPr lang="en-US" sz="160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800"/>
                        </a:spcAft>
                      </a:pPr>
                      <a:r>
                        <a:rPr lang="en-US" sz="1600">
                          <a:effectLst/>
                          <a:latin typeface="David" panose="020E0502060401010101" pitchFamily="34" charset="-79"/>
                          <a:ea typeface="Calibri" panose="020F0502020204030204" pitchFamily="34" charset="0"/>
                          <a:cs typeface="David" panose="020E0502060401010101" pitchFamily="34" charset="-79"/>
                        </a:rPr>
                        <a:t>0.6</a:t>
                      </a:r>
                      <a:endParaRPr lang="en-US" sz="160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50000"/>
                        </a:lnSpc>
                        <a:spcAft>
                          <a:spcPts val="800"/>
                        </a:spcAft>
                      </a:pPr>
                      <a:r>
                        <a:rPr lang="en-US" sz="1600">
                          <a:effectLst/>
                          <a:latin typeface="David" panose="020E0502060401010101" pitchFamily="34" charset="-79"/>
                          <a:ea typeface="Calibri" panose="020F0502020204030204" pitchFamily="34" charset="0"/>
                          <a:cs typeface="David" panose="020E0502060401010101" pitchFamily="34" charset="-79"/>
                        </a:rPr>
                        <a:t>1.9</a:t>
                      </a:r>
                      <a:endParaRPr lang="en-US" sz="160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800"/>
                        </a:spcAft>
                      </a:pPr>
                      <a:r>
                        <a:rPr lang="en-US" sz="1600">
                          <a:effectLst/>
                          <a:latin typeface="David" panose="020E0502060401010101" pitchFamily="34" charset="-79"/>
                          <a:ea typeface="Calibri" panose="020F0502020204030204" pitchFamily="34" charset="0"/>
                          <a:cs typeface="David" panose="020E0502060401010101" pitchFamily="34" charset="-79"/>
                        </a:rPr>
                        <a:t>1.0</a:t>
                      </a:r>
                      <a:endParaRPr lang="en-US" sz="160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800"/>
                        </a:spcAft>
                      </a:pPr>
                      <a:r>
                        <a:rPr lang="en-US" sz="1600">
                          <a:effectLst/>
                          <a:latin typeface="David" panose="020E0502060401010101" pitchFamily="34" charset="-79"/>
                          <a:ea typeface="Calibri" panose="020F0502020204030204" pitchFamily="34" charset="0"/>
                          <a:cs typeface="David" panose="020E0502060401010101" pitchFamily="34" charset="-79"/>
                        </a:rPr>
                        <a:t>2.2</a:t>
                      </a:r>
                      <a:endParaRPr lang="en-US" sz="160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800"/>
                        </a:spcAft>
                      </a:pPr>
                      <a:r>
                        <a:rPr lang="en-US" sz="1600" b="1" dirty="0">
                          <a:effectLst/>
                          <a:latin typeface="David" panose="020E0502060401010101" pitchFamily="34" charset="-79"/>
                          <a:ea typeface="Calibri" panose="020F0502020204030204" pitchFamily="34" charset="0"/>
                          <a:cs typeface="David" panose="020E0502060401010101" pitchFamily="34" charset="-79"/>
                        </a:rPr>
                        <a:t>2.9</a:t>
                      </a:r>
                      <a:endParaRPr lang="en-US" sz="1600" dirty="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800"/>
                        </a:spcAft>
                      </a:pPr>
                      <a:r>
                        <a:rPr lang="en-US" sz="1600" b="1" dirty="0">
                          <a:effectLst/>
                          <a:latin typeface="David" panose="020E0502060401010101" pitchFamily="34" charset="-79"/>
                          <a:ea typeface="Calibri" panose="020F0502020204030204" pitchFamily="34" charset="0"/>
                          <a:cs typeface="David" panose="020E0502060401010101" pitchFamily="34" charset="-79"/>
                        </a:rPr>
                        <a:t>31.0</a:t>
                      </a:r>
                      <a:endParaRPr lang="en-US" sz="1600" dirty="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800"/>
                        </a:spcAft>
                      </a:pPr>
                      <a:r>
                        <a:rPr lang="en-US" sz="1600" dirty="0">
                          <a:effectLst/>
                          <a:latin typeface="David" panose="020E0502060401010101" pitchFamily="34" charset="-79"/>
                          <a:ea typeface="Calibri" panose="020F0502020204030204" pitchFamily="34" charset="0"/>
                          <a:cs typeface="David" panose="020E0502060401010101" pitchFamily="34" charset="-79"/>
                        </a:rPr>
                        <a:t>0.0</a:t>
                      </a:r>
                      <a:endParaRPr lang="en-US" sz="1600" dirty="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800"/>
                        </a:spcAft>
                      </a:pPr>
                      <a:r>
                        <a:rPr lang="en-US" sz="1600" dirty="0">
                          <a:effectLst/>
                          <a:latin typeface="David" panose="020E0502060401010101" pitchFamily="34" charset="-79"/>
                          <a:ea typeface="Calibri" panose="020F0502020204030204" pitchFamily="34" charset="0"/>
                          <a:cs typeface="David" panose="020E0502060401010101" pitchFamily="34" charset="-79"/>
                        </a:rPr>
                        <a:t>66.8</a:t>
                      </a:r>
                      <a:endParaRPr lang="en-US" sz="1600" dirty="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800"/>
                        </a:spcAft>
                      </a:pPr>
                      <a:r>
                        <a:rPr lang="en-US" sz="1600" dirty="0">
                          <a:effectLst/>
                          <a:latin typeface="David" panose="020E0502060401010101" pitchFamily="34" charset="-79"/>
                          <a:ea typeface="Calibri" panose="020F0502020204030204" pitchFamily="34" charset="0"/>
                          <a:cs typeface="David" panose="020E0502060401010101" pitchFamily="34" charset="-79"/>
                        </a:rPr>
                        <a:t> </a:t>
                      </a:r>
                      <a:endParaRPr lang="en-US" sz="1600" dirty="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47092479"/>
                  </a:ext>
                </a:extLst>
              </a:tr>
            </a:tbl>
          </a:graphicData>
        </a:graphic>
      </p:graphicFrame>
      <p:sp>
        <p:nvSpPr>
          <p:cNvPr id="10" name="TextBox 9">
            <a:extLst>
              <a:ext uri="{FF2B5EF4-FFF2-40B4-BE49-F238E27FC236}">
                <a16:creationId xmlns:a16="http://schemas.microsoft.com/office/drawing/2014/main" id="{4B8F2D69-7597-5FE2-EDB9-20305DB78251}"/>
              </a:ext>
            </a:extLst>
          </p:cNvPr>
          <p:cNvSpPr txBox="1"/>
          <p:nvPr/>
        </p:nvSpPr>
        <p:spPr>
          <a:xfrm>
            <a:off x="9126986" y="1967071"/>
            <a:ext cx="2871696" cy="3539430"/>
          </a:xfrm>
          <a:prstGeom prst="rect">
            <a:avLst/>
          </a:prstGeom>
          <a:noFill/>
        </p:spPr>
        <p:txBody>
          <a:bodyPr wrap="square">
            <a:spAutoFit/>
          </a:bodyPr>
          <a:lstStyle/>
          <a:p>
            <a:pPr algn="r" rtl="1"/>
            <a:r>
              <a:rPr lang="he-IL" sz="2800" dirty="0">
                <a:solidFill>
                  <a:srgbClr val="FF5E54"/>
                </a:solidFill>
                <a:latin typeface="David" panose="020E0502060401010101" pitchFamily="34" charset="-79"/>
                <a:cs typeface="David" panose="020E0502060401010101" pitchFamily="34" charset="-79"/>
              </a:rPr>
              <a:t>הורי תלמידי הזרם החרדי בממ"ח </a:t>
            </a:r>
          </a:p>
          <a:p>
            <a:pPr algn="r" rtl="1"/>
            <a:r>
              <a:rPr lang="he-IL" sz="2800" dirty="0">
                <a:solidFill>
                  <a:srgbClr val="FF5E54"/>
                </a:solidFill>
                <a:latin typeface="David" panose="020E0502060401010101" pitchFamily="34" charset="-79"/>
                <a:cs typeface="David" panose="020E0502060401010101" pitchFamily="34" charset="-79"/>
              </a:rPr>
              <a:t>רכשו פחות השכלה </a:t>
            </a:r>
          </a:p>
          <a:p>
            <a:pPr algn="r" rtl="1"/>
            <a:r>
              <a:rPr lang="he-IL" sz="2800" dirty="0">
                <a:solidFill>
                  <a:srgbClr val="FF5E54"/>
                </a:solidFill>
                <a:latin typeface="David" panose="020E0502060401010101" pitchFamily="34" charset="-79"/>
                <a:cs typeface="David" panose="020E0502060401010101" pitchFamily="34" charset="-79"/>
              </a:rPr>
              <a:t>תורנית מאלו בחינוך החרדי האחר</a:t>
            </a:r>
          </a:p>
          <a:p>
            <a:pPr algn="r" rtl="1"/>
            <a:endParaRPr lang="he-IL" sz="2800" dirty="0">
              <a:solidFill>
                <a:srgbClr val="FF5E54"/>
              </a:solidFill>
              <a:effectLst/>
              <a:latin typeface="David" panose="020E0502060401010101" pitchFamily="34" charset="-79"/>
              <a:cs typeface="David" panose="020E0502060401010101" pitchFamily="34" charset="-79"/>
            </a:endParaRPr>
          </a:p>
          <a:p>
            <a:pPr algn="r" rtl="1"/>
            <a:r>
              <a:rPr lang="he-IL" sz="2800" dirty="0">
                <a:solidFill>
                  <a:srgbClr val="FF5E54"/>
                </a:solidFill>
                <a:latin typeface="David" panose="020E0502060401010101" pitchFamily="34" charset="-79"/>
                <a:cs typeface="David" panose="020E0502060401010101" pitchFamily="34" charset="-79"/>
              </a:rPr>
              <a:t>האבות למדו פחות בזרם החסידי</a:t>
            </a:r>
            <a:endParaRPr lang="he-IL" dirty="0">
              <a:solidFill>
                <a:srgbClr val="003E7E"/>
              </a:solidFill>
              <a:effectLst/>
              <a:latin typeface="David" panose="020E0502060401010101" pitchFamily="34" charset="-79"/>
              <a:cs typeface="David" panose="020E0502060401010101" pitchFamily="34" charset="-79"/>
            </a:endParaRPr>
          </a:p>
        </p:txBody>
      </p:sp>
      <p:pic>
        <p:nvPicPr>
          <p:cNvPr id="11" name="תמונה 10"/>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02800" y="242484"/>
            <a:ext cx="559594" cy="583016"/>
          </a:xfrm>
          <a:prstGeom prst="rect">
            <a:avLst/>
          </a:prstGeom>
          <a:noFill/>
          <a:ln>
            <a:noFill/>
          </a:ln>
        </p:spPr>
      </p:pic>
    </p:spTree>
    <p:extLst>
      <p:ext uri="{BB962C8B-B14F-4D97-AF65-F5344CB8AC3E}">
        <p14:creationId xmlns:p14="http://schemas.microsoft.com/office/powerpoint/2010/main" val="202342657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2BF8C091-700F-32F2-8F53-1B211C1C04F1}"/>
              </a:ext>
            </a:extLst>
          </p:cNvPr>
          <p:cNvSpPr txBox="1"/>
          <p:nvPr/>
        </p:nvSpPr>
        <p:spPr>
          <a:xfrm>
            <a:off x="1" y="2587336"/>
            <a:ext cx="6096000" cy="1200329"/>
          </a:xfrm>
          <a:prstGeom prst="rect">
            <a:avLst/>
          </a:prstGeom>
          <a:noFill/>
        </p:spPr>
        <p:txBody>
          <a:bodyPr wrap="square" rtlCol="0">
            <a:spAutoFit/>
          </a:bodyPr>
          <a:lstStyle/>
          <a:p>
            <a:pPr algn="ctr"/>
            <a:r>
              <a:rPr lang="he-IL" sz="3600" dirty="0">
                <a:solidFill>
                  <a:schemeClr val="bg1"/>
                </a:solidFill>
                <a:latin typeface=""/>
              </a:rPr>
              <a:t>שקף שער</a:t>
            </a:r>
          </a:p>
          <a:p>
            <a:pPr algn="ctr"/>
            <a:r>
              <a:rPr lang="he-IL" sz="3600" dirty="0">
                <a:solidFill>
                  <a:schemeClr val="bg1"/>
                </a:solidFill>
                <a:latin typeface=""/>
              </a:rPr>
              <a:t>וכותרת נושא לדוגמה</a:t>
            </a:r>
            <a:endParaRPr lang="aa-ET" sz="3600" dirty="0">
              <a:solidFill>
                <a:schemeClr val="bg1"/>
              </a:solidFill>
              <a:latin typeface=""/>
            </a:endParaRPr>
          </a:p>
        </p:txBody>
      </p:sp>
      <p:sp>
        <p:nvSpPr>
          <p:cNvPr id="2" name="TextBox 1">
            <a:extLst>
              <a:ext uri="{FF2B5EF4-FFF2-40B4-BE49-F238E27FC236}">
                <a16:creationId xmlns:a16="http://schemas.microsoft.com/office/drawing/2014/main" id="{EA0D35B2-42AA-8FF8-3435-5A7247216050}"/>
              </a:ext>
            </a:extLst>
          </p:cNvPr>
          <p:cNvSpPr txBox="1"/>
          <p:nvPr/>
        </p:nvSpPr>
        <p:spPr>
          <a:xfrm>
            <a:off x="1816679" y="4437651"/>
            <a:ext cx="2462645" cy="369332"/>
          </a:xfrm>
          <a:prstGeom prst="rect">
            <a:avLst/>
          </a:prstGeom>
          <a:noFill/>
        </p:spPr>
        <p:txBody>
          <a:bodyPr wrap="square" rtlCol="0">
            <a:spAutoFit/>
          </a:bodyPr>
          <a:lstStyle/>
          <a:p>
            <a:pPr algn="ctr"/>
            <a:r>
              <a:rPr lang="en-US" dirty="0">
                <a:solidFill>
                  <a:schemeClr val="bg1"/>
                </a:solidFill>
                <a:latin typeface=""/>
              </a:rPr>
              <a:t>17.07.2023</a:t>
            </a:r>
            <a:endParaRPr lang="aa-ET" dirty="0">
              <a:solidFill>
                <a:schemeClr val="bg1"/>
              </a:solidFill>
              <a:latin typeface=""/>
            </a:endParaRPr>
          </a:p>
        </p:txBody>
      </p:sp>
      <p:pic>
        <p:nvPicPr>
          <p:cNvPr id="7" name="Picture 6" descr="A blue and white rectangle&#10;&#10;Description automatically generated">
            <a:extLst>
              <a:ext uri="{FF2B5EF4-FFF2-40B4-BE49-F238E27FC236}">
                <a16:creationId xmlns:a16="http://schemas.microsoft.com/office/drawing/2014/main" id="{52327028-240C-3A83-1DFF-04FDE9D6A48B}"/>
              </a:ext>
            </a:extLst>
          </p:cNvPr>
          <p:cNvPicPr>
            <a:picLocks noChangeAspect="1"/>
          </p:cNvPicPr>
          <p:nvPr/>
        </p:nvPicPr>
        <p:blipFill>
          <a:blip r:embed="rId3"/>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FF679120-3BDE-73BB-3DD6-E3959DBFC4B9}"/>
              </a:ext>
            </a:extLst>
          </p:cNvPr>
          <p:cNvSpPr txBox="1"/>
          <p:nvPr/>
        </p:nvSpPr>
        <p:spPr>
          <a:xfrm>
            <a:off x="657922" y="6530667"/>
            <a:ext cx="524108" cy="369332"/>
          </a:xfrm>
          <a:prstGeom prst="rect">
            <a:avLst/>
          </a:prstGeom>
          <a:noFill/>
        </p:spPr>
        <p:txBody>
          <a:bodyPr wrap="square" rtlCol="0">
            <a:spAutoFit/>
          </a:bodyPr>
          <a:lstStyle/>
          <a:p>
            <a:pPr algn="ctr"/>
            <a:fld id="{9416C691-75A3-4B1B-A5E9-1AEFCE342C62}" type="slidenum">
              <a:rPr lang="he-IL" b="1" smtClean="0">
                <a:solidFill>
                  <a:srgbClr val="003E7E"/>
                </a:solidFill>
                <a:latin typeface="David" panose="020E0502060401010101" pitchFamily="34" charset="-79"/>
                <a:cs typeface="David" panose="020E0502060401010101" pitchFamily="34" charset="-79"/>
              </a:rPr>
              <a:t>14</a:t>
            </a:fld>
            <a:endParaRPr lang="aa-ET" b="1" dirty="0">
              <a:solidFill>
                <a:srgbClr val="003E7E"/>
              </a:solidFill>
              <a:latin typeface="David" panose="020E0502060401010101" pitchFamily="34" charset="-79"/>
              <a:cs typeface="David" panose="020E0502060401010101" pitchFamily="34" charset="-79"/>
            </a:endParaRPr>
          </a:p>
        </p:txBody>
      </p:sp>
      <p:sp>
        <p:nvSpPr>
          <p:cNvPr id="9" name="TextBox 8">
            <a:extLst>
              <a:ext uri="{FF2B5EF4-FFF2-40B4-BE49-F238E27FC236}">
                <a16:creationId xmlns:a16="http://schemas.microsoft.com/office/drawing/2014/main" id="{4B8F2D69-7597-5FE2-EDB9-20305DB78251}"/>
              </a:ext>
            </a:extLst>
          </p:cNvPr>
          <p:cNvSpPr txBox="1"/>
          <p:nvPr/>
        </p:nvSpPr>
        <p:spPr>
          <a:xfrm>
            <a:off x="657922" y="163645"/>
            <a:ext cx="8191808" cy="1569660"/>
          </a:xfrm>
          <a:prstGeom prst="rect">
            <a:avLst/>
          </a:prstGeom>
          <a:noFill/>
        </p:spPr>
        <p:txBody>
          <a:bodyPr wrap="square">
            <a:spAutoFit/>
          </a:bodyPr>
          <a:lstStyle/>
          <a:p>
            <a:pPr algn="ctr" rtl="1"/>
            <a:r>
              <a:rPr lang="he-IL" sz="2400" b="1" dirty="0">
                <a:solidFill>
                  <a:srgbClr val="002060"/>
                </a:solidFill>
                <a:latin typeface="David" panose="020E0502060401010101" pitchFamily="34" charset="-79"/>
                <a:cs typeface="David" panose="020E0502060401010101" pitchFamily="34" charset="-79"/>
              </a:rPr>
              <a:t>המאפיינים הדמוגרפיים-חברתיים-כלכליים של התלמידים-בנים בחינוך חרדי יסודי לפי סוג חינוך, 2022 – המשך</a:t>
            </a:r>
            <a:endParaRPr lang="he-IL" sz="2400" b="1" dirty="0">
              <a:solidFill>
                <a:srgbClr val="7030A0"/>
              </a:solidFill>
              <a:latin typeface="David" panose="020E0502060401010101" pitchFamily="34" charset="-79"/>
              <a:cs typeface="David" panose="020E0502060401010101" pitchFamily="34" charset="-79"/>
            </a:endParaRPr>
          </a:p>
          <a:p>
            <a:pPr algn="ctr" rtl="1"/>
            <a:endParaRPr lang="he-IL" sz="2400" b="1" dirty="0">
              <a:solidFill>
                <a:srgbClr val="002060"/>
              </a:solidFill>
              <a:latin typeface="David" panose="020E0502060401010101" pitchFamily="34" charset="-79"/>
              <a:cs typeface="David" panose="020E0502060401010101" pitchFamily="34" charset="-79"/>
            </a:endParaRPr>
          </a:p>
          <a:p>
            <a:pPr algn="ctr" rtl="1"/>
            <a:endParaRPr lang="he-IL" sz="2400" b="1" dirty="0">
              <a:solidFill>
                <a:srgbClr val="002060"/>
              </a:solidFill>
              <a:latin typeface="David" panose="020E0502060401010101" pitchFamily="34" charset="-79"/>
              <a:cs typeface="David" panose="020E0502060401010101" pitchFamily="34" charset="-79"/>
            </a:endParaRPr>
          </a:p>
        </p:txBody>
      </p:sp>
      <p:graphicFrame>
        <p:nvGraphicFramePr>
          <p:cNvPr id="5" name="טבלה 4">
            <a:extLst>
              <a:ext uri="{FF2B5EF4-FFF2-40B4-BE49-F238E27FC236}">
                <a16:creationId xmlns:a16="http://schemas.microsoft.com/office/drawing/2014/main" id="{EC1D0A29-B0B1-5F5A-2B34-9DE73561555B}"/>
              </a:ext>
            </a:extLst>
          </p:cNvPr>
          <p:cNvGraphicFramePr>
            <a:graphicFrameLocks noGrp="1"/>
          </p:cNvGraphicFramePr>
          <p:nvPr>
            <p:extLst>
              <p:ext uri="{D42A27DB-BD31-4B8C-83A1-F6EECF244321}">
                <p14:modId xmlns:p14="http://schemas.microsoft.com/office/powerpoint/2010/main" val="1431955272"/>
              </p:ext>
            </p:extLst>
          </p:nvPr>
        </p:nvGraphicFramePr>
        <p:xfrm>
          <a:off x="117644" y="1336418"/>
          <a:ext cx="8849730" cy="5454989"/>
        </p:xfrm>
        <a:graphic>
          <a:graphicData uri="http://schemas.openxmlformats.org/drawingml/2006/table">
            <a:tbl>
              <a:tblPr rtl="1" firstRow="1" firstCol="1" bandRow="1"/>
              <a:tblGrid>
                <a:gridCol w="2635893">
                  <a:extLst>
                    <a:ext uri="{9D8B030D-6E8A-4147-A177-3AD203B41FA5}">
                      <a16:colId xmlns:a16="http://schemas.microsoft.com/office/drawing/2014/main" val="697738445"/>
                    </a:ext>
                  </a:extLst>
                </a:gridCol>
                <a:gridCol w="704447">
                  <a:extLst>
                    <a:ext uri="{9D8B030D-6E8A-4147-A177-3AD203B41FA5}">
                      <a16:colId xmlns:a16="http://schemas.microsoft.com/office/drawing/2014/main" val="1327357311"/>
                    </a:ext>
                  </a:extLst>
                </a:gridCol>
                <a:gridCol w="765508">
                  <a:extLst>
                    <a:ext uri="{9D8B030D-6E8A-4147-A177-3AD203B41FA5}">
                      <a16:colId xmlns:a16="http://schemas.microsoft.com/office/drawing/2014/main" val="2850070353"/>
                    </a:ext>
                  </a:extLst>
                </a:gridCol>
                <a:gridCol w="571078">
                  <a:extLst>
                    <a:ext uri="{9D8B030D-6E8A-4147-A177-3AD203B41FA5}">
                      <a16:colId xmlns:a16="http://schemas.microsoft.com/office/drawing/2014/main" val="3416317087"/>
                    </a:ext>
                  </a:extLst>
                </a:gridCol>
                <a:gridCol w="869955">
                  <a:extLst>
                    <a:ext uri="{9D8B030D-6E8A-4147-A177-3AD203B41FA5}">
                      <a16:colId xmlns:a16="http://schemas.microsoft.com/office/drawing/2014/main" val="3484766065"/>
                    </a:ext>
                  </a:extLst>
                </a:gridCol>
                <a:gridCol w="635352">
                  <a:extLst>
                    <a:ext uri="{9D8B030D-6E8A-4147-A177-3AD203B41FA5}">
                      <a16:colId xmlns:a16="http://schemas.microsoft.com/office/drawing/2014/main" val="3045685375"/>
                    </a:ext>
                  </a:extLst>
                </a:gridCol>
                <a:gridCol w="635352">
                  <a:extLst>
                    <a:ext uri="{9D8B030D-6E8A-4147-A177-3AD203B41FA5}">
                      <a16:colId xmlns:a16="http://schemas.microsoft.com/office/drawing/2014/main" val="1787194580"/>
                    </a:ext>
                  </a:extLst>
                </a:gridCol>
                <a:gridCol w="571078">
                  <a:extLst>
                    <a:ext uri="{9D8B030D-6E8A-4147-A177-3AD203B41FA5}">
                      <a16:colId xmlns:a16="http://schemas.microsoft.com/office/drawing/2014/main" val="3598585875"/>
                    </a:ext>
                  </a:extLst>
                </a:gridCol>
                <a:gridCol w="596787">
                  <a:extLst>
                    <a:ext uri="{9D8B030D-6E8A-4147-A177-3AD203B41FA5}">
                      <a16:colId xmlns:a16="http://schemas.microsoft.com/office/drawing/2014/main" val="3701087417"/>
                    </a:ext>
                  </a:extLst>
                </a:gridCol>
                <a:gridCol w="864280">
                  <a:extLst>
                    <a:ext uri="{9D8B030D-6E8A-4147-A177-3AD203B41FA5}">
                      <a16:colId xmlns:a16="http://schemas.microsoft.com/office/drawing/2014/main" val="511814381"/>
                    </a:ext>
                  </a:extLst>
                </a:gridCol>
              </a:tblGrid>
              <a:tr h="160655">
                <a:tc rowSpan="2">
                  <a:txBody>
                    <a:bodyPr/>
                    <a:lstStyle/>
                    <a:p>
                      <a:pPr algn="r" rtl="1">
                        <a:lnSpc>
                          <a:spcPct val="150000"/>
                        </a:lnSpc>
                        <a:spcAft>
                          <a:spcPts val="800"/>
                        </a:spcAft>
                      </a:pPr>
                      <a:endParaRPr lang="en-US" sz="1600" dirty="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5">
                  <a:txBody>
                    <a:bodyPr/>
                    <a:lstStyle/>
                    <a:p>
                      <a:pPr marL="0" marR="0" lvl="0" indent="0" algn="ctr" defTabSz="914400" rtl="0" eaLnBrk="1" fontAlgn="auto" latinLnBrk="0" hangingPunct="1">
                        <a:lnSpc>
                          <a:spcPct val="150000"/>
                        </a:lnSpc>
                        <a:spcBef>
                          <a:spcPts val="0"/>
                        </a:spcBef>
                        <a:spcAft>
                          <a:spcPts val="800"/>
                        </a:spcAft>
                        <a:buClrTx/>
                        <a:buSzTx/>
                        <a:buFontTx/>
                        <a:buNone/>
                        <a:tabLst/>
                        <a:defRPr/>
                      </a:pPr>
                      <a:r>
                        <a:rPr lang="he-IL" sz="1600" b="1" dirty="0">
                          <a:effectLst/>
                          <a:latin typeface="Courier New" panose="02070309020205020404" pitchFamily="49" charset="0"/>
                          <a:ea typeface="Calibri" panose="020F0502020204030204" pitchFamily="34" charset="0"/>
                          <a:cs typeface="David" panose="020E0502060401010101" pitchFamily="34" charset="-79"/>
                        </a:rPr>
                        <a:t>חרדי </a:t>
                      </a:r>
                      <a:r>
                        <a:rPr lang="he-IL" sz="1600" dirty="0">
                          <a:effectLst/>
                          <a:latin typeface="Courier New" panose="02070309020205020404" pitchFamily="49" charset="0"/>
                          <a:ea typeface="Calibri" panose="020F0502020204030204" pitchFamily="34" charset="0"/>
                          <a:cs typeface="David" panose="020E0502060401010101" pitchFamily="34" charset="-79"/>
                        </a:rPr>
                        <a:t>(ללא </a:t>
                      </a:r>
                      <a:r>
                        <a:rPr lang="he-IL" sz="1600" dirty="0" err="1">
                          <a:effectLst/>
                          <a:latin typeface="Courier New" panose="02070309020205020404" pitchFamily="49" charset="0"/>
                          <a:ea typeface="Calibri" panose="020F0502020204030204" pitchFamily="34" charset="0"/>
                          <a:cs typeface="David" panose="020E0502060401010101" pitchFamily="34" charset="-79"/>
                        </a:rPr>
                        <a:t>ממ"ח</a:t>
                      </a:r>
                      <a:r>
                        <a:rPr lang="he-IL" sz="1600" dirty="0">
                          <a:effectLst/>
                          <a:latin typeface="Courier New" panose="02070309020205020404" pitchFamily="49" charset="0"/>
                          <a:ea typeface="Calibri" panose="020F0502020204030204" pitchFamily="34" charset="0"/>
                          <a:cs typeface="David" panose="020E0502060401010101" pitchFamily="34" charset="-79"/>
                        </a:rPr>
                        <a:t>)</a:t>
                      </a:r>
                      <a:endParaRPr lang="en-US" sz="1600" dirty="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rtl="1">
                        <a:lnSpc>
                          <a:spcPct val="150000"/>
                        </a:lnSpc>
                        <a:spcAft>
                          <a:spcPts val="800"/>
                        </a:spcAft>
                      </a:pPr>
                      <a:endParaRPr lang="en-US" sz="1200" dirty="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rtl="1">
                        <a:lnSpc>
                          <a:spcPct val="150000"/>
                        </a:lnSpc>
                        <a:spcAft>
                          <a:spcPts val="800"/>
                        </a:spcAft>
                      </a:pPr>
                      <a:endParaRPr lang="en-US" sz="1200" dirty="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rtl="1">
                        <a:lnSpc>
                          <a:spcPct val="150000"/>
                        </a:lnSpc>
                        <a:spcAft>
                          <a:spcPts val="800"/>
                        </a:spcAft>
                      </a:pPr>
                      <a:endParaRPr lang="en-US" sz="1200" dirty="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rtl="1">
                        <a:lnSpc>
                          <a:spcPct val="150000"/>
                        </a:lnSpc>
                        <a:spcAft>
                          <a:spcPts val="800"/>
                        </a:spcAft>
                      </a:pPr>
                      <a:endParaRPr lang="en-US" sz="1200" dirty="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marL="0" marR="0" lvl="0" indent="0" algn="ctr" defTabSz="914400" rtl="1" eaLnBrk="1" fontAlgn="auto" latinLnBrk="0" hangingPunct="1">
                        <a:lnSpc>
                          <a:spcPct val="150000"/>
                        </a:lnSpc>
                        <a:spcBef>
                          <a:spcPts val="0"/>
                        </a:spcBef>
                        <a:spcAft>
                          <a:spcPts val="800"/>
                        </a:spcAft>
                        <a:buClrTx/>
                        <a:buSzTx/>
                        <a:buFontTx/>
                        <a:buNone/>
                        <a:tabLst/>
                        <a:defRPr/>
                      </a:pPr>
                      <a:r>
                        <a:rPr lang="he-IL" sz="1600" b="1" dirty="0" err="1">
                          <a:effectLst/>
                          <a:latin typeface="Courier New" panose="02070309020205020404" pitchFamily="49" charset="0"/>
                          <a:ea typeface="Calibri" panose="020F0502020204030204" pitchFamily="34" charset="0"/>
                          <a:cs typeface="David" panose="020E0502060401010101" pitchFamily="34" charset="-79"/>
                        </a:rPr>
                        <a:t>ממ"ח</a:t>
                      </a:r>
                      <a:endParaRPr lang="en-US" sz="1600" dirty="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rtl="1">
                        <a:lnSpc>
                          <a:spcPct val="150000"/>
                        </a:lnSpc>
                        <a:spcAft>
                          <a:spcPts val="800"/>
                        </a:spcAft>
                      </a:pPr>
                      <a:endParaRPr lang="en-US" sz="1200" dirty="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rtl="1">
                        <a:lnSpc>
                          <a:spcPct val="150000"/>
                        </a:lnSpc>
                        <a:spcAft>
                          <a:spcPts val="800"/>
                        </a:spcAft>
                      </a:pPr>
                      <a:endParaRPr lang="en-US" sz="1200" dirty="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rtl="1">
                        <a:lnSpc>
                          <a:spcPct val="150000"/>
                        </a:lnSpc>
                        <a:spcAft>
                          <a:spcPts val="800"/>
                        </a:spcAft>
                      </a:pPr>
                      <a:endParaRPr lang="en-US" sz="1200" dirty="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67084703"/>
                  </a:ext>
                </a:extLst>
              </a:tr>
              <a:tr h="160655">
                <a:tc vMerge="1">
                  <a:txBody>
                    <a:bodyPr/>
                    <a:lstStyle/>
                    <a:p>
                      <a:pPr algn="r" rtl="1">
                        <a:lnSpc>
                          <a:spcPct val="150000"/>
                        </a:lnSpc>
                        <a:spcAft>
                          <a:spcPts val="800"/>
                        </a:spcAft>
                      </a:pPr>
                      <a:endParaRPr lang="en-US" sz="1600" dirty="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50000"/>
                        </a:lnSpc>
                        <a:spcAft>
                          <a:spcPts val="800"/>
                        </a:spcAft>
                      </a:pPr>
                      <a:r>
                        <a:rPr lang="he-IL" sz="1600" dirty="0">
                          <a:effectLst/>
                          <a:latin typeface="Courier New" panose="02070309020205020404" pitchFamily="49" charset="0"/>
                          <a:ea typeface="Calibri" panose="020F0502020204030204" pitchFamily="34" charset="0"/>
                          <a:cs typeface="David" panose="020E0502060401010101" pitchFamily="34" charset="-79"/>
                        </a:rPr>
                        <a:t>רשתות</a:t>
                      </a:r>
                      <a:endParaRPr lang="en-US" sz="1600" dirty="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1">
                        <a:lnSpc>
                          <a:spcPct val="150000"/>
                        </a:lnSpc>
                        <a:spcAft>
                          <a:spcPts val="800"/>
                        </a:spcAft>
                      </a:pPr>
                      <a:r>
                        <a:rPr lang="he-IL" sz="1600" dirty="0" err="1">
                          <a:effectLst/>
                          <a:latin typeface="Courier New" panose="02070309020205020404" pitchFamily="49" charset="0"/>
                          <a:ea typeface="Calibri" panose="020F0502020204030204" pitchFamily="34" charset="0"/>
                          <a:cs typeface="David" panose="020E0502060401010101" pitchFamily="34" charset="-79"/>
                        </a:rPr>
                        <a:t>מוכש"ר</a:t>
                      </a:r>
                      <a:endParaRPr lang="en-US" sz="1600" dirty="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50000"/>
                        </a:lnSpc>
                        <a:spcAft>
                          <a:spcPts val="800"/>
                        </a:spcAft>
                      </a:pPr>
                      <a:r>
                        <a:rPr lang="he-IL" sz="1600" dirty="0">
                          <a:effectLst/>
                          <a:latin typeface="Courier New" panose="02070309020205020404" pitchFamily="49" charset="0"/>
                          <a:ea typeface="Calibri" panose="020F0502020204030204" pitchFamily="34" charset="0"/>
                          <a:cs typeface="David" panose="020E0502060401010101" pitchFamily="34" charset="-79"/>
                        </a:rPr>
                        <a:t>פטור</a:t>
                      </a:r>
                      <a:endParaRPr lang="en-US" sz="1600" dirty="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50000"/>
                        </a:lnSpc>
                        <a:spcAft>
                          <a:spcPts val="800"/>
                        </a:spcAft>
                      </a:pPr>
                      <a:r>
                        <a:rPr lang="he-IL" sz="1600" dirty="0">
                          <a:effectLst/>
                          <a:latin typeface="Courier New" panose="02070309020205020404" pitchFamily="49" charset="0"/>
                          <a:ea typeface="Calibri" panose="020F0502020204030204" pitchFamily="34" charset="0"/>
                          <a:cs typeface="David" panose="020E0502060401010101" pitchFamily="34" charset="-79"/>
                        </a:rPr>
                        <a:t>לא מדווח</a:t>
                      </a:r>
                      <a:endParaRPr lang="en-US" sz="1600" dirty="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50000"/>
                        </a:lnSpc>
                        <a:spcAft>
                          <a:spcPts val="800"/>
                        </a:spcAft>
                      </a:pPr>
                      <a:r>
                        <a:rPr lang="he-IL" sz="1600" b="1" dirty="0">
                          <a:effectLst/>
                          <a:latin typeface="Courier New" panose="02070309020205020404" pitchFamily="49" charset="0"/>
                          <a:ea typeface="Calibri" panose="020F0502020204030204" pitchFamily="34" charset="0"/>
                          <a:cs typeface="David" panose="020E0502060401010101" pitchFamily="34" charset="-79"/>
                        </a:rPr>
                        <a:t>סה"כ</a:t>
                      </a:r>
                      <a:endParaRPr lang="en-US" sz="1600" dirty="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50000"/>
                        </a:lnSpc>
                        <a:spcAft>
                          <a:spcPts val="800"/>
                        </a:spcAft>
                      </a:pPr>
                      <a:r>
                        <a:rPr lang="he-IL" sz="1600" b="1" dirty="0">
                          <a:effectLst/>
                          <a:latin typeface="Courier New" panose="02070309020205020404" pitchFamily="49" charset="0"/>
                          <a:ea typeface="Calibri" panose="020F0502020204030204" pitchFamily="34" charset="0"/>
                          <a:cs typeface="David" panose="020E0502060401010101" pitchFamily="34" charset="-79"/>
                        </a:rPr>
                        <a:t>סה"כ</a:t>
                      </a:r>
                      <a:endParaRPr lang="en-US" sz="1600" dirty="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50000"/>
                        </a:lnSpc>
                        <a:spcAft>
                          <a:spcPts val="800"/>
                        </a:spcAft>
                      </a:pPr>
                      <a:r>
                        <a:rPr lang="he-IL" sz="1600" dirty="0">
                          <a:effectLst/>
                          <a:latin typeface="Courier New" panose="02070309020205020404" pitchFamily="49" charset="0"/>
                          <a:ea typeface="Calibri" panose="020F0502020204030204" pitchFamily="34" charset="0"/>
                          <a:cs typeface="David" panose="020E0502060401010101" pitchFamily="34" charset="-79"/>
                        </a:rPr>
                        <a:t>חרדי</a:t>
                      </a:r>
                      <a:endParaRPr lang="en-US" sz="1600" dirty="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50000"/>
                        </a:lnSpc>
                        <a:spcAft>
                          <a:spcPts val="800"/>
                        </a:spcAft>
                      </a:pPr>
                      <a:r>
                        <a:rPr lang="he-IL" sz="1600" dirty="0">
                          <a:effectLst/>
                          <a:latin typeface="Courier New" panose="02070309020205020404" pitchFamily="49" charset="0"/>
                          <a:ea typeface="Calibri" panose="020F0502020204030204" pitchFamily="34" charset="0"/>
                          <a:cs typeface="David" panose="020E0502060401010101" pitchFamily="34" charset="-79"/>
                        </a:rPr>
                        <a:t>חב"ד</a:t>
                      </a:r>
                      <a:endParaRPr lang="en-US" sz="1600" dirty="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50000"/>
                        </a:lnSpc>
                        <a:spcAft>
                          <a:spcPts val="800"/>
                        </a:spcAft>
                      </a:pPr>
                      <a:r>
                        <a:rPr lang="he-IL" sz="1600" dirty="0">
                          <a:effectLst/>
                          <a:latin typeface="Courier New" panose="02070309020205020404" pitchFamily="49" charset="0"/>
                          <a:ea typeface="Calibri" panose="020F0502020204030204" pitchFamily="34" charset="0"/>
                          <a:cs typeface="David" panose="020E0502060401010101" pitchFamily="34" charset="-79"/>
                        </a:rPr>
                        <a:t>חרד"ל</a:t>
                      </a:r>
                      <a:endParaRPr lang="en-US" sz="1600" dirty="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42673473"/>
                  </a:ext>
                </a:extLst>
              </a:tr>
              <a:tr h="160655">
                <a:tc>
                  <a:txBody>
                    <a:bodyPr/>
                    <a:lstStyle/>
                    <a:p>
                      <a:pPr algn="r" rtl="1">
                        <a:lnSpc>
                          <a:spcPct val="150000"/>
                        </a:lnSpc>
                        <a:spcAft>
                          <a:spcPts val="800"/>
                        </a:spcAft>
                      </a:pPr>
                      <a:r>
                        <a:rPr lang="he-IL" sz="1600" dirty="0">
                          <a:effectLst/>
                          <a:latin typeface="Courier New" panose="02070309020205020404" pitchFamily="49" charset="0"/>
                          <a:ea typeface="Calibri" panose="020F0502020204030204" pitchFamily="34" charset="0"/>
                          <a:cs typeface="David" panose="020E0502060401010101" pitchFamily="34" charset="-79"/>
                        </a:rPr>
                        <a:t>אם ניגשה לבחינות הבגרות (%)</a:t>
                      </a:r>
                      <a:endParaRPr lang="en-US" sz="1600" dirty="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rtl="0">
                        <a:lnSpc>
                          <a:spcPct val="150000"/>
                        </a:lnSpc>
                        <a:spcAft>
                          <a:spcPts val="800"/>
                        </a:spcAft>
                      </a:pPr>
                      <a:r>
                        <a:rPr lang="en-US" sz="1600" dirty="0">
                          <a:effectLst/>
                          <a:latin typeface="David" panose="020E0502060401010101" pitchFamily="34" charset="-79"/>
                          <a:ea typeface="Calibri" panose="020F0502020204030204" pitchFamily="34" charset="0"/>
                          <a:cs typeface="David" panose="020E0502060401010101" pitchFamily="34" charset="-79"/>
                        </a:rPr>
                        <a:t>46.7</a:t>
                      </a:r>
                      <a:endParaRPr lang="en-US" sz="1600" dirty="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rtl="1">
                        <a:lnSpc>
                          <a:spcPct val="150000"/>
                        </a:lnSpc>
                        <a:spcAft>
                          <a:spcPts val="800"/>
                        </a:spcAft>
                      </a:pPr>
                      <a:r>
                        <a:rPr lang="en-US" sz="1600" dirty="0">
                          <a:effectLst/>
                          <a:latin typeface="David" panose="020E0502060401010101" pitchFamily="34" charset="-79"/>
                          <a:ea typeface="Calibri" panose="020F0502020204030204" pitchFamily="34" charset="0"/>
                          <a:cs typeface="David" panose="020E0502060401010101" pitchFamily="34" charset="-79"/>
                        </a:rPr>
                        <a:t>42.3</a:t>
                      </a:r>
                      <a:endParaRPr lang="en-US" sz="1600" dirty="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rtl="1">
                        <a:lnSpc>
                          <a:spcPct val="150000"/>
                        </a:lnSpc>
                        <a:spcAft>
                          <a:spcPts val="800"/>
                        </a:spcAft>
                      </a:pPr>
                      <a:r>
                        <a:rPr lang="en-US" sz="1600" dirty="0">
                          <a:effectLst/>
                          <a:latin typeface="David" panose="020E0502060401010101" pitchFamily="34" charset="-79"/>
                          <a:ea typeface="Calibri" panose="020F0502020204030204" pitchFamily="34" charset="0"/>
                          <a:cs typeface="David" panose="020E0502060401010101" pitchFamily="34" charset="-79"/>
                        </a:rPr>
                        <a:t>20.1</a:t>
                      </a:r>
                      <a:endParaRPr lang="en-US" sz="1600" dirty="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rtl="1">
                        <a:lnSpc>
                          <a:spcPct val="150000"/>
                        </a:lnSpc>
                        <a:spcAft>
                          <a:spcPts val="800"/>
                        </a:spcAft>
                      </a:pPr>
                      <a:r>
                        <a:rPr lang="en-US" sz="1600" dirty="0">
                          <a:effectLst/>
                          <a:latin typeface="David" panose="020E0502060401010101" pitchFamily="34" charset="-79"/>
                          <a:ea typeface="Calibri" panose="020F0502020204030204" pitchFamily="34" charset="0"/>
                          <a:cs typeface="David" panose="020E0502060401010101" pitchFamily="34" charset="-79"/>
                        </a:rPr>
                        <a:t>13.2</a:t>
                      </a:r>
                      <a:endParaRPr lang="en-US" sz="1600" dirty="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rtl="1">
                        <a:lnSpc>
                          <a:spcPct val="150000"/>
                        </a:lnSpc>
                        <a:spcAft>
                          <a:spcPts val="800"/>
                        </a:spcAft>
                      </a:pPr>
                      <a:r>
                        <a:rPr lang="en-US" sz="1600" b="1" dirty="0">
                          <a:effectLst/>
                          <a:latin typeface="David" panose="020E0502060401010101" pitchFamily="34" charset="-79"/>
                          <a:ea typeface="Calibri" panose="020F0502020204030204" pitchFamily="34" charset="0"/>
                          <a:cs typeface="David" panose="020E0502060401010101" pitchFamily="34" charset="-79"/>
                        </a:rPr>
                        <a:t>34.3</a:t>
                      </a:r>
                      <a:endParaRPr lang="en-US" sz="1600" dirty="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rtl="1">
                        <a:lnSpc>
                          <a:spcPct val="150000"/>
                        </a:lnSpc>
                        <a:spcAft>
                          <a:spcPts val="800"/>
                        </a:spcAft>
                      </a:pPr>
                      <a:r>
                        <a:rPr lang="en-US" sz="1600" b="1" dirty="0">
                          <a:effectLst/>
                          <a:latin typeface="David" panose="020E0502060401010101" pitchFamily="34" charset="-79"/>
                          <a:ea typeface="Calibri" panose="020F0502020204030204" pitchFamily="34" charset="0"/>
                          <a:cs typeface="David" panose="020E0502060401010101" pitchFamily="34" charset="-79"/>
                        </a:rPr>
                        <a:t>71.1</a:t>
                      </a:r>
                      <a:endParaRPr lang="en-US" sz="1600" dirty="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rtl="1">
                        <a:lnSpc>
                          <a:spcPct val="150000"/>
                        </a:lnSpc>
                        <a:spcAft>
                          <a:spcPts val="800"/>
                        </a:spcAft>
                      </a:pPr>
                      <a:r>
                        <a:rPr lang="en-US" sz="1600" dirty="0">
                          <a:effectLst/>
                          <a:latin typeface="David" panose="020E0502060401010101" pitchFamily="34" charset="-79"/>
                          <a:ea typeface="Calibri" panose="020F0502020204030204" pitchFamily="34" charset="0"/>
                          <a:cs typeface="David" panose="020E0502060401010101" pitchFamily="34" charset="-79"/>
                        </a:rPr>
                        <a:t>58.4</a:t>
                      </a:r>
                      <a:endParaRPr lang="en-US" sz="1600" dirty="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rtl="1">
                        <a:lnSpc>
                          <a:spcPct val="150000"/>
                        </a:lnSpc>
                        <a:spcAft>
                          <a:spcPts val="800"/>
                        </a:spcAft>
                      </a:pPr>
                      <a:r>
                        <a:rPr lang="en-US" sz="1600" dirty="0">
                          <a:effectLst/>
                          <a:latin typeface="David" panose="020E0502060401010101" pitchFamily="34" charset="-79"/>
                          <a:ea typeface="Calibri" panose="020F0502020204030204" pitchFamily="34" charset="0"/>
                          <a:cs typeface="David" panose="020E0502060401010101" pitchFamily="34" charset="-79"/>
                        </a:rPr>
                        <a:t>78.9</a:t>
                      </a:r>
                      <a:endParaRPr lang="en-US" sz="1600" dirty="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rtl="1">
                        <a:lnSpc>
                          <a:spcPct val="150000"/>
                        </a:lnSpc>
                        <a:spcAft>
                          <a:spcPts val="800"/>
                        </a:spcAft>
                      </a:pPr>
                      <a:r>
                        <a:rPr lang="en-US" sz="1600" dirty="0">
                          <a:effectLst/>
                          <a:latin typeface="David" panose="020E0502060401010101" pitchFamily="34" charset="-79"/>
                          <a:ea typeface="Calibri" panose="020F0502020204030204" pitchFamily="34" charset="0"/>
                          <a:cs typeface="David" panose="020E0502060401010101" pitchFamily="34" charset="-79"/>
                        </a:rPr>
                        <a:t>91.2</a:t>
                      </a:r>
                      <a:endParaRPr lang="en-US" sz="1600" dirty="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17841005"/>
                  </a:ext>
                </a:extLst>
              </a:tr>
              <a:tr h="160655">
                <a:tc>
                  <a:txBody>
                    <a:bodyPr/>
                    <a:lstStyle/>
                    <a:p>
                      <a:pPr algn="r" rtl="1">
                        <a:lnSpc>
                          <a:spcPct val="150000"/>
                        </a:lnSpc>
                        <a:spcAft>
                          <a:spcPts val="800"/>
                        </a:spcAft>
                      </a:pPr>
                      <a:r>
                        <a:rPr lang="he-IL" sz="1600" dirty="0">
                          <a:effectLst/>
                          <a:latin typeface="Courier New" panose="02070309020205020404" pitchFamily="49" charset="0"/>
                          <a:ea typeface="Calibri" panose="020F0502020204030204" pitchFamily="34" charset="0"/>
                          <a:cs typeface="David" panose="020E0502060401010101" pitchFamily="34" charset="-79"/>
                        </a:rPr>
                        <a:t>אם אקדמאית (%)</a:t>
                      </a:r>
                      <a:endParaRPr lang="en-US" sz="1600" dirty="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50000"/>
                        </a:lnSpc>
                        <a:spcAft>
                          <a:spcPts val="800"/>
                        </a:spcAft>
                      </a:pPr>
                      <a:r>
                        <a:rPr lang="en-US" sz="1600">
                          <a:effectLst/>
                          <a:latin typeface="David" panose="020E0502060401010101" pitchFamily="34" charset="-79"/>
                          <a:ea typeface="Calibri" panose="020F0502020204030204" pitchFamily="34" charset="0"/>
                          <a:cs typeface="David" panose="020E0502060401010101" pitchFamily="34" charset="-79"/>
                        </a:rPr>
                        <a:t>14.2</a:t>
                      </a:r>
                      <a:endParaRPr lang="en-US" sz="160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800"/>
                        </a:spcAft>
                      </a:pPr>
                      <a:r>
                        <a:rPr lang="en-US" sz="1600">
                          <a:effectLst/>
                          <a:latin typeface="David" panose="020E0502060401010101" pitchFamily="34" charset="-79"/>
                          <a:ea typeface="Calibri" panose="020F0502020204030204" pitchFamily="34" charset="0"/>
                          <a:cs typeface="David" panose="020E0502060401010101" pitchFamily="34" charset="-79"/>
                        </a:rPr>
                        <a:t>19.9</a:t>
                      </a:r>
                      <a:endParaRPr lang="en-US" sz="160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800"/>
                        </a:spcAft>
                      </a:pPr>
                      <a:r>
                        <a:rPr lang="en-US" sz="1600">
                          <a:effectLst/>
                          <a:latin typeface="David" panose="020E0502060401010101" pitchFamily="34" charset="-79"/>
                          <a:ea typeface="Calibri" panose="020F0502020204030204" pitchFamily="34" charset="0"/>
                          <a:cs typeface="David" panose="020E0502060401010101" pitchFamily="34" charset="-79"/>
                        </a:rPr>
                        <a:t>13.2</a:t>
                      </a:r>
                      <a:endParaRPr lang="en-US" sz="160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800"/>
                        </a:spcAft>
                      </a:pPr>
                      <a:r>
                        <a:rPr lang="en-US" sz="1600" dirty="0">
                          <a:effectLst/>
                          <a:latin typeface="David" panose="020E0502060401010101" pitchFamily="34" charset="-79"/>
                          <a:ea typeface="Calibri" panose="020F0502020204030204" pitchFamily="34" charset="0"/>
                          <a:cs typeface="David" panose="020E0502060401010101" pitchFamily="34" charset="-79"/>
                        </a:rPr>
                        <a:t>7.9</a:t>
                      </a:r>
                      <a:endParaRPr lang="en-US" sz="1600" dirty="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800"/>
                        </a:spcAft>
                      </a:pPr>
                      <a:r>
                        <a:rPr lang="en-US" sz="1600" b="1">
                          <a:effectLst/>
                          <a:latin typeface="David" panose="020E0502060401010101" pitchFamily="34" charset="-79"/>
                          <a:ea typeface="Calibri" panose="020F0502020204030204" pitchFamily="34" charset="0"/>
                          <a:cs typeface="David" panose="020E0502060401010101" pitchFamily="34" charset="-79"/>
                        </a:rPr>
                        <a:t>14.9</a:t>
                      </a:r>
                      <a:endParaRPr lang="en-US" sz="160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chemeClr val="tx1"/>
                      </a:solidFill>
                      <a:prstDash val="sys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800"/>
                        </a:spcAft>
                      </a:pPr>
                      <a:r>
                        <a:rPr lang="en-US" sz="1600" b="1">
                          <a:effectLst/>
                          <a:latin typeface="David" panose="020E0502060401010101" pitchFamily="34" charset="-79"/>
                          <a:ea typeface="Calibri" panose="020F0502020204030204" pitchFamily="34" charset="0"/>
                          <a:cs typeface="David" panose="020E0502060401010101" pitchFamily="34" charset="-79"/>
                        </a:rPr>
                        <a:t>27.5</a:t>
                      </a:r>
                      <a:endParaRPr lang="en-US" sz="160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800"/>
                        </a:spcAft>
                      </a:pPr>
                      <a:r>
                        <a:rPr lang="en-US" sz="1600">
                          <a:effectLst/>
                          <a:latin typeface="David" panose="020E0502060401010101" pitchFamily="34" charset="-79"/>
                          <a:ea typeface="Calibri" panose="020F0502020204030204" pitchFamily="34" charset="0"/>
                          <a:cs typeface="David" panose="020E0502060401010101" pitchFamily="34" charset="-79"/>
                        </a:rPr>
                        <a:t>21.2</a:t>
                      </a:r>
                      <a:endParaRPr lang="en-US" sz="160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800"/>
                        </a:spcAft>
                      </a:pPr>
                      <a:r>
                        <a:rPr lang="en-US" sz="1600">
                          <a:effectLst/>
                          <a:latin typeface="David" panose="020E0502060401010101" pitchFamily="34" charset="-79"/>
                          <a:ea typeface="Calibri" panose="020F0502020204030204" pitchFamily="34" charset="0"/>
                          <a:cs typeface="David" panose="020E0502060401010101" pitchFamily="34" charset="-79"/>
                        </a:rPr>
                        <a:t>28.3</a:t>
                      </a:r>
                      <a:endParaRPr lang="en-US" sz="160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800"/>
                        </a:spcAft>
                      </a:pPr>
                      <a:r>
                        <a:rPr lang="en-US" sz="1600">
                          <a:effectLst/>
                          <a:latin typeface="David" panose="020E0502060401010101" pitchFamily="34" charset="-79"/>
                          <a:ea typeface="Calibri" panose="020F0502020204030204" pitchFamily="34" charset="0"/>
                          <a:cs typeface="David" panose="020E0502060401010101" pitchFamily="34" charset="-79"/>
                        </a:rPr>
                        <a:t>43.7</a:t>
                      </a:r>
                      <a:endParaRPr lang="en-US" sz="160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91198673"/>
                  </a:ext>
                </a:extLst>
              </a:tr>
              <a:tr h="160655">
                <a:tc>
                  <a:txBody>
                    <a:bodyPr/>
                    <a:lstStyle/>
                    <a:p>
                      <a:pPr algn="r" rtl="1">
                        <a:lnSpc>
                          <a:spcPct val="150000"/>
                        </a:lnSpc>
                        <a:spcAft>
                          <a:spcPts val="800"/>
                        </a:spcAft>
                      </a:pPr>
                      <a:r>
                        <a:rPr lang="he-IL" sz="1600" dirty="0">
                          <a:effectLst/>
                          <a:latin typeface="Courier New" panose="02070309020205020404" pitchFamily="49" charset="0"/>
                          <a:ea typeface="Calibri" panose="020F0502020204030204" pitchFamily="34" charset="0"/>
                          <a:cs typeface="David" panose="020E0502060401010101" pitchFamily="34" charset="-79"/>
                        </a:rPr>
                        <a:t>אב ניגש לבחינות הבגרות (%)</a:t>
                      </a:r>
                      <a:endParaRPr lang="en-US" sz="1600" dirty="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rtl="1">
                        <a:lnSpc>
                          <a:spcPct val="150000"/>
                        </a:lnSpc>
                        <a:spcAft>
                          <a:spcPts val="800"/>
                        </a:spcAft>
                      </a:pPr>
                      <a:r>
                        <a:rPr lang="en-US" sz="1600">
                          <a:effectLst/>
                          <a:latin typeface="David" panose="020E0502060401010101" pitchFamily="34" charset="-79"/>
                          <a:ea typeface="Calibri" panose="020F0502020204030204" pitchFamily="34" charset="0"/>
                          <a:cs typeface="David" panose="020E0502060401010101" pitchFamily="34" charset="-79"/>
                        </a:rPr>
                        <a:t>23.5</a:t>
                      </a:r>
                      <a:endParaRPr lang="en-US" sz="160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rtl="0">
                        <a:lnSpc>
                          <a:spcPct val="150000"/>
                        </a:lnSpc>
                        <a:spcAft>
                          <a:spcPts val="800"/>
                        </a:spcAft>
                      </a:pPr>
                      <a:r>
                        <a:rPr lang="en-US" sz="1600">
                          <a:effectLst/>
                          <a:latin typeface="David" panose="020E0502060401010101" pitchFamily="34" charset="-79"/>
                          <a:ea typeface="Calibri" panose="020F0502020204030204" pitchFamily="34" charset="0"/>
                          <a:cs typeface="David" panose="020E0502060401010101" pitchFamily="34" charset="-79"/>
                        </a:rPr>
                        <a:t>26.8</a:t>
                      </a:r>
                      <a:endParaRPr lang="en-US" sz="160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rtl="1">
                        <a:lnSpc>
                          <a:spcPct val="150000"/>
                        </a:lnSpc>
                        <a:spcAft>
                          <a:spcPts val="800"/>
                        </a:spcAft>
                      </a:pPr>
                      <a:r>
                        <a:rPr lang="en-US" sz="1600">
                          <a:effectLst/>
                          <a:latin typeface="David" panose="020E0502060401010101" pitchFamily="34" charset="-79"/>
                          <a:ea typeface="Calibri" panose="020F0502020204030204" pitchFamily="34" charset="0"/>
                          <a:cs typeface="David" panose="020E0502060401010101" pitchFamily="34" charset="-79"/>
                        </a:rPr>
                        <a:t>8.9</a:t>
                      </a:r>
                      <a:endParaRPr lang="en-US" sz="160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rtl="1">
                        <a:lnSpc>
                          <a:spcPct val="150000"/>
                        </a:lnSpc>
                        <a:spcAft>
                          <a:spcPts val="800"/>
                        </a:spcAft>
                      </a:pPr>
                      <a:r>
                        <a:rPr lang="en-US" sz="1600" dirty="0">
                          <a:effectLst/>
                          <a:latin typeface="David" panose="020E0502060401010101" pitchFamily="34" charset="-79"/>
                          <a:ea typeface="Calibri" panose="020F0502020204030204" pitchFamily="34" charset="0"/>
                          <a:cs typeface="David" panose="020E0502060401010101" pitchFamily="34" charset="-79"/>
                        </a:rPr>
                        <a:t>7.5</a:t>
                      </a:r>
                      <a:endParaRPr lang="en-US" sz="1600" dirty="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rtl="1">
                        <a:lnSpc>
                          <a:spcPct val="150000"/>
                        </a:lnSpc>
                        <a:spcAft>
                          <a:spcPts val="800"/>
                        </a:spcAft>
                      </a:pPr>
                      <a:r>
                        <a:rPr lang="en-US" sz="1600" b="1">
                          <a:effectLst/>
                          <a:latin typeface="David" panose="020E0502060401010101" pitchFamily="34" charset="-79"/>
                          <a:ea typeface="Calibri" panose="020F0502020204030204" pitchFamily="34" charset="0"/>
                          <a:cs typeface="David" panose="020E0502060401010101" pitchFamily="34" charset="-79"/>
                        </a:rPr>
                        <a:t>17.3</a:t>
                      </a:r>
                      <a:endParaRPr lang="en-US" sz="160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rtl="1">
                        <a:lnSpc>
                          <a:spcPct val="150000"/>
                        </a:lnSpc>
                        <a:spcAft>
                          <a:spcPts val="800"/>
                        </a:spcAft>
                      </a:pPr>
                      <a:r>
                        <a:rPr lang="en-US" sz="1600" b="1">
                          <a:effectLst/>
                          <a:latin typeface="David" panose="020E0502060401010101" pitchFamily="34" charset="-79"/>
                          <a:ea typeface="Calibri" panose="020F0502020204030204" pitchFamily="34" charset="0"/>
                          <a:cs typeface="David" panose="020E0502060401010101" pitchFamily="34" charset="-79"/>
                        </a:rPr>
                        <a:t>46.3</a:t>
                      </a:r>
                      <a:endParaRPr lang="en-US" sz="160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rtl="1">
                        <a:lnSpc>
                          <a:spcPct val="150000"/>
                        </a:lnSpc>
                        <a:spcAft>
                          <a:spcPts val="800"/>
                        </a:spcAft>
                      </a:pPr>
                      <a:r>
                        <a:rPr lang="en-US" sz="1600">
                          <a:effectLst/>
                          <a:latin typeface="David" panose="020E0502060401010101" pitchFamily="34" charset="-79"/>
                          <a:ea typeface="Calibri" panose="020F0502020204030204" pitchFamily="34" charset="0"/>
                          <a:cs typeface="David" panose="020E0502060401010101" pitchFamily="34" charset="-79"/>
                        </a:rPr>
                        <a:t>37.8</a:t>
                      </a:r>
                      <a:endParaRPr lang="en-US" sz="160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rtl="1">
                        <a:lnSpc>
                          <a:spcPct val="150000"/>
                        </a:lnSpc>
                        <a:spcAft>
                          <a:spcPts val="800"/>
                        </a:spcAft>
                      </a:pPr>
                      <a:r>
                        <a:rPr lang="en-US" sz="1600">
                          <a:effectLst/>
                          <a:latin typeface="David" panose="020E0502060401010101" pitchFamily="34" charset="-79"/>
                          <a:ea typeface="Calibri" panose="020F0502020204030204" pitchFamily="34" charset="0"/>
                          <a:cs typeface="David" panose="020E0502060401010101" pitchFamily="34" charset="-79"/>
                        </a:rPr>
                        <a:t>40.0</a:t>
                      </a:r>
                      <a:endParaRPr lang="en-US" sz="160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rtl="1">
                        <a:lnSpc>
                          <a:spcPct val="150000"/>
                        </a:lnSpc>
                        <a:spcAft>
                          <a:spcPts val="800"/>
                        </a:spcAft>
                      </a:pPr>
                      <a:r>
                        <a:rPr lang="en-US" sz="1600">
                          <a:effectLst/>
                          <a:latin typeface="David" panose="020E0502060401010101" pitchFamily="34" charset="-79"/>
                          <a:ea typeface="Calibri" panose="020F0502020204030204" pitchFamily="34" charset="0"/>
                          <a:cs typeface="David" panose="020E0502060401010101" pitchFamily="34" charset="-79"/>
                        </a:rPr>
                        <a:t>81.3</a:t>
                      </a:r>
                      <a:endParaRPr lang="en-US" sz="160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227716241"/>
                  </a:ext>
                </a:extLst>
              </a:tr>
              <a:tr h="160655">
                <a:tc>
                  <a:txBody>
                    <a:bodyPr/>
                    <a:lstStyle/>
                    <a:p>
                      <a:pPr algn="r" rtl="1">
                        <a:lnSpc>
                          <a:spcPct val="150000"/>
                        </a:lnSpc>
                        <a:spcAft>
                          <a:spcPts val="800"/>
                        </a:spcAft>
                      </a:pPr>
                      <a:r>
                        <a:rPr lang="he-IL" sz="1600" dirty="0">
                          <a:effectLst/>
                          <a:latin typeface="Courier New" panose="02070309020205020404" pitchFamily="49" charset="0"/>
                          <a:ea typeface="Calibri" panose="020F0502020204030204" pitchFamily="34" charset="0"/>
                          <a:cs typeface="David" panose="020E0502060401010101" pitchFamily="34" charset="-79"/>
                        </a:rPr>
                        <a:t>אב אקדמאי (%)</a:t>
                      </a:r>
                      <a:endParaRPr lang="en-US" sz="1600" dirty="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800"/>
                        </a:spcAft>
                      </a:pPr>
                      <a:r>
                        <a:rPr lang="en-US" sz="1600" dirty="0">
                          <a:effectLst/>
                          <a:latin typeface="David" panose="020E0502060401010101" pitchFamily="34" charset="-79"/>
                          <a:ea typeface="Calibri" panose="020F0502020204030204" pitchFamily="34" charset="0"/>
                          <a:cs typeface="David" panose="020E0502060401010101" pitchFamily="34" charset="-79"/>
                        </a:rPr>
                        <a:t>6.5</a:t>
                      </a:r>
                      <a:endParaRPr lang="en-US" sz="1600" dirty="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50000"/>
                        </a:lnSpc>
                        <a:spcAft>
                          <a:spcPts val="800"/>
                        </a:spcAft>
                      </a:pPr>
                      <a:r>
                        <a:rPr lang="en-US" sz="1600" dirty="0">
                          <a:effectLst/>
                          <a:latin typeface="David" panose="020E0502060401010101" pitchFamily="34" charset="-79"/>
                          <a:ea typeface="Calibri" panose="020F0502020204030204" pitchFamily="34" charset="0"/>
                          <a:cs typeface="David" panose="020E0502060401010101" pitchFamily="34" charset="-79"/>
                        </a:rPr>
                        <a:t>11.1</a:t>
                      </a:r>
                      <a:endParaRPr lang="en-US" sz="1600" dirty="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800"/>
                        </a:spcAft>
                      </a:pPr>
                      <a:r>
                        <a:rPr lang="en-US" sz="1600" dirty="0">
                          <a:effectLst/>
                          <a:latin typeface="David" panose="020E0502060401010101" pitchFamily="34" charset="-79"/>
                          <a:ea typeface="Calibri" panose="020F0502020204030204" pitchFamily="34" charset="0"/>
                          <a:cs typeface="David" panose="020E0502060401010101" pitchFamily="34" charset="-79"/>
                        </a:rPr>
                        <a:t>3.5</a:t>
                      </a:r>
                      <a:endParaRPr lang="en-US" sz="1600" dirty="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800"/>
                        </a:spcAft>
                      </a:pPr>
                      <a:r>
                        <a:rPr lang="en-US" sz="1600" dirty="0">
                          <a:effectLst/>
                          <a:latin typeface="David" panose="020E0502060401010101" pitchFamily="34" charset="-79"/>
                          <a:ea typeface="Calibri" panose="020F0502020204030204" pitchFamily="34" charset="0"/>
                          <a:cs typeface="David" panose="020E0502060401010101" pitchFamily="34" charset="-79"/>
                        </a:rPr>
                        <a:t>3.3</a:t>
                      </a:r>
                      <a:endParaRPr lang="en-US" sz="1600" dirty="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800"/>
                        </a:spcAft>
                      </a:pPr>
                      <a:r>
                        <a:rPr lang="en-US" sz="1600" b="1" dirty="0">
                          <a:effectLst/>
                          <a:latin typeface="David" panose="020E0502060401010101" pitchFamily="34" charset="-79"/>
                          <a:ea typeface="Calibri" panose="020F0502020204030204" pitchFamily="34" charset="0"/>
                          <a:cs typeface="David" panose="020E0502060401010101" pitchFamily="34" charset="-79"/>
                        </a:rPr>
                        <a:t>6.1</a:t>
                      </a:r>
                      <a:endParaRPr lang="en-US" sz="1600" dirty="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800"/>
                        </a:spcAft>
                      </a:pPr>
                      <a:r>
                        <a:rPr lang="en-US" sz="1600" b="1" dirty="0">
                          <a:effectLst/>
                          <a:latin typeface="David" panose="020E0502060401010101" pitchFamily="34" charset="-79"/>
                          <a:ea typeface="Calibri" panose="020F0502020204030204" pitchFamily="34" charset="0"/>
                          <a:cs typeface="David" panose="020E0502060401010101" pitchFamily="34" charset="-79"/>
                        </a:rPr>
                        <a:t>13.7</a:t>
                      </a:r>
                      <a:endParaRPr lang="en-US" sz="1600" dirty="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800"/>
                        </a:spcAft>
                      </a:pPr>
                      <a:r>
                        <a:rPr lang="en-US" sz="1600" dirty="0">
                          <a:effectLst/>
                          <a:latin typeface="David" panose="020E0502060401010101" pitchFamily="34" charset="-79"/>
                          <a:ea typeface="Calibri" panose="020F0502020204030204" pitchFamily="34" charset="0"/>
                          <a:cs typeface="David" panose="020E0502060401010101" pitchFamily="34" charset="-79"/>
                        </a:rPr>
                        <a:t>11.3</a:t>
                      </a:r>
                      <a:endParaRPr lang="en-US" sz="1600" dirty="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800"/>
                        </a:spcAft>
                      </a:pPr>
                      <a:r>
                        <a:rPr lang="en-US" sz="1600" dirty="0">
                          <a:effectLst/>
                          <a:latin typeface="David" panose="020E0502060401010101" pitchFamily="34" charset="-79"/>
                          <a:ea typeface="Calibri" panose="020F0502020204030204" pitchFamily="34" charset="0"/>
                          <a:cs typeface="David" panose="020E0502060401010101" pitchFamily="34" charset="-79"/>
                        </a:rPr>
                        <a:t>11.2</a:t>
                      </a:r>
                      <a:endParaRPr lang="en-US" sz="1600" dirty="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800"/>
                        </a:spcAft>
                      </a:pPr>
                      <a:r>
                        <a:rPr lang="en-US" sz="1600" dirty="0">
                          <a:effectLst/>
                          <a:latin typeface="David" panose="020E0502060401010101" pitchFamily="34" charset="-79"/>
                          <a:ea typeface="Calibri" panose="020F0502020204030204" pitchFamily="34" charset="0"/>
                          <a:cs typeface="David" panose="020E0502060401010101" pitchFamily="34" charset="-79"/>
                        </a:rPr>
                        <a:t>25.6</a:t>
                      </a:r>
                      <a:endParaRPr lang="en-US" sz="1600" dirty="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32412040"/>
                  </a:ext>
                </a:extLst>
              </a:tr>
              <a:tr h="267847">
                <a:tc>
                  <a:txBody>
                    <a:bodyPr/>
                    <a:lstStyle/>
                    <a:p>
                      <a:pPr algn="r" rtl="1">
                        <a:lnSpc>
                          <a:spcPct val="150000"/>
                        </a:lnSpc>
                        <a:spcAft>
                          <a:spcPts val="800"/>
                        </a:spcAft>
                      </a:pPr>
                      <a:r>
                        <a:rPr lang="he-IL" sz="1600" dirty="0">
                          <a:effectLst/>
                          <a:latin typeface="Courier New" panose="02070309020205020404" pitchFamily="49" charset="0"/>
                          <a:ea typeface="Calibri" panose="020F0502020204030204" pitchFamily="34" charset="0"/>
                          <a:cs typeface="David" panose="020E0502060401010101" pitchFamily="34" charset="-79"/>
                        </a:rPr>
                        <a:t>אחיות ניגשו לבחינות הבגרות</a:t>
                      </a:r>
                      <a:r>
                        <a:rPr lang="he-IL" sz="1600" baseline="30000" dirty="0">
                          <a:effectLst/>
                          <a:latin typeface="Courier New" panose="02070309020205020404" pitchFamily="49" charset="0"/>
                          <a:ea typeface="Calibri" panose="020F0502020204030204" pitchFamily="34" charset="0"/>
                          <a:cs typeface="David" panose="020E0502060401010101" pitchFamily="34" charset="-79"/>
                        </a:rPr>
                        <a:t> </a:t>
                      </a:r>
                      <a:r>
                        <a:rPr lang="he-IL" sz="1600" dirty="0">
                          <a:effectLst/>
                          <a:latin typeface="Courier New" panose="02070309020205020404" pitchFamily="49" charset="0"/>
                          <a:ea typeface="Calibri" panose="020F0502020204030204" pitchFamily="34" charset="0"/>
                          <a:cs typeface="David" panose="020E0502060401010101" pitchFamily="34" charset="-79"/>
                        </a:rPr>
                        <a:t>(%)</a:t>
                      </a:r>
                      <a:endParaRPr lang="en-US" sz="1600" dirty="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dot"/>
                      <a:round/>
                      <a:headEnd type="none" w="med" len="med"/>
                      <a:tailEnd type="none" w="med" len="med"/>
                    </a:lnB>
                  </a:tcPr>
                </a:tc>
                <a:tc>
                  <a:txBody>
                    <a:bodyPr/>
                    <a:lstStyle/>
                    <a:p>
                      <a:pPr algn="ctr" rtl="0">
                        <a:lnSpc>
                          <a:spcPct val="150000"/>
                        </a:lnSpc>
                        <a:spcAft>
                          <a:spcPts val="800"/>
                        </a:spcAft>
                      </a:pPr>
                      <a:r>
                        <a:rPr lang="en-US" sz="1600" dirty="0">
                          <a:effectLst/>
                          <a:latin typeface="David" panose="020E0502060401010101" pitchFamily="34" charset="-79"/>
                          <a:ea typeface="Calibri" panose="020F0502020204030204" pitchFamily="34" charset="0"/>
                          <a:cs typeface="David" panose="020E0502060401010101" pitchFamily="34" charset="-79"/>
                        </a:rPr>
                        <a:t>64.6</a:t>
                      </a:r>
                      <a:endParaRPr lang="en-US" sz="1600" dirty="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dot"/>
                      <a:round/>
                      <a:headEnd type="none" w="med" len="med"/>
                      <a:tailEnd type="none" w="med" len="med"/>
                    </a:lnB>
                  </a:tcPr>
                </a:tc>
                <a:tc>
                  <a:txBody>
                    <a:bodyPr/>
                    <a:lstStyle/>
                    <a:p>
                      <a:pPr algn="ctr" rtl="0">
                        <a:lnSpc>
                          <a:spcPct val="150000"/>
                        </a:lnSpc>
                        <a:spcAft>
                          <a:spcPts val="800"/>
                        </a:spcAft>
                      </a:pPr>
                      <a:r>
                        <a:rPr lang="en-US" sz="1600" dirty="0">
                          <a:effectLst/>
                          <a:latin typeface="David" panose="020E0502060401010101" pitchFamily="34" charset="-79"/>
                          <a:ea typeface="Calibri" panose="020F0502020204030204" pitchFamily="34" charset="0"/>
                          <a:cs typeface="David" panose="020E0502060401010101" pitchFamily="34" charset="-79"/>
                        </a:rPr>
                        <a:t>57.7</a:t>
                      </a:r>
                      <a:endParaRPr lang="en-US" sz="1600" dirty="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dot"/>
                      <a:round/>
                      <a:headEnd type="none" w="med" len="med"/>
                      <a:tailEnd type="none" w="med" len="med"/>
                    </a:lnB>
                  </a:tcPr>
                </a:tc>
                <a:tc>
                  <a:txBody>
                    <a:bodyPr/>
                    <a:lstStyle/>
                    <a:p>
                      <a:pPr algn="ctr" rtl="1">
                        <a:lnSpc>
                          <a:spcPct val="150000"/>
                        </a:lnSpc>
                        <a:spcAft>
                          <a:spcPts val="800"/>
                        </a:spcAft>
                      </a:pPr>
                      <a:r>
                        <a:rPr lang="en-US" sz="1600" dirty="0">
                          <a:effectLst/>
                          <a:latin typeface="David" panose="020E0502060401010101" pitchFamily="34" charset="-79"/>
                          <a:ea typeface="Calibri" panose="020F0502020204030204" pitchFamily="34" charset="0"/>
                          <a:cs typeface="David" panose="020E0502060401010101" pitchFamily="34" charset="-79"/>
                        </a:rPr>
                        <a:t>37.5</a:t>
                      </a:r>
                      <a:endParaRPr lang="en-US" sz="1600" dirty="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dot"/>
                      <a:round/>
                      <a:headEnd type="none" w="med" len="med"/>
                      <a:tailEnd type="none" w="med" len="med"/>
                    </a:lnB>
                  </a:tcPr>
                </a:tc>
                <a:tc>
                  <a:txBody>
                    <a:bodyPr/>
                    <a:lstStyle/>
                    <a:p>
                      <a:pPr algn="ctr" rtl="1">
                        <a:lnSpc>
                          <a:spcPct val="150000"/>
                        </a:lnSpc>
                        <a:spcAft>
                          <a:spcPts val="800"/>
                        </a:spcAft>
                      </a:pPr>
                      <a:r>
                        <a:rPr lang="en-US" sz="1600" dirty="0">
                          <a:effectLst/>
                          <a:latin typeface="David" panose="020E0502060401010101" pitchFamily="34" charset="-79"/>
                          <a:ea typeface="Calibri" panose="020F0502020204030204" pitchFamily="34" charset="0"/>
                          <a:cs typeface="David" panose="020E0502060401010101" pitchFamily="34" charset="-79"/>
                        </a:rPr>
                        <a:t>9.7</a:t>
                      </a:r>
                      <a:endParaRPr lang="en-US" sz="1600" dirty="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dot"/>
                      <a:round/>
                      <a:headEnd type="none" w="med" len="med"/>
                      <a:tailEnd type="none" w="med" len="med"/>
                    </a:lnB>
                  </a:tcPr>
                </a:tc>
                <a:tc>
                  <a:txBody>
                    <a:bodyPr/>
                    <a:lstStyle/>
                    <a:p>
                      <a:pPr algn="ctr" rtl="1">
                        <a:lnSpc>
                          <a:spcPct val="150000"/>
                        </a:lnSpc>
                        <a:spcAft>
                          <a:spcPts val="800"/>
                        </a:spcAft>
                      </a:pPr>
                      <a:r>
                        <a:rPr lang="en-US" sz="1600" b="1" dirty="0">
                          <a:effectLst/>
                          <a:latin typeface="David" panose="020E0502060401010101" pitchFamily="34" charset="-79"/>
                          <a:ea typeface="Calibri" panose="020F0502020204030204" pitchFamily="34" charset="0"/>
                          <a:cs typeface="David" panose="020E0502060401010101" pitchFamily="34" charset="-79"/>
                        </a:rPr>
                        <a:t>50.1</a:t>
                      </a:r>
                      <a:endParaRPr lang="en-US" sz="1600" dirty="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dot"/>
                      <a:round/>
                      <a:headEnd type="none" w="med" len="med"/>
                      <a:tailEnd type="none" w="med" len="med"/>
                    </a:lnB>
                  </a:tcPr>
                </a:tc>
                <a:tc>
                  <a:txBody>
                    <a:bodyPr/>
                    <a:lstStyle/>
                    <a:p>
                      <a:pPr algn="ctr" rtl="1">
                        <a:lnSpc>
                          <a:spcPct val="150000"/>
                        </a:lnSpc>
                        <a:spcAft>
                          <a:spcPts val="800"/>
                        </a:spcAft>
                      </a:pPr>
                      <a:r>
                        <a:rPr lang="en-US" sz="1600" b="1" dirty="0">
                          <a:effectLst/>
                          <a:latin typeface="David" panose="020E0502060401010101" pitchFamily="34" charset="-79"/>
                          <a:ea typeface="Calibri" panose="020F0502020204030204" pitchFamily="34" charset="0"/>
                          <a:cs typeface="David" panose="020E0502060401010101" pitchFamily="34" charset="-79"/>
                        </a:rPr>
                        <a:t>82.4</a:t>
                      </a:r>
                      <a:endParaRPr lang="en-US" sz="1600" dirty="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dot"/>
                      <a:round/>
                      <a:headEnd type="none" w="med" len="med"/>
                      <a:tailEnd type="none" w="med" len="med"/>
                    </a:lnB>
                  </a:tcPr>
                </a:tc>
                <a:tc>
                  <a:txBody>
                    <a:bodyPr/>
                    <a:lstStyle/>
                    <a:p>
                      <a:pPr algn="ctr" rtl="1">
                        <a:lnSpc>
                          <a:spcPct val="150000"/>
                        </a:lnSpc>
                        <a:spcAft>
                          <a:spcPts val="800"/>
                        </a:spcAft>
                      </a:pPr>
                      <a:r>
                        <a:rPr lang="en-US" sz="1600" dirty="0">
                          <a:effectLst/>
                          <a:latin typeface="David" panose="020E0502060401010101" pitchFamily="34" charset="-79"/>
                          <a:ea typeface="Calibri" panose="020F0502020204030204" pitchFamily="34" charset="0"/>
                          <a:cs typeface="David" panose="020E0502060401010101" pitchFamily="34" charset="-79"/>
                        </a:rPr>
                        <a:t>78.9</a:t>
                      </a:r>
                      <a:endParaRPr lang="en-US" sz="1600" dirty="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dot"/>
                      <a:round/>
                      <a:headEnd type="none" w="med" len="med"/>
                      <a:tailEnd type="none" w="med" len="med"/>
                    </a:lnB>
                  </a:tcPr>
                </a:tc>
                <a:tc>
                  <a:txBody>
                    <a:bodyPr/>
                    <a:lstStyle/>
                    <a:p>
                      <a:pPr algn="ctr" rtl="1">
                        <a:lnSpc>
                          <a:spcPct val="150000"/>
                        </a:lnSpc>
                        <a:spcAft>
                          <a:spcPts val="800"/>
                        </a:spcAft>
                      </a:pPr>
                      <a:r>
                        <a:rPr lang="en-US" sz="1600" dirty="0">
                          <a:effectLst/>
                          <a:latin typeface="David" panose="020E0502060401010101" pitchFamily="34" charset="-79"/>
                          <a:ea typeface="Calibri" panose="020F0502020204030204" pitchFamily="34" charset="0"/>
                          <a:cs typeface="David" panose="020E0502060401010101" pitchFamily="34" charset="-79"/>
                        </a:rPr>
                        <a:t>84.8</a:t>
                      </a:r>
                      <a:endParaRPr lang="en-US" sz="1600" dirty="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dot"/>
                      <a:round/>
                      <a:headEnd type="none" w="med" len="med"/>
                      <a:tailEnd type="none" w="med" len="med"/>
                    </a:lnB>
                  </a:tcPr>
                </a:tc>
                <a:tc>
                  <a:txBody>
                    <a:bodyPr/>
                    <a:lstStyle/>
                    <a:p>
                      <a:pPr algn="ctr" rtl="1">
                        <a:lnSpc>
                          <a:spcPct val="150000"/>
                        </a:lnSpc>
                        <a:spcAft>
                          <a:spcPts val="800"/>
                        </a:spcAft>
                      </a:pPr>
                      <a:r>
                        <a:rPr lang="en-US" sz="1600" dirty="0">
                          <a:effectLst/>
                          <a:latin typeface="David" panose="020E0502060401010101" pitchFamily="34" charset="-79"/>
                          <a:ea typeface="Calibri" panose="020F0502020204030204" pitchFamily="34" charset="0"/>
                          <a:cs typeface="David" panose="020E0502060401010101" pitchFamily="34" charset="-79"/>
                        </a:rPr>
                        <a:t>86.4</a:t>
                      </a:r>
                      <a:endParaRPr lang="en-US" sz="1600" dirty="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dot"/>
                      <a:round/>
                      <a:headEnd type="none" w="med" len="med"/>
                      <a:tailEnd type="none" w="med" len="med"/>
                    </a:lnB>
                  </a:tcPr>
                </a:tc>
                <a:extLst>
                  <a:ext uri="{0D108BD9-81ED-4DB2-BD59-A6C34878D82A}">
                    <a16:rowId xmlns:a16="http://schemas.microsoft.com/office/drawing/2014/main" val="2907052028"/>
                  </a:ext>
                </a:extLst>
              </a:tr>
              <a:tr h="160655">
                <a:tc>
                  <a:txBody>
                    <a:bodyPr/>
                    <a:lstStyle/>
                    <a:p>
                      <a:pPr algn="r" rtl="1">
                        <a:lnSpc>
                          <a:spcPct val="150000"/>
                        </a:lnSpc>
                        <a:spcAft>
                          <a:spcPts val="800"/>
                        </a:spcAft>
                      </a:pPr>
                      <a:r>
                        <a:rPr lang="he-IL" sz="1600" dirty="0">
                          <a:effectLst/>
                          <a:latin typeface="Courier New" panose="02070309020205020404" pitchFamily="49" charset="0"/>
                          <a:ea typeface="Calibri" panose="020F0502020204030204" pitchFamily="34" charset="0"/>
                          <a:cs typeface="David" panose="020E0502060401010101" pitchFamily="34" charset="-79"/>
                        </a:rPr>
                        <a:t>אחים ניגשו לבחינות הבגרות</a:t>
                      </a:r>
                      <a:r>
                        <a:rPr lang="he-IL" sz="1600" baseline="30000" dirty="0">
                          <a:effectLst/>
                          <a:latin typeface="Courier New" panose="02070309020205020404" pitchFamily="49" charset="0"/>
                          <a:ea typeface="Calibri" panose="020F0502020204030204" pitchFamily="34" charset="0"/>
                          <a:cs typeface="David" panose="020E0502060401010101" pitchFamily="34" charset="-79"/>
                        </a:rPr>
                        <a:t> </a:t>
                      </a:r>
                      <a:r>
                        <a:rPr lang="he-IL" sz="1600" dirty="0">
                          <a:effectLst/>
                          <a:latin typeface="Courier New" panose="02070309020205020404" pitchFamily="49" charset="0"/>
                          <a:ea typeface="Calibri" panose="020F0502020204030204" pitchFamily="34" charset="0"/>
                          <a:cs typeface="David" panose="020E0502060401010101" pitchFamily="34" charset="-79"/>
                        </a:rPr>
                        <a:t>(%)</a:t>
                      </a:r>
                      <a:endParaRPr lang="en-US" sz="1600" dirty="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800"/>
                        </a:spcAft>
                      </a:pPr>
                      <a:r>
                        <a:rPr lang="en-US" sz="1600" dirty="0">
                          <a:effectLst/>
                          <a:latin typeface="David" panose="020E0502060401010101" pitchFamily="34" charset="-79"/>
                          <a:ea typeface="Calibri" panose="020F0502020204030204" pitchFamily="34" charset="0"/>
                          <a:cs typeface="David" panose="020E0502060401010101" pitchFamily="34" charset="-79"/>
                        </a:rPr>
                        <a:t>14.0</a:t>
                      </a:r>
                      <a:endParaRPr lang="en-US" sz="1800" dirty="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800"/>
                        </a:spcAft>
                      </a:pPr>
                      <a:r>
                        <a:rPr lang="en-US" sz="1600" dirty="0">
                          <a:effectLst/>
                          <a:latin typeface="David" panose="020E0502060401010101" pitchFamily="34" charset="-79"/>
                          <a:ea typeface="Calibri" panose="020F0502020204030204" pitchFamily="34" charset="0"/>
                          <a:cs typeface="David" panose="020E0502060401010101" pitchFamily="34" charset="-79"/>
                        </a:rPr>
                        <a:t>23.8</a:t>
                      </a:r>
                      <a:endParaRPr lang="en-US" sz="1800" dirty="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800"/>
                        </a:spcAft>
                      </a:pPr>
                      <a:r>
                        <a:rPr lang="en-US" sz="1600" dirty="0">
                          <a:effectLst/>
                          <a:latin typeface="David" panose="020E0502060401010101" pitchFamily="34" charset="-79"/>
                          <a:ea typeface="Calibri" panose="020F0502020204030204" pitchFamily="34" charset="0"/>
                          <a:cs typeface="David" panose="020E0502060401010101" pitchFamily="34" charset="-79"/>
                        </a:rPr>
                        <a:t>2.7</a:t>
                      </a:r>
                      <a:endParaRPr lang="en-US" sz="1800" dirty="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800"/>
                        </a:spcAft>
                      </a:pPr>
                      <a:r>
                        <a:rPr lang="en-US" sz="1600" dirty="0">
                          <a:effectLst/>
                          <a:latin typeface="David" panose="020E0502060401010101" pitchFamily="34" charset="-79"/>
                          <a:ea typeface="Calibri" panose="020F0502020204030204" pitchFamily="34" charset="0"/>
                          <a:cs typeface="David" panose="020E0502060401010101" pitchFamily="34" charset="-79"/>
                        </a:rPr>
                        <a:t>4.3</a:t>
                      </a:r>
                      <a:endParaRPr lang="en-US" sz="1800" dirty="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800"/>
                        </a:spcAft>
                      </a:pPr>
                      <a:r>
                        <a:rPr lang="en-US" sz="1600" b="1" dirty="0">
                          <a:effectLst/>
                          <a:latin typeface="David" panose="020E0502060401010101" pitchFamily="34" charset="-79"/>
                          <a:ea typeface="Calibri" panose="020F0502020204030204" pitchFamily="34" charset="0"/>
                          <a:cs typeface="David" panose="020E0502060401010101" pitchFamily="34" charset="-79"/>
                        </a:rPr>
                        <a:t>11.4</a:t>
                      </a:r>
                      <a:endParaRPr lang="en-US" sz="1800" dirty="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800"/>
                        </a:spcAft>
                      </a:pPr>
                      <a:r>
                        <a:rPr lang="he-IL" sz="1600" b="1" dirty="0">
                          <a:effectLst/>
                          <a:latin typeface="Courier New" panose="02070309020205020404" pitchFamily="49" charset="0"/>
                          <a:ea typeface="Calibri" panose="020F0502020204030204" pitchFamily="34" charset="0"/>
                          <a:cs typeface="David" panose="020E0502060401010101" pitchFamily="34" charset="-79"/>
                        </a:rPr>
                        <a:t>45.0</a:t>
                      </a:r>
                      <a:endParaRPr lang="en-US" sz="1800" dirty="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800"/>
                        </a:spcAft>
                      </a:pPr>
                      <a:r>
                        <a:rPr lang="en-US" sz="1600" dirty="0">
                          <a:effectLst/>
                          <a:latin typeface="David" panose="020E0502060401010101" pitchFamily="34" charset="-79"/>
                          <a:ea typeface="Calibri" panose="020F0502020204030204" pitchFamily="34" charset="0"/>
                          <a:cs typeface="David" panose="020E0502060401010101" pitchFamily="34" charset="-79"/>
                        </a:rPr>
                        <a:t>35.8</a:t>
                      </a:r>
                      <a:endParaRPr lang="en-US" sz="1800" dirty="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800"/>
                        </a:spcAft>
                      </a:pPr>
                      <a:r>
                        <a:rPr lang="en-US" sz="1600" dirty="0">
                          <a:effectLst/>
                          <a:latin typeface="David" panose="020E0502060401010101" pitchFamily="34" charset="-79"/>
                          <a:ea typeface="Calibri" panose="020F0502020204030204" pitchFamily="34" charset="0"/>
                          <a:cs typeface="David" panose="020E0502060401010101" pitchFamily="34" charset="-79"/>
                        </a:rPr>
                        <a:t>39.6</a:t>
                      </a:r>
                      <a:endParaRPr lang="en-US" sz="1800" dirty="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800"/>
                        </a:spcAft>
                      </a:pPr>
                      <a:r>
                        <a:rPr lang="en-US" sz="1600" dirty="0">
                          <a:effectLst/>
                          <a:latin typeface="David" panose="020E0502060401010101" pitchFamily="34" charset="-79"/>
                          <a:ea typeface="Calibri" panose="020F0502020204030204" pitchFamily="34" charset="0"/>
                          <a:cs typeface="David" panose="020E0502060401010101" pitchFamily="34" charset="-79"/>
                        </a:rPr>
                        <a:t>86.5</a:t>
                      </a:r>
                      <a:endParaRPr lang="en-US" sz="1800" dirty="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86580233"/>
                  </a:ext>
                </a:extLst>
              </a:tr>
              <a:tr h="160655">
                <a:tc>
                  <a:txBody>
                    <a:bodyPr/>
                    <a:lstStyle/>
                    <a:p>
                      <a:pPr algn="r" rtl="1">
                        <a:lnSpc>
                          <a:spcPct val="150000"/>
                        </a:lnSpc>
                        <a:spcAft>
                          <a:spcPts val="800"/>
                        </a:spcAft>
                      </a:pPr>
                      <a:r>
                        <a:rPr lang="he-IL" sz="1600" dirty="0">
                          <a:effectLst/>
                          <a:latin typeface="Courier New" panose="02070309020205020404" pitchFamily="49" charset="0"/>
                          <a:ea typeface="Calibri" panose="020F0502020204030204" pitchFamily="34" charset="0"/>
                          <a:cs typeface="David" panose="020E0502060401010101" pitchFamily="34" charset="-79"/>
                        </a:rPr>
                        <a:t>אחים בישיבה חרדית בגיל 19</a:t>
                      </a:r>
                      <a:r>
                        <a:rPr lang="he-IL" sz="1600" baseline="30000" dirty="0">
                          <a:effectLst/>
                          <a:latin typeface="Courier New" panose="02070309020205020404" pitchFamily="49" charset="0"/>
                          <a:ea typeface="Calibri" panose="020F0502020204030204" pitchFamily="34" charset="0"/>
                          <a:cs typeface="David" panose="020E0502060401010101" pitchFamily="34" charset="-79"/>
                        </a:rPr>
                        <a:t> </a:t>
                      </a:r>
                      <a:r>
                        <a:rPr lang="he-IL" sz="1600" dirty="0">
                          <a:effectLst/>
                          <a:latin typeface="Courier New" panose="02070309020205020404" pitchFamily="49" charset="0"/>
                          <a:ea typeface="Calibri" panose="020F0502020204030204" pitchFamily="34" charset="0"/>
                          <a:cs typeface="David" panose="020E0502060401010101" pitchFamily="34" charset="-79"/>
                        </a:rPr>
                        <a:t>(%)</a:t>
                      </a:r>
                      <a:endParaRPr lang="en-US" sz="1600" dirty="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50000"/>
                        </a:lnSpc>
                        <a:spcAft>
                          <a:spcPts val="800"/>
                        </a:spcAft>
                      </a:pPr>
                      <a:r>
                        <a:rPr lang="en-US" sz="1600" dirty="0">
                          <a:effectLst/>
                          <a:latin typeface="David" panose="020E0502060401010101" pitchFamily="34" charset="-79"/>
                          <a:ea typeface="Calibri" panose="020F0502020204030204" pitchFamily="34" charset="0"/>
                          <a:cs typeface="David" panose="020E0502060401010101" pitchFamily="34" charset="-79"/>
                        </a:rPr>
                        <a:t>63.1</a:t>
                      </a:r>
                      <a:endParaRPr lang="en-US" sz="1600" dirty="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50000"/>
                        </a:lnSpc>
                        <a:spcAft>
                          <a:spcPts val="800"/>
                        </a:spcAft>
                      </a:pPr>
                      <a:r>
                        <a:rPr lang="en-US" sz="1600" dirty="0">
                          <a:effectLst/>
                          <a:latin typeface="David" panose="020E0502060401010101" pitchFamily="34" charset="-79"/>
                          <a:ea typeface="Calibri" panose="020F0502020204030204" pitchFamily="34" charset="0"/>
                          <a:cs typeface="David" panose="020E0502060401010101" pitchFamily="34" charset="-79"/>
                        </a:rPr>
                        <a:t>59.5</a:t>
                      </a:r>
                      <a:endParaRPr lang="en-US" sz="1600" dirty="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800"/>
                        </a:spcAft>
                      </a:pPr>
                      <a:r>
                        <a:rPr lang="en-US" sz="1600" dirty="0">
                          <a:effectLst/>
                          <a:latin typeface="David" panose="020E0502060401010101" pitchFamily="34" charset="-79"/>
                          <a:ea typeface="Calibri" panose="020F0502020204030204" pitchFamily="34" charset="0"/>
                          <a:cs typeface="David" panose="020E0502060401010101" pitchFamily="34" charset="-79"/>
                        </a:rPr>
                        <a:t>88.6</a:t>
                      </a:r>
                      <a:endParaRPr lang="en-US" sz="1600" dirty="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800"/>
                        </a:spcAft>
                      </a:pPr>
                      <a:r>
                        <a:rPr lang="en-US" sz="1600" dirty="0">
                          <a:effectLst/>
                          <a:latin typeface="David" panose="020E0502060401010101" pitchFamily="34" charset="-79"/>
                          <a:ea typeface="Calibri" panose="020F0502020204030204" pitchFamily="34" charset="0"/>
                          <a:cs typeface="David" panose="020E0502060401010101" pitchFamily="34" charset="-79"/>
                        </a:rPr>
                        <a:t>45.8</a:t>
                      </a:r>
                      <a:endParaRPr lang="en-US" sz="1600" dirty="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800"/>
                        </a:spcAft>
                      </a:pPr>
                      <a:r>
                        <a:rPr lang="en-US" sz="1600" b="1" dirty="0">
                          <a:effectLst/>
                          <a:latin typeface="David" panose="020E0502060401010101" pitchFamily="34" charset="-79"/>
                          <a:ea typeface="Calibri" panose="020F0502020204030204" pitchFamily="34" charset="0"/>
                          <a:cs typeface="David" panose="020E0502060401010101" pitchFamily="34" charset="-79"/>
                        </a:rPr>
                        <a:t>69.5</a:t>
                      </a:r>
                      <a:endParaRPr lang="en-US" sz="1600" dirty="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800"/>
                        </a:spcAft>
                      </a:pPr>
                      <a:r>
                        <a:rPr lang="en-US" sz="1600" b="1" dirty="0">
                          <a:effectLst/>
                          <a:latin typeface="David" panose="020E0502060401010101" pitchFamily="34" charset="-79"/>
                          <a:ea typeface="Calibri" panose="020F0502020204030204" pitchFamily="34" charset="0"/>
                          <a:cs typeface="David" panose="020E0502060401010101" pitchFamily="34" charset="-79"/>
                        </a:rPr>
                        <a:t>28.3</a:t>
                      </a:r>
                      <a:endParaRPr lang="en-US" sz="1600" dirty="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800"/>
                        </a:spcAft>
                      </a:pPr>
                      <a:r>
                        <a:rPr lang="en-US" sz="1600" dirty="0">
                          <a:effectLst/>
                          <a:latin typeface="David" panose="020E0502060401010101" pitchFamily="34" charset="-79"/>
                          <a:ea typeface="Calibri" panose="020F0502020204030204" pitchFamily="34" charset="0"/>
                          <a:cs typeface="David" panose="020E0502060401010101" pitchFamily="34" charset="-79"/>
                        </a:rPr>
                        <a:t>40.2</a:t>
                      </a:r>
                      <a:endParaRPr lang="en-US" sz="1600" dirty="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800"/>
                        </a:spcAft>
                      </a:pPr>
                      <a:r>
                        <a:rPr lang="en-US" sz="1600" dirty="0">
                          <a:effectLst/>
                          <a:latin typeface="David" panose="020E0502060401010101" pitchFamily="34" charset="-79"/>
                          <a:ea typeface="Calibri" panose="020F0502020204030204" pitchFamily="34" charset="0"/>
                          <a:cs typeface="David" panose="020E0502060401010101" pitchFamily="34" charset="-79"/>
                        </a:rPr>
                        <a:t>20.0</a:t>
                      </a:r>
                      <a:endParaRPr lang="en-US" sz="1600" dirty="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800"/>
                        </a:spcAft>
                      </a:pPr>
                      <a:r>
                        <a:rPr lang="en-US" sz="1600" dirty="0">
                          <a:effectLst/>
                          <a:latin typeface="David" panose="020E0502060401010101" pitchFamily="34" charset="-79"/>
                          <a:ea typeface="Calibri" panose="020F0502020204030204" pitchFamily="34" charset="0"/>
                          <a:cs typeface="David" panose="020E0502060401010101" pitchFamily="34" charset="-79"/>
                        </a:rPr>
                        <a:t>10.3</a:t>
                      </a:r>
                      <a:endParaRPr lang="en-US" sz="1600" dirty="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99108121"/>
                  </a:ext>
                </a:extLst>
              </a:tr>
              <a:tr h="231826">
                <a:tc>
                  <a:txBody>
                    <a:bodyPr/>
                    <a:lstStyle/>
                    <a:p>
                      <a:pPr algn="r" rtl="1">
                        <a:lnSpc>
                          <a:spcPct val="150000"/>
                        </a:lnSpc>
                        <a:spcAft>
                          <a:spcPts val="800"/>
                        </a:spcAft>
                      </a:pPr>
                      <a:r>
                        <a:rPr lang="he-IL" sz="1600" dirty="0">
                          <a:effectLst/>
                          <a:latin typeface="Courier New" panose="02070309020205020404" pitchFamily="49" charset="0"/>
                          <a:ea typeface="Calibri" panose="020F0502020204030204" pitchFamily="34" charset="0"/>
                          <a:cs typeface="David" panose="020E0502060401010101" pitchFamily="34" charset="-79"/>
                        </a:rPr>
                        <a:t>מספר אחים ואחיות</a:t>
                      </a:r>
                      <a:endParaRPr lang="en-US" sz="1600" dirty="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800"/>
                        </a:spcAft>
                      </a:pPr>
                      <a:r>
                        <a:rPr lang="en-US" sz="1600" dirty="0">
                          <a:effectLst/>
                          <a:latin typeface="David" panose="020E0502060401010101" pitchFamily="34" charset="-79"/>
                          <a:ea typeface="Calibri" panose="020F0502020204030204" pitchFamily="34" charset="0"/>
                          <a:cs typeface="David" panose="020E0502060401010101" pitchFamily="34" charset="-79"/>
                        </a:rPr>
                        <a:t>4.8</a:t>
                      </a:r>
                      <a:endParaRPr lang="en-US" sz="1600" dirty="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50000"/>
                        </a:lnSpc>
                        <a:spcAft>
                          <a:spcPts val="800"/>
                        </a:spcAft>
                      </a:pPr>
                      <a:r>
                        <a:rPr lang="en-US" sz="1600" dirty="0">
                          <a:effectLst/>
                          <a:latin typeface="David" panose="020E0502060401010101" pitchFamily="34" charset="-79"/>
                          <a:ea typeface="Calibri" panose="020F0502020204030204" pitchFamily="34" charset="0"/>
                          <a:cs typeface="David" panose="020E0502060401010101" pitchFamily="34" charset="-79"/>
                        </a:rPr>
                        <a:t>5.0</a:t>
                      </a:r>
                      <a:endParaRPr lang="en-US" sz="1600" dirty="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800"/>
                        </a:spcAft>
                      </a:pPr>
                      <a:r>
                        <a:rPr lang="en-US" sz="1600">
                          <a:effectLst/>
                          <a:latin typeface="David" panose="020E0502060401010101" pitchFamily="34" charset="-79"/>
                          <a:ea typeface="Calibri" panose="020F0502020204030204" pitchFamily="34" charset="0"/>
                          <a:cs typeface="David" panose="020E0502060401010101" pitchFamily="34" charset="-79"/>
                        </a:rPr>
                        <a:t>5.9</a:t>
                      </a:r>
                      <a:endParaRPr lang="en-US" sz="160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800"/>
                        </a:spcAft>
                      </a:pPr>
                      <a:r>
                        <a:rPr lang="en-US" sz="1600" dirty="0">
                          <a:effectLst/>
                          <a:latin typeface="David" panose="020E0502060401010101" pitchFamily="34" charset="-79"/>
                          <a:ea typeface="Calibri" panose="020F0502020204030204" pitchFamily="34" charset="0"/>
                          <a:cs typeface="David" panose="020E0502060401010101" pitchFamily="34" charset="-79"/>
                        </a:rPr>
                        <a:t>5.7</a:t>
                      </a:r>
                      <a:endParaRPr lang="en-US" sz="1600" dirty="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800"/>
                        </a:spcAft>
                      </a:pPr>
                      <a:r>
                        <a:rPr lang="en-US" sz="1600" b="1">
                          <a:effectLst/>
                          <a:latin typeface="David" panose="020E0502060401010101" pitchFamily="34" charset="-79"/>
                          <a:ea typeface="Calibri" panose="020F0502020204030204" pitchFamily="34" charset="0"/>
                          <a:cs typeface="David" panose="020E0502060401010101" pitchFamily="34" charset="-79"/>
                        </a:rPr>
                        <a:t>5.4</a:t>
                      </a:r>
                      <a:endParaRPr lang="en-US" sz="160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800"/>
                        </a:spcAft>
                      </a:pPr>
                      <a:r>
                        <a:rPr lang="en-US" sz="1600" b="1">
                          <a:effectLst/>
                          <a:latin typeface="David" panose="020E0502060401010101" pitchFamily="34" charset="-79"/>
                          <a:ea typeface="Calibri" panose="020F0502020204030204" pitchFamily="34" charset="0"/>
                          <a:cs typeface="David" panose="020E0502060401010101" pitchFamily="34" charset="-79"/>
                        </a:rPr>
                        <a:t>4.3</a:t>
                      </a:r>
                      <a:endParaRPr lang="en-US" sz="160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800"/>
                        </a:spcAft>
                      </a:pPr>
                      <a:r>
                        <a:rPr lang="en-US" sz="1600" dirty="0">
                          <a:effectLst/>
                          <a:latin typeface="David" panose="020E0502060401010101" pitchFamily="34" charset="-79"/>
                          <a:ea typeface="Calibri" panose="020F0502020204030204" pitchFamily="34" charset="0"/>
                          <a:cs typeface="David" panose="020E0502060401010101" pitchFamily="34" charset="-79"/>
                        </a:rPr>
                        <a:t>5.3</a:t>
                      </a:r>
                      <a:endParaRPr lang="en-US" sz="1600" dirty="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800"/>
                        </a:spcAft>
                      </a:pPr>
                      <a:r>
                        <a:rPr lang="en-US" sz="1600" dirty="0">
                          <a:effectLst/>
                          <a:latin typeface="David" panose="020E0502060401010101" pitchFamily="34" charset="-79"/>
                          <a:ea typeface="Calibri" panose="020F0502020204030204" pitchFamily="34" charset="0"/>
                          <a:cs typeface="David" panose="020E0502060401010101" pitchFamily="34" charset="-79"/>
                        </a:rPr>
                        <a:t>4.1</a:t>
                      </a:r>
                      <a:endParaRPr lang="en-US" sz="1600" dirty="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800"/>
                        </a:spcAft>
                      </a:pPr>
                      <a:r>
                        <a:rPr lang="en-US" sz="1600" dirty="0">
                          <a:effectLst/>
                          <a:latin typeface="David" panose="020E0502060401010101" pitchFamily="34" charset="-79"/>
                          <a:ea typeface="Calibri" panose="020F0502020204030204" pitchFamily="34" charset="0"/>
                          <a:cs typeface="David" panose="020E0502060401010101" pitchFamily="34" charset="-79"/>
                        </a:rPr>
                        <a:t>4.3</a:t>
                      </a:r>
                      <a:endParaRPr lang="en-US" sz="1600" dirty="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52515663"/>
                  </a:ext>
                </a:extLst>
              </a:tr>
              <a:tr h="160655">
                <a:tc>
                  <a:txBody>
                    <a:bodyPr/>
                    <a:lstStyle/>
                    <a:p>
                      <a:pPr algn="r" rtl="1">
                        <a:lnSpc>
                          <a:spcPct val="150000"/>
                        </a:lnSpc>
                        <a:spcAft>
                          <a:spcPts val="800"/>
                        </a:spcAft>
                      </a:pPr>
                      <a:r>
                        <a:rPr lang="he-IL" sz="1600" dirty="0">
                          <a:effectLst/>
                          <a:latin typeface="Courier New" panose="02070309020205020404" pitchFamily="49" charset="0"/>
                          <a:ea typeface="Calibri" panose="020F0502020204030204" pitchFamily="34" charset="0"/>
                          <a:cs typeface="David" panose="020E0502060401010101" pitchFamily="34" charset="-79"/>
                        </a:rPr>
                        <a:t>אם עבדה</a:t>
                      </a:r>
                      <a:r>
                        <a:rPr lang="he-IL" sz="1600" baseline="30000" dirty="0">
                          <a:effectLst/>
                          <a:latin typeface="Courier New" panose="02070309020205020404" pitchFamily="49" charset="0"/>
                          <a:ea typeface="Calibri" panose="020F0502020204030204" pitchFamily="34" charset="0"/>
                          <a:cs typeface="David" panose="020E0502060401010101" pitchFamily="34" charset="-79"/>
                        </a:rPr>
                        <a:t> </a:t>
                      </a:r>
                      <a:r>
                        <a:rPr lang="he-IL" sz="1600" dirty="0">
                          <a:effectLst/>
                          <a:latin typeface="Courier New" panose="02070309020205020404" pitchFamily="49" charset="0"/>
                          <a:ea typeface="Calibri" panose="020F0502020204030204" pitchFamily="34" charset="0"/>
                          <a:cs typeface="David" panose="020E0502060401010101" pitchFamily="34" charset="-79"/>
                        </a:rPr>
                        <a:t>(%)</a:t>
                      </a:r>
                      <a:endParaRPr lang="en-US" sz="1600" dirty="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rtl="1">
                        <a:lnSpc>
                          <a:spcPct val="150000"/>
                        </a:lnSpc>
                        <a:spcAft>
                          <a:spcPts val="800"/>
                        </a:spcAft>
                      </a:pPr>
                      <a:r>
                        <a:rPr lang="en-US" sz="1600">
                          <a:effectLst/>
                          <a:latin typeface="David" panose="020E0502060401010101" pitchFamily="34" charset="-79"/>
                          <a:ea typeface="Calibri" panose="020F0502020204030204" pitchFamily="34" charset="0"/>
                          <a:cs typeface="David" panose="020E0502060401010101" pitchFamily="34" charset="-79"/>
                        </a:rPr>
                        <a:t>67.9</a:t>
                      </a:r>
                      <a:endParaRPr lang="en-US" sz="160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rtl="0">
                        <a:lnSpc>
                          <a:spcPct val="150000"/>
                        </a:lnSpc>
                        <a:spcAft>
                          <a:spcPts val="800"/>
                        </a:spcAft>
                      </a:pPr>
                      <a:r>
                        <a:rPr lang="en-US" sz="1600">
                          <a:effectLst/>
                          <a:latin typeface="David" panose="020E0502060401010101" pitchFamily="34" charset="-79"/>
                          <a:ea typeface="Calibri" panose="020F0502020204030204" pitchFamily="34" charset="0"/>
                          <a:cs typeface="David" panose="020E0502060401010101" pitchFamily="34" charset="-79"/>
                        </a:rPr>
                        <a:t>67.9</a:t>
                      </a:r>
                      <a:endParaRPr lang="en-US" sz="160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rtl="1">
                        <a:lnSpc>
                          <a:spcPct val="150000"/>
                        </a:lnSpc>
                        <a:spcAft>
                          <a:spcPts val="800"/>
                        </a:spcAft>
                      </a:pPr>
                      <a:r>
                        <a:rPr lang="en-US" sz="1600" dirty="0">
                          <a:effectLst/>
                          <a:latin typeface="David" panose="020E0502060401010101" pitchFamily="34" charset="-79"/>
                          <a:ea typeface="Calibri" panose="020F0502020204030204" pitchFamily="34" charset="0"/>
                          <a:cs typeface="David" panose="020E0502060401010101" pitchFamily="34" charset="-79"/>
                        </a:rPr>
                        <a:t>71.2</a:t>
                      </a:r>
                      <a:endParaRPr lang="en-US" sz="1600" dirty="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rtl="1">
                        <a:lnSpc>
                          <a:spcPct val="150000"/>
                        </a:lnSpc>
                        <a:spcAft>
                          <a:spcPts val="800"/>
                        </a:spcAft>
                      </a:pPr>
                      <a:r>
                        <a:rPr lang="en-US" sz="1600" dirty="0">
                          <a:effectLst/>
                          <a:latin typeface="David" panose="020E0502060401010101" pitchFamily="34" charset="-79"/>
                          <a:ea typeface="Calibri" panose="020F0502020204030204" pitchFamily="34" charset="0"/>
                          <a:cs typeface="David" panose="020E0502060401010101" pitchFamily="34" charset="-79"/>
                        </a:rPr>
                        <a:t>41.8</a:t>
                      </a:r>
                      <a:endParaRPr lang="en-US" sz="1600" dirty="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rtl="1">
                        <a:lnSpc>
                          <a:spcPct val="150000"/>
                        </a:lnSpc>
                        <a:spcAft>
                          <a:spcPts val="800"/>
                        </a:spcAft>
                      </a:pPr>
                      <a:r>
                        <a:rPr lang="en-US" sz="1600" b="1" dirty="0">
                          <a:effectLst/>
                          <a:latin typeface="David" panose="020E0502060401010101" pitchFamily="34" charset="-79"/>
                          <a:ea typeface="Calibri" panose="020F0502020204030204" pitchFamily="34" charset="0"/>
                          <a:cs typeface="David" panose="020E0502060401010101" pitchFamily="34" charset="-79"/>
                        </a:rPr>
                        <a:t>67.3</a:t>
                      </a:r>
                      <a:endParaRPr lang="en-US" sz="1600" dirty="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rtl="1">
                        <a:lnSpc>
                          <a:spcPct val="150000"/>
                        </a:lnSpc>
                        <a:spcAft>
                          <a:spcPts val="800"/>
                        </a:spcAft>
                      </a:pPr>
                      <a:r>
                        <a:rPr lang="en-US" sz="1600" b="1" dirty="0">
                          <a:effectLst/>
                          <a:latin typeface="David" panose="020E0502060401010101" pitchFamily="34" charset="-79"/>
                          <a:ea typeface="Calibri" panose="020F0502020204030204" pitchFamily="34" charset="0"/>
                          <a:cs typeface="David" panose="020E0502060401010101" pitchFamily="34" charset="-79"/>
                        </a:rPr>
                        <a:t>66.3</a:t>
                      </a:r>
                      <a:endParaRPr lang="en-US" sz="1600" dirty="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rtl="1">
                        <a:lnSpc>
                          <a:spcPct val="150000"/>
                        </a:lnSpc>
                        <a:spcAft>
                          <a:spcPts val="800"/>
                        </a:spcAft>
                      </a:pPr>
                      <a:r>
                        <a:rPr lang="en-US" sz="1600" dirty="0">
                          <a:effectLst/>
                          <a:latin typeface="David" panose="020E0502060401010101" pitchFamily="34" charset="-79"/>
                          <a:ea typeface="Calibri" panose="020F0502020204030204" pitchFamily="34" charset="0"/>
                          <a:cs typeface="David" panose="020E0502060401010101" pitchFamily="34" charset="-79"/>
                        </a:rPr>
                        <a:t>60.6</a:t>
                      </a:r>
                      <a:endParaRPr lang="en-US" sz="1600" dirty="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rtl="1">
                        <a:lnSpc>
                          <a:spcPct val="150000"/>
                        </a:lnSpc>
                        <a:spcAft>
                          <a:spcPts val="800"/>
                        </a:spcAft>
                      </a:pPr>
                      <a:r>
                        <a:rPr lang="en-US" sz="1600" dirty="0">
                          <a:effectLst/>
                          <a:latin typeface="David" panose="020E0502060401010101" pitchFamily="34" charset="-79"/>
                          <a:ea typeface="Calibri" panose="020F0502020204030204" pitchFamily="34" charset="0"/>
                          <a:cs typeface="David" panose="020E0502060401010101" pitchFamily="34" charset="-79"/>
                        </a:rPr>
                        <a:t>69.2</a:t>
                      </a:r>
                      <a:endParaRPr lang="en-US" sz="1600" dirty="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rtl="1">
                        <a:lnSpc>
                          <a:spcPct val="150000"/>
                        </a:lnSpc>
                        <a:spcAft>
                          <a:spcPts val="800"/>
                        </a:spcAft>
                      </a:pPr>
                      <a:r>
                        <a:rPr lang="en-US" sz="1600">
                          <a:effectLst/>
                          <a:latin typeface="David" panose="020E0502060401010101" pitchFamily="34" charset="-79"/>
                          <a:ea typeface="Calibri" panose="020F0502020204030204" pitchFamily="34" charset="0"/>
                          <a:cs typeface="David" panose="020E0502060401010101" pitchFamily="34" charset="-79"/>
                        </a:rPr>
                        <a:t>76.8</a:t>
                      </a:r>
                      <a:endParaRPr lang="en-US" sz="160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334397746"/>
                  </a:ext>
                </a:extLst>
              </a:tr>
              <a:tr h="160655">
                <a:tc>
                  <a:txBody>
                    <a:bodyPr/>
                    <a:lstStyle/>
                    <a:p>
                      <a:pPr algn="r" rtl="1">
                        <a:lnSpc>
                          <a:spcPct val="150000"/>
                        </a:lnSpc>
                        <a:spcAft>
                          <a:spcPts val="800"/>
                        </a:spcAft>
                      </a:pPr>
                      <a:r>
                        <a:rPr lang="he-IL" sz="1600" dirty="0">
                          <a:effectLst/>
                          <a:latin typeface="Courier New" panose="02070309020205020404" pitchFamily="49" charset="0"/>
                          <a:ea typeface="Calibri" panose="020F0502020204030204" pitchFamily="34" charset="0"/>
                          <a:cs typeface="David" panose="020E0502060401010101" pitchFamily="34" charset="-79"/>
                        </a:rPr>
                        <a:t>אב עבד</a:t>
                      </a:r>
                      <a:r>
                        <a:rPr lang="he-IL" sz="1600" baseline="30000" dirty="0">
                          <a:effectLst/>
                          <a:latin typeface="Courier New" panose="02070309020205020404" pitchFamily="49" charset="0"/>
                          <a:ea typeface="Calibri" panose="020F0502020204030204" pitchFamily="34" charset="0"/>
                          <a:cs typeface="David" panose="020E0502060401010101" pitchFamily="34" charset="-79"/>
                        </a:rPr>
                        <a:t> </a:t>
                      </a:r>
                      <a:r>
                        <a:rPr lang="he-IL" sz="1600" dirty="0">
                          <a:effectLst/>
                          <a:latin typeface="Courier New" panose="02070309020205020404" pitchFamily="49" charset="0"/>
                          <a:ea typeface="Calibri" panose="020F0502020204030204" pitchFamily="34" charset="0"/>
                          <a:cs typeface="David" panose="020E0502060401010101" pitchFamily="34" charset="-79"/>
                        </a:rPr>
                        <a:t>(%)</a:t>
                      </a:r>
                      <a:endParaRPr lang="en-US" sz="1600" dirty="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800"/>
                        </a:spcAft>
                      </a:pPr>
                      <a:r>
                        <a:rPr lang="en-US" sz="1600" dirty="0">
                          <a:effectLst/>
                          <a:latin typeface="David" panose="020E0502060401010101" pitchFamily="34" charset="-79"/>
                          <a:ea typeface="Calibri" panose="020F0502020204030204" pitchFamily="34" charset="0"/>
                          <a:cs typeface="David" panose="020E0502060401010101" pitchFamily="34" charset="-79"/>
                        </a:rPr>
                        <a:t>62.1</a:t>
                      </a:r>
                      <a:endParaRPr lang="en-US" sz="1600" dirty="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50000"/>
                        </a:lnSpc>
                        <a:spcAft>
                          <a:spcPts val="800"/>
                        </a:spcAft>
                      </a:pPr>
                      <a:r>
                        <a:rPr lang="en-US" sz="1600">
                          <a:effectLst/>
                          <a:latin typeface="David" panose="020E0502060401010101" pitchFamily="34" charset="-79"/>
                          <a:ea typeface="Calibri" panose="020F0502020204030204" pitchFamily="34" charset="0"/>
                          <a:cs typeface="David" panose="020E0502060401010101" pitchFamily="34" charset="-79"/>
                        </a:rPr>
                        <a:t>60.8</a:t>
                      </a:r>
                      <a:endParaRPr lang="en-US" sz="160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800"/>
                        </a:spcAft>
                      </a:pPr>
                      <a:r>
                        <a:rPr lang="en-US" sz="1600">
                          <a:effectLst/>
                          <a:latin typeface="David" panose="020E0502060401010101" pitchFamily="34" charset="-79"/>
                          <a:ea typeface="Calibri" panose="020F0502020204030204" pitchFamily="34" charset="0"/>
                          <a:cs typeface="David" panose="020E0502060401010101" pitchFamily="34" charset="-79"/>
                        </a:rPr>
                        <a:t>42.2</a:t>
                      </a:r>
                      <a:endParaRPr lang="en-US" sz="160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800"/>
                        </a:spcAft>
                      </a:pPr>
                      <a:r>
                        <a:rPr lang="en-US" sz="1600" dirty="0">
                          <a:effectLst/>
                          <a:latin typeface="David" panose="020E0502060401010101" pitchFamily="34" charset="-79"/>
                          <a:ea typeface="Calibri" panose="020F0502020204030204" pitchFamily="34" charset="0"/>
                          <a:cs typeface="David" panose="020E0502060401010101" pitchFamily="34" charset="-79"/>
                        </a:rPr>
                        <a:t>31.3</a:t>
                      </a:r>
                      <a:endParaRPr lang="en-US" sz="1600" dirty="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800"/>
                        </a:spcAft>
                      </a:pPr>
                      <a:r>
                        <a:rPr lang="en-US" sz="1600" b="1">
                          <a:effectLst/>
                          <a:latin typeface="David" panose="020E0502060401010101" pitchFamily="34" charset="-79"/>
                          <a:ea typeface="Calibri" panose="020F0502020204030204" pitchFamily="34" charset="0"/>
                          <a:cs typeface="David" panose="020E0502060401010101" pitchFamily="34" charset="-79"/>
                        </a:rPr>
                        <a:t>52.3</a:t>
                      </a:r>
                      <a:endParaRPr lang="en-US" sz="160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800"/>
                        </a:spcAft>
                      </a:pPr>
                      <a:r>
                        <a:rPr lang="en-US" sz="1600" b="1">
                          <a:effectLst/>
                          <a:latin typeface="David" panose="020E0502060401010101" pitchFamily="34" charset="-79"/>
                          <a:ea typeface="Calibri" panose="020F0502020204030204" pitchFamily="34" charset="0"/>
                          <a:cs typeface="David" panose="020E0502060401010101" pitchFamily="34" charset="-79"/>
                        </a:rPr>
                        <a:t>70.0</a:t>
                      </a:r>
                      <a:endParaRPr lang="en-US" sz="160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800"/>
                        </a:spcAft>
                      </a:pPr>
                      <a:r>
                        <a:rPr lang="en-US" sz="1600">
                          <a:effectLst/>
                          <a:latin typeface="David" panose="020E0502060401010101" pitchFamily="34" charset="-79"/>
                          <a:ea typeface="Calibri" panose="020F0502020204030204" pitchFamily="34" charset="0"/>
                          <a:cs typeface="David" panose="020E0502060401010101" pitchFamily="34" charset="-79"/>
                        </a:rPr>
                        <a:t>65.7</a:t>
                      </a:r>
                      <a:endParaRPr lang="en-US" sz="160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800"/>
                        </a:spcAft>
                      </a:pPr>
                      <a:r>
                        <a:rPr lang="en-US" sz="1600" dirty="0">
                          <a:effectLst/>
                          <a:latin typeface="David" panose="020E0502060401010101" pitchFamily="34" charset="-79"/>
                          <a:ea typeface="Calibri" panose="020F0502020204030204" pitchFamily="34" charset="0"/>
                          <a:cs typeface="David" panose="020E0502060401010101" pitchFamily="34" charset="-79"/>
                        </a:rPr>
                        <a:t>71.2</a:t>
                      </a:r>
                      <a:endParaRPr lang="en-US" sz="1600" dirty="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800"/>
                        </a:spcAft>
                      </a:pPr>
                      <a:r>
                        <a:rPr lang="en-US" sz="1600" dirty="0">
                          <a:effectLst/>
                          <a:latin typeface="David" panose="020E0502060401010101" pitchFamily="34" charset="-79"/>
                          <a:ea typeface="Calibri" panose="020F0502020204030204" pitchFamily="34" charset="0"/>
                          <a:cs typeface="David" panose="020E0502060401010101" pitchFamily="34" charset="-79"/>
                        </a:rPr>
                        <a:t>79.6</a:t>
                      </a:r>
                      <a:endParaRPr lang="en-US" sz="1600" dirty="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47279446"/>
                  </a:ext>
                </a:extLst>
              </a:tr>
              <a:tr h="578189">
                <a:tc>
                  <a:txBody>
                    <a:bodyPr/>
                    <a:lstStyle/>
                    <a:p>
                      <a:pPr algn="r" rtl="1">
                        <a:lnSpc>
                          <a:spcPct val="100000"/>
                        </a:lnSpc>
                        <a:spcAft>
                          <a:spcPts val="0"/>
                        </a:spcAft>
                      </a:pPr>
                      <a:r>
                        <a:rPr lang="he-IL" sz="1600" dirty="0">
                          <a:effectLst/>
                          <a:latin typeface="Courier New" panose="02070309020205020404" pitchFamily="49" charset="0"/>
                          <a:ea typeface="Calibri" panose="020F0502020204030204" pitchFamily="34" charset="0"/>
                          <a:cs typeface="David" panose="020E0502060401010101" pitchFamily="34" charset="-79"/>
                        </a:rPr>
                        <a:t>הכנסה משפחתית חודשית מעבודה (אלפי ש"ח)</a:t>
                      </a:r>
                      <a:endParaRPr lang="en-US" sz="1600" dirty="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0000"/>
                        </a:lnSpc>
                        <a:spcAft>
                          <a:spcPts val="0"/>
                        </a:spcAft>
                      </a:pPr>
                      <a:r>
                        <a:rPr lang="en-US" sz="1600">
                          <a:effectLst/>
                          <a:latin typeface="David" panose="020E0502060401010101" pitchFamily="34" charset="-79"/>
                          <a:ea typeface="Calibri" panose="020F0502020204030204" pitchFamily="34" charset="0"/>
                          <a:cs typeface="David" panose="020E0502060401010101" pitchFamily="34" charset="-79"/>
                        </a:rPr>
                        <a:t>12.4</a:t>
                      </a:r>
                      <a:endParaRPr lang="en-US" sz="160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0000"/>
                        </a:lnSpc>
                        <a:spcAft>
                          <a:spcPts val="0"/>
                        </a:spcAft>
                      </a:pPr>
                      <a:r>
                        <a:rPr lang="en-US" sz="1600">
                          <a:effectLst/>
                          <a:latin typeface="David" panose="020E0502060401010101" pitchFamily="34" charset="-79"/>
                          <a:ea typeface="Calibri" panose="020F0502020204030204" pitchFamily="34" charset="0"/>
                          <a:cs typeface="David" panose="020E0502060401010101" pitchFamily="34" charset="-79"/>
                        </a:rPr>
                        <a:t>14.3</a:t>
                      </a:r>
                      <a:endParaRPr lang="en-US" sz="160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0000"/>
                        </a:lnSpc>
                        <a:spcAft>
                          <a:spcPts val="0"/>
                        </a:spcAft>
                      </a:pPr>
                      <a:r>
                        <a:rPr lang="en-US" sz="1600">
                          <a:effectLst/>
                          <a:latin typeface="David" panose="020E0502060401010101" pitchFamily="34" charset="-79"/>
                          <a:ea typeface="Calibri" panose="020F0502020204030204" pitchFamily="34" charset="0"/>
                          <a:cs typeface="David" panose="020E0502060401010101" pitchFamily="34" charset="-79"/>
                        </a:rPr>
                        <a:t>10.1</a:t>
                      </a:r>
                      <a:endParaRPr lang="en-US" sz="160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0000"/>
                        </a:lnSpc>
                        <a:spcAft>
                          <a:spcPts val="0"/>
                        </a:spcAft>
                      </a:pPr>
                      <a:r>
                        <a:rPr lang="en-US" sz="1600" dirty="0">
                          <a:effectLst/>
                          <a:latin typeface="David" panose="020E0502060401010101" pitchFamily="34" charset="-79"/>
                          <a:ea typeface="Calibri" panose="020F0502020204030204" pitchFamily="34" charset="0"/>
                          <a:cs typeface="David" panose="020E0502060401010101" pitchFamily="34" charset="-79"/>
                        </a:rPr>
                        <a:t>8.2</a:t>
                      </a:r>
                      <a:endParaRPr lang="en-US" sz="1600" dirty="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0000"/>
                        </a:lnSpc>
                        <a:spcAft>
                          <a:spcPts val="0"/>
                        </a:spcAft>
                      </a:pPr>
                      <a:r>
                        <a:rPr lang="en-US" sz="1600" b="1">
                          <a:effectLst/>
                          <a:latin typeface="David" panose="020E0502060401010101" pitchFamily="34" charset="-79"/>
                          <a:ea typeface="Calibri" panose="020F0502020204030204" pitchFamily="34" charset="0"/>
                          <a:cs typeface="David" panose="020E0502060401010101" pitchFamily="34" charset="-79"/>
                        </a:rPr>
                        <a:t>11.7</a:t>
                      </a:r>
                      <a:endParaRPr lang="en-US" sz="160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0000"/>
                        </a:lnSpc>
                        <a:spcAft>
                          <a:spcPts val="0"/>
                        </a:spcAft>
                      </a:pPr>
                      <a:r>
                        <a:rPr lang="en-US" sz="1600" b="1">
                          <a:effectLst/>
                          <a:latin typeface="David" panose="020E0502060401010101" pitchFamily="34" charset="-79"/>
                          <a:ea typeface="Calibri" panose="020F0502020204030204" pitchFamily="34" charset="0"/>
                          <a:cs typeface="David" panose="020E0502060401010101" pitchFamily="34" charset="-79"/>
                        </a:rPr>
                        <a:t>14.8</a:t>
                      </a:r>
                      <a:endParaRPr lang="en-US" sz="160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0000"/>
                        </a:lnSpc>
                        <a:spcAft>
                          <a:spcPts val="0"/>
                        </a:spcAft>
                      </a:pPr>
                      <a:r>
                        <a:rPr lang="en-US" sz="1600">
                          <a:effectLst/>
                          <a:latin typeface="David" panose="020E0502060401010101" pitchFamily="34" charset="-79"/>
                          <a:ea typeface="Calibri" panose="020F0502020204030204" pitchFamily="34" charset="0"/>
                          <a:cs typeface="David" panose="020E0502060401010101" pitchFamily="34" charset="-79"/>
                        </a:rPr>
                        <a:t>11.8</a:t>
                      </a:r>
                      <a:endParaRPr lang="en-US" sz="160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0000"/>
                        </a:lnSpc>
                        <a:spcAft>
                          <a:spcPts val="0"/>
                        </a:spcAft>
                      </a:pPr>
                      <a:r>
                        <a:rPr lang="en-US" sz="1600" dirty="0">
                          <a:effectLst/>
                          <a:latin typeface="David" panose="020E0502060401010101" pitchFamily="34" charset="-79"/>
                          <a:ea typeface="Calibri" panose="020F0502020204030204" pitchFamily="34" charset="0"/>
                          <a:cs typeface="David" panose="020E0502060401010101" pitchFamily="34" charset="-79"/>
                        </a:rPr>
                        <a:t>13.7</a:t>
                      </a:r>
                      <a:endParaRPr lang="en-US" sz="1600" dirty="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0000"/>
                        </a:lnSpc>
                        <a:spcAft>
                          <a:spcPts val="0"/>
                        </a:spcAft>
                      </a:pPr>
                      <a:r>
                        <a:rPr lang="en-US" sz="1600">
                          <a:effectLst/>
                          <a:latin typeface="David" panose="020E0502060401010101" pitchFamily="34" charset="-79"/>
                          <a:ea typeface="Calibri" panose="020F0502020204030204" pitchFamily="34" charset="0"/>
                          <a:cs typeface="David" panose="020E0502060401010101" pitchFamily="34" charset="-79"/>
                        </a:rPr>
                        <a:t>15.7</a:t>
                      </a:r>
                      <a:endParaRPr lang="en-US" sz="160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32497529"/>
                  </a:ext>
                </a:extLst>
              </a:tr>
              <a:tr h="160655">
                <a:tc>
                  <a:txBody>
                    <a:bodyPr/>
                    <a:lstStyle/>
                    <a:p>
                      <a:pPr algn="r" rtl="1">
                        <a:lnSpc>
                          <a:spcPct val="100000"/>
                        </a:lnSpc>
                        <a:spcAft>
                          <a:spcPts val="0"/>
                        </a:spcAft>
                      </a:pPr>
                      <a:r>
                        <a:rPr lang="he-IL" sz="1600" dirty="0">
                          <a:effectLst/>
                          <a:latin typeface="Courier New" panose="02070309020205020404" pitchFamily="49" charset="0"/>
                          <a:ea typeface="Calibri" panose="020F0502020204030204" pitchFamily="34" charset="0"/>
                          <a:cs typeface="David" panose="020E0502060401010101" pitchFamily="34" charset="-79"/>
                        </a:rPr>
                        <a:t>מגורים ביישוב עירוני הומוגני חרדי בגיל 6 (%)</a:t>
                      </a:r>
                      <a:endParaRPr lang="en-US" sz="1600" dirty="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0000"/>
                        </a:lnSpc>
                        <a:spcAft>
                          <a:spcPts val="0"/>
                        </a:spcAft>
                      </a:pPr>
                      <a:r>
                        <a:rPr lang="en-US" sz="1600" dirty="0">
                          <a:effectLst/>
                          <a:latin typeface="David" panose="020E0502060401010101" pitchFamily="34" charset="-79"/>
                          <a:ea typeface="Calibri" panose="020F0502020204030204" pitchFamily="34" charset="0"/>
                          <a:cs typeface="David" panose="020E0502060401010101" pitchFamily="34" charset="-79"/>
                        </a:rPr>
                        <a:t>26.2</a:t>
                      </a:r>
                      <a:endParaRPr lang="en-US" sz="1600" dirty="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0000"/>
                        </a:lnSpc>
                        <a:spcAft>
                          <a:spcPts val="0"/>
                        </a:spcAft>
                      </a:pPr>
                      <a:r>
                        <a:rPr lang="en-US" sz="1600" dirty="0">
                          <a:effectLst/>
                          <a:latin typeface="David" panose="020E0502060401010101" pitchFamily="34" charset="-79"/>
                          <a:ea typeface="Calibri" panose="020F0502020204030204" pitchFamily="34" charset="0"/>
                          <a:cs typeface="David" panose="020E0502060401010101" pitchFamily="34" charset="-79"/>
                        </a:rPr>
                        <a:t>19.2</a:t>
                      </a:r>
                      <a:endParaRPr lang="en-US" sz="1600" dirty="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0000"/>
                        </a:lnSpc>
                        <a:spcAft>
                          <a:spcPts val="0"/>
                        </a:spcAft>
                      </a:pPr>
                      <a:r>
                        <a:rPr lang="en-US" sz="1600" dirty="0">
                          <a:effectLst/>
                          <a:latin typeface="David" panose="020E0502060401010101" pitchFamily="34" charset="-79"/>
                          <a:ea typeface="Calibri" panose="020F0502020204030204" pitchFamily="34" charset="0"/>
                          <a:cs typeface="David" panose="020E0502060401010101" pitchFamily="34" charset="-79"/>
                        </a:rPr>
                        <a:t>49.6</a:t>
                      </a:r>
                      <a:endParaRPr lang="en-US" sz="1600" dirty="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0000"/>
                        </a:lnSpc>
                        <a:spcAft>
                          <a:spcPts val="0"/>
                        </a:spcAft>
                      </a:pPr>
                      <a:r>
                        <a:rPr lang="en-US" sz="1600" dirty="0">
                          <a:effectLst/>
                          <a:latin typeface="David" panose="020E0502060401010101" pitchFamily="34" charset="-79"/>
                          <a:ea typeface="Calibri" panose="020F0502020204030204" pitchFamily="34" charset="0"/>
                          <a:cs typeface="David" panose="020E0502060401010101" pitchFamily="34" charset="-79"/>
                        </a:rPr>
                        <a:t>16.5</a:t>
                      </a:r>
                      <a:endParaRPr lang="en-US" sz="1600" dirty="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0000"/>
                        </a:lnSpc>
                        <a:spcAft>
                          <a:spcPts val="0"/>
                        </a:spcAft>
                      </a:pPr>
                      <a:r>
                        <a:rPr lang="en-US" sz="1600" b="1" dirty="0">
                          <a:effectLst/>
                          <a:latin typeface="David" panose="020E0502060401010101" pitchFamily="34" charset="-79"/>
                          <a:ea typeface="Calibri" panose="020F0502020204030204" pitchFamily="34" charset="0"/>
                          <a:cs typeface="David" panose="020E0502060401010101" pitchFamily="34" charset="-79"/>
                        </a:rPr>
                        <a:t>32.8</a:t>
                      </a:r>
                      <a:endParaRPr lang="en-US" sz="1600" dirty="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0000"/>
                        </a:lnSpc>
                        <a:spcAft>
                          <a:spcPts val="0"/>
                        </a:spcAft>
                      </a:pPr>
                      <a:r>
                        <a:rPr lang="en-US" sz="1600" b="1" dirty="0">
                          <a:effectLst/>
                          <a:latin typeface="David" panose="020E0502060401010101" pitchFamily="34" charset="-79"/>
                          <a:ea typeface="Calibri" panose="020F0502020204030204" pitchFamily="34" charset="0"/>
                          <a:cs typeface="David" panose="020E0502060401010101" pitchFamily="34" charset="-79"/>
                        </a:rPr>
                        <a:t>7.7</a:t>
                      </a:r>
                      <a:endParaRPr lang="en-US" sz="1600" dirty="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0000"/>
                        </a:lnSpc>
                        <a:spcAft>
                          <a:spcPts val="0"/>
                        </a:spcAft>
                      </a:pPr>
                      <a:r>
                        <a:rPr lang="en-US" sz="1600" dirty="0">
                          <a:effectLst/>
                          <a:latin typeface="David" panose="020E0502060401010101" pitchFamily="34" charset="-79"/>
                          <a:ea typeface="Calibri" panose="020F0502020204030204" pitchFamily="34" charset="0"/>
                          <a:cs typeface="David" panose="020E0502060401010101" pitchFamily="34" charset="-79"/>
                        </a:rPr>
                        <a:t>10.6</a:t>
                      </a:r>
                      <a:endParaRPr lang="en-US" sz="1600" dirty="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0000"/>
                        </a:lnSpc>
                        <a:spcAft>
                          <a:spcPts val="0"/>
                        </a:spcAft>
                      </a:pPr>
                      <a:r>
                        <a:rPr lang="en-US" sz="1600" dirty="0">
                          <a:effectLst/>
                          <a:latin typeface="David" panose="020E0502060401010101" pitchFamily="34" charset="-79"/>
                          <a:ea typeface="Calibri" panose="020F0502020204030204" pitchFamily="34" charset="0"/>
                          <a:cs typeface="David" panose="020E0502060401010101" pitchFamily="34" charset="-79"/>
                        </a:rPr>
                        <a:t>6.9</a:t>
                      </a:r>
                      <a:endParaRPr lang="en-US" sz="1600" dirty="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0000"/>
                        </a:lnSpc>
                        <a:spcAft>
                          <a:spcPts val="0"/>
                        </a:spcAft>
                      </a:pPr>
                      <a:r>
                        <a:rPr lang="en-US" sz="1600" dirty="0">
                          <a:effectLst/>
                          <a:latin typeface="David" panose="020E0502060401010101" pitchFamily="34" charset="-79"/>
                          <a:ea typeface="Calibri" panose="020F0502020204030204" pitchFamily="34" charset="0"/>
                          <a:cs typeface="David" panose="020E0502060401010101" pitchFamily="34" charset="-79"/>
                        </a:rPr>
                        <a:t>1.0</a:t>
                      </a:r>
                      <a:endParaRPr lang="en-US" sz="1600" dirty="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16825376"/>
                  </a:ext>
                </a:extLst>
              </a:tr>
            </a:tbl>
          </a:graphicData>
        </a:graphic>
      </p:graphicFrame>
      <p:sp>
        <p:nvSpPr>
          <p:cNvPr id="10" name="TextBox 9">
            <a:extLst>
              <a:ext uri="{FF2B5EF4-FFF2-40B4-BE49-F238E27FC236}">
                <a16:creationId xmlns:a16="http://schemas.microsoft.com/office/drawing/2014/main" id="{4B8F2D69-7597-5FE2-EDB9-20305DB78251}"/>
              </a:ext>
            </a:extLst>
          </p:cNvPr>
          <p:cNvSpPr txBox="1"/>
          <p:nvPr/>
        </p:nvSpPr>
        <p:spPr>
          <a:xfrm>
            <a:off x="9085017" y="1593555"/>
            <a:ext cx="2871696" cy="4832092"/>
          </a:xfrm>
          <a:prstGeom prst="rect">
            <a:avLst/>
          </a:prstGeom>
          <a:noFill/>
        </p:spPr>
        <p:txBody>
          <a:bodyPr wrap="square">
            <a:spAutoFit/>
          </a:bodyPr>
          <a:lstStyle/>
          <a:p>
            <a:pPr algn="r" rtl="1"/>
            <a:r>
              <a:rPr lang="he-IL" sz="2800" dirty="0">
                <a:solidFill>
                  <a:srgbClr val="FF5E54"/>
                </a:solidFill>
                <a:latin typeface="David" panose="020E0502060401010101" pitchFamily="34" charset="-79"/>
                <a:cs typeface="David" panose="020E0502060401010101" pitchFamily="34" charset="-79"/>
              </a:rPr>
              <a:t>הורי תלמידי הזרם החרדי בממ"ח ואחיהם ואחיותיהם</a:t>
            </a:r>
          </a:p>
          <a:p>
            <a:pPr algn="r" rtl="1"/>
            <a:r>
              <a:rPr lang="he-IL" sz="2800" dirty="0">
                <a:solidFill>
                  <a:srgbClr val="FF5E54"/>
                </a:solidFill>
                <a:latin typeface="David" panose="020E0502060401010101" pitchFamily="34" charset="-79"/>
                <a:cs typeface="David" panose="020E0502060401010101" pitchFamily="34" charset="-79"/>
              </a:rPr>
              <a:t>רכשו יותר השכלה </a:t>
            </a:r>
          </a:p>
          <a:p>
            <a:pPr algn="r" rtl="1"/>
            <a:r>
              <a:rPr lang="he-IL" sz="2800" u="sng" dirty="0">
                <a:solidFill>
                  <a:srgbClr val="FF5E54"/>
                </a:solidFill>
                <a:latin typeface="David" panose="020E0502060401010101" pitchFamily="34" charset="-79"/>
                <a:cs typeface="David" panose="020E0502060401010101" pitchFamily="34" charset="-79"/>
              </a:rPr>
              <a:t>לא</a:t>
            </a:r>
            <a:r>
              <a:rPr lang="he-IL" sz="2800" dirty="0">
                <a:solidFill>
                  <a:srgbClr val="FF5E54"/>
                </a:solidFill>
                <a:latin typeface="David" panose="020E0502060401010101" pitchFamily="34" charset="-79"/>
                <a:cs typeface="David" panose="020E0502060401010101" pitchFamily="34" charset="-79"/>
              </a:rPr>
              <a:t>-תורנית מאלו בחינוך החרדי האחר</a:t>
            </a:r>
          </a:p>
          <a:p>
            <a:pPr algn="r" rtl="1"/>
            <a:endParaRPr lang="he-IL" sz="2800" dirty="0">
              <a:solidFill>
                <a:srgbClr val="FF5E54"/>
              </a:solidFill>
              <a:effectLst/>
              <a:latin typeface="David" panose="020E0502060401010101" pitchFamily="34" charset="-79"/>
              <a:cs typeface="David" panose="020E0502060401010101" pitchFamily="34" charset="-79"/>
            </a:endParaRPr>
          </a:p>
          <a:p>
            <a:pPr algn="r" rtl="1"/>
            <a:r>
              <a:rPr lang="he-IL" sz="2800" dirty="0">
                <a:solidFill>
                  <a:srgbClr val="FF0000"/>
                </a:solidFill>
                <a:latin typeface="Courier New" panose="02070309020205020404" pitchFamily="49" charset="0"/>
                <a:ea typeface="Calibri" panose="020F0502020204030204" pitchFamily="34" charset="0"/>
                <a:cs typeface="David" panose="020E0502060401010101" pitchFamily="34" charset="-79"/>
              </a:rPr>
              <a:t>שיעור התעסוקה של האבות גבוה בהרבה וכך גם ההכנסה המשפחתית</a:t>
            </a:r>
            <a:endParaRPr lang="he-IL" dirty="0">
              <a:solidFill>
                <a:srgbClr val="FF0000"/>
              </a:solidFill>
              <a:effectLst/>
              <a:latin typeface="David" panose="020E0502060401010101" pitchFamily="34" charset="-79"/>
              <a:cs typeface="David" panose="020E0502060401010101" pitchFamily="34" charset="-79"/>
            </a:endParaRPr>
          </a:p>
        </p:txBody>
      </p:sp>
      <p:pic>
        <p:nvPicPr>
          <p:cNvPr id="11" name="תמונה 10"/>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02800" y="242484"/>
            <a:ext cx="559594" cy="583016"/>
          </a:xfrm>
          <a:prstGeom prst="rect">
            <a:avLst/>
          </a:prstGeom>
          <a:noFill/>
          <a:ln>
            <a:noFill/>
          </a:ln>
        </p:spPr>
      </p:pic>
    </p:spTree>
    <p:extLst>
      <p:ext uri="{BB962C8B-B14F-4D97-AF65-F5344CB8AC3E}">
        <p14:creationId xmlns:p14="http://schemas.microsoft.com/office/powerpoint/2010/main" val="138716948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2BF8C091-700F-32F2-8F53-1B211C1C04F1}"/>
              </a:ext>
            </a:extLst>
          </p:cNvPr>
          <p:cNvSpPr txBox="1"/>
          <p:nvPr/>
        </p:nvSpPr>
        <p:spPr>
          <a:xfrm>
            <a:off x="1" y="2587336"/>
            <a:ext cx="6096000" cy="1200329"/>
          </a:xfrm>
          <a:prstGeom prst="rect">
            <a:avLst/>
          </a:prstGeom>
          <a:noFill/>
        </p:spPr>
        <p:txBody>
          <a:bodyPr wrap="square" rtlCol="0">
            <a:spAutoFit/>
          </a:bodyPr>
          <a:lstStyle/>
          <a:p>
            <a:pPr algn="ctr"/>
            <a:r>
              <a:rPr lang="he-IL" sz="3600" dirty="0">
                <a:solidFill>
                  <a:schemeClr val="bg1"/>
                </a:solidFill>
                <a:latin typeface=""/>
              </a:rPr>
              <a:t>שקף שער</a:t>
            </a:r>
          </a:p>
          <a:p>
            <a:pPr algn="ctr"/>
            <a:r>
              <a:rPr lang="he-IL" sz="3600" dirty="0">
                <a:solidFill>
                  <a:schemeClr val="bg1"/>
                </a:solidFill>
                <a:latin typeface=""/>
              </a:rPr>
              <a:t>וכותרת נושא לדוגמה</a:t>
            </a:r>
            <a:endParaRPr lang="aa-ET" sz="3600" dirty="0">
              <a:solidFill>
                <a:schemeClr val="bg1"/>
              </a:solidFill>
              <a:latin typeface=""/>
            </a:endParaRPr>
          </a:p>
        </p:txBody>
      </p:sp>
      <p:sp>
        <p:nvSpPr>
          <p:cNvPr id="2" name="TextBox 1">
            <a:extLst>
              <a:ext uri="{FF2B5EF4-FFF2-40B4-BE49-F238E27FC236}">
                <a16:creationId xmlns:a16="http://schemas.microsoft.com/office/drawing/2014/main" id="{EA0D35B2-42AA-8FF8-3435-5A7247216050}"/>
              </a:ext>
            </a:extLst>
          </p:cNvPr>
          <p:cNvSpPr txBox="1"/>
          <p:nvPr/>
        </p:nvSpPr>
        <p:spPr>
          <a:xfrm>
            <a:off x="1816679" y="4437651"/>
            <a:ext cx="2462645" cy="369332"/>
          </a:xfrm>
          <a:prstGeom prst="rect">
            <a:avLst/>
          </a:prstGeom>
          <a:noFill/>
        </p:spPr>
        <p:txBody>
          <a:bodyPr wrap="square" rtlCol="0">
            <a:spAutoFit/>
          </a:bodyPr>
          <a:lstStyle/>
          <a:p>
            <a:pPr algn="ctr"/>
            <a:r>
              <a:rPr lang="en-US" dirty="0">
                <a:solidFill>
                  <a:schemeClr val="bg1"/>
                </a:solidFill>
                <a:latin typeface=""/>
              </a:rPr>
              <a:t>17.07.2023</a:t>
            </a:r>
            <a:endParaRPr lang="aa-ET" dirty="0">
              <a:solidFill>
                <a:schemeClr val="bg1"/>
              </a:solidFill>
              <a:latin typeface=""/>
            </a:endParaRPr>
          </a:p>
        </p:txBody>
      </p:sp>
      <p:pic>
        <p:nvPicPr>
          <p:cNvPr id="7" name="Picture 6" descr="A blue and white rectangle&#10;&#10;Description automatically generated">
            <a:extLst>
              <a:ext uri="{FF2B5EF4-FFF2-40B4-BE49-F238E27FC236}">
                <a16:creationId xmlns:a16="http://schemas.microsoft.com/office/drawing/2014/main" id="{52327028-240C-3A83-1DFF-04FDE9D6A48B}"/>
              </a:ext>
            </a:extLst>
          </p:cNvPr>
          <p:cNvPicPr>
            <a:picLocks noChangeAspect="1"/>
          </p:cNvPicPr>
          <p:nvPr/>
        </p:nvPicPr>
        <p:blipFill>
          <a:blip r:embed="rId3"/>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FF679120-3BDE-73BB-3DD6-E3959DBFC4B9}"/>
              </a:ext>
            </a:extLst>
          </p:cNvPr>
          <p:cNvSpPr txBox="1"/>
          <p:nvPr/>
        </p:nvSpPr>
        <p:spPr>
          <a:xfrm>
            <a:off x="657922" y="6530667"/>
            <a:ext cx="524108" cy="369332"/>
          </a:xfrm>
          <a:prstGeom prst="rect">
            <a:avLst/>
          </a:prstGeom>
          <a:noFill/>
        </p:spPr>
        <p:txBody>
          <a:bodyPr wrap="square" rtlCol="0">
            <a:spAutoFit/>
          </a:bodyPr>
          <a:lstStyle/>
          <a:p>
            <a:pPr algn="ctr"/>
            <a:fld id="{9416C691-75A3-4B1B-A5E9-1AEFCE342C62}" type="slidenum">
              <a:rPr lang="he-IL" b="1" smtClean="0">
                <a:solidFill>
                  <a:srgbClr val="003E7E"/>
                </a:solidFill>
                <a:latin typeface="David" panose="020E0502060401010101" pitchFamily="34" charset="-79"/>
                <a:cs typeface="David" panose="020E0502060401010101" pitchFamily="34" charset="-79"/>
              </a:rPr>
              <a:t>15</a:t>
            </a:fld>
            <a:endParaRPr lang="aa-ET" b="1" dirty="0">
              <a:solidFill>
                <a:srgbClr val="003E7E"/>
              </a:solidFill>
              <a:latin typeface="David" panose="020E0502060401010101" pitchFamily="34" charset="-79"/>
              <a:cs typeface="David" panose="020E0502060401010101" pitchFamily="34" charset="-79"/>
            </a:endParaRPr>
          </a:p>
        </p:txBody>
      </p:sp>
      <p:sp>
        <p:nvSpPr>
          <p:cNvPr id="9" name="TextBox 8">
            <a:extLst>
              <a:ext uri="{FF2B5EF4-FFF2-40B4-BE49-F238E27FC236}">
                <a16:creationId xmlns:a16="http://schemas.microsoft.com/office/drawing/2014/main" id="{4B8F2D69-7597-5FE2-EDB9-20305DB78251}"/>
              </a:ext>
            </a:extLst>
          </p:cNvPr>
          <p:cNvSpPr txBox="1"/>
          <p:nvPr/>
        </p:nvSpPr>
        <p:spPr>
          <a:xfrm>
            <a:off x="317667" y="391961"/>
            <a:ext cx="7683333" cy="523220"/>
          </a:xfrm>
          <a:prstGeom prst="rect">
            <a:avLst/>
          </a:prstGeom>
          <a:noFill/>
        </p:spPr>
        <p:txBody>
          <a:bodyPr wrap="square">
            <a:spAutoFit/>
          </a:bodyPr>
          <a:lstStyle/>
          <a:p>
            <a:pPr algn="ctr" rtl="1"/>
            <a:r>
              <a:rPr lang="he-IL" sz="2800" b="1" dirty="0">
                <a:solidFill>
                  <a:srgbClr val="002060"/>
                </a:solidFill>
                <a:latin typeface="David" panose="020E0502060401010101" pitchFamily="34" charset="-79"/>
                <a:cs typeface="David" panose="020E0502060401010101" pitchFamily="34" charset="-79"/>
              </a:rPr>
              <a:t>יחס הסיכויים ללמוד בכיתה א' בממ"ח, 2015–2022</a:t>
            </a:r>
          </a:p>
        </p:txBody>
      </p:sp>
      <p:sp>
        <p:nvSpPr>
          <p:cNvPr id="10" name="TextBox 9">
            <a:extLst>
              <a:ext uri="{FF2B5EF4-FFF2-40B4-BE49-F238E27FC236}">
                <a16:creationId xmlns:a16="http://schemas.microsoft.com/office/drawing/2014/main" id="{4B8F2D69-7597-5FE2-EDB9-20305DB78251}"/>
              </a:ext>
            </a:extLst>
          </p:cNvPr>
          <p:cNvSpPr txBox="1"/>
          <p:nvPr/>
        </p:nvSpPr>
        <p:spPr>
          <a:xfrm>
            <a:off x="8486776" y="1641180"/>
            <a:ext cx="3469938" cy="2677656"/>
          </a:xfrm>
          <a:prstGeom prst="rect">
            <a:avLst/>
          </a:prstGeom>
          <a:noFill/>
        </p:spPr>
        <p:txBody>
          <a:bodyPr wrap="square">
            <a:spAutoFit/>
          </a:bodyPr>
          <a:lstStyle/>
          <a:p>
            <a:pPr algn="r" rtl="1"/>
            <a:r>
              <a:rPr lang="he-IL" sz="2800" dirty="0">
                <a:solidFill>
                  <a:srgbClr val="FF5E54"/>
                </a:solidFill>
                <a:latin typeface="David" panose="020E0502060401010101" pitchFamily="34" charset="-79"/>
                <a:cs typeface="David" panose="020E0502060401010101" pitchFamily="34" charset="-79"/>
              </a:rPr>
              <a:t>חינוך חרדי של ההורים מתואם שלילית עם הסיכוי ללמוד בממ"ח, ואילו חינוך לא-תורני שלהם ותעסוקה של האב מתואמים חיובית</a:t>
            </a:r>
          </a:p>
        </p:txBody>
      </p:sp>
      <p:pic>
        <p:nvPicPr>
          <p:cNvPr id="4" name="תמונה 3">
            <a:extLst>
              <a:ext uri="{FF2B5EF4-FFF2-40B4-BE49-F238E27FC236}">
                <a16:creationId xmlns:a16="http://schemas.microsoft.com/office/drawing/2014/main" id="{676C7277-E519-C9E6-FB82-A69125D0DB39}"/>
              </a:ext>
            </a:extLst>
          </p:cNvPr>
          <p:cNvPicPr>
            <a:picLocks noChangeAspect="1"/>
          </p:cNvPicPr>
          <p:nvPr/>
        </p:nvPicPr>
        <p:blipFill>
          <a:blip r:embed="rId4"/>
          <a:stretch>
            <a:fillRect/>
          </a:stretch>
        </p:blipFill>
        <p:spPr>
          <a:xfrm>
            <a:off x="141689" y="1324209"/>
            <a:ext cx="7859311" cy="5131244"/>
          </a:xfrm>
          <a:prstGeom prst="rect">
            <a:avLst/>
          </a:prstGeom>
        </p:spPr>
      </p:pic>
      <p:pic>
        <p:nvPicPr>
          <p:cNvPr id="11" name="תמונה 10"/>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702800" y="242484"/>
            <a:ext cx="559594" cy="583016"/>
          </a:xfrm>
          <a:prstGeom prst="rect">
            <a:avLst/>
          </a:prstGeom>
          <a:noFill/>
          <a:ln>
            <a:noFill/>
          </a:ln>
        </p:spPr>
      </p:pic>
    </p:spTree>
    <p:extLst>
      <p:ext uri="{BB962C8B-B14F-4D97-AF65-F5344CB8AC3E}">
        <p14:creationId xmlns:p14="http://schemas.microsoft.com/office/powerpoint/2010/main" val="20530343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2BF8C091-700F-32F2-8F53-1B211C1C04F1}"/>
              </a:ext>
            </a:extLst>
          </p:cNvPr>
          <p:cNvSpPr txBox="1"/>
          <p:nvPr/>
        </p:nvSpPr>
        <p:spPr>
          <a:xfrm>
            <a:off x="1" y="2587336"/>
            <a:ext cx="6096000" cy="1200329"/>
          </a:xfrm>
          <a:prstGeom prst="rect">
            <a:avLst/>
          </a:prstGeom>
          <a:noFill/>
        </p:spPr>
        <p:txBody>
          <a:bodyPr wrap="square" rtlCol="0">
            <a:spAutoFit/>
          </a:bodyPr>
          <a:lstStyle/>
          <a:p>
            <a:pPr algn="ctr"/>
            <a:r>
              <a:rPr lang="he-IL" sz="3600" dirty="0">
                <a:solidFill>
                  <a:schemeClr val="bg1"/>
                </a:solidFill>
                <a:latin typeface=""/>
              </a:rPr>
              <a:t>שקף שער</a:t>
            </a:r>
          </a:p>
          <a:p>
            <a:pPr algn="ctr"/>
            <a:r>
              <a:rPr lang="he-IL" sz="3600" dirty="0">
                <a:solidFill>
                  <a:schemeClr val="bg1"/>
                </a:solidFill>
                <a:latin typeface=""/>
              </a:rPr>
              <a:t>וכותרת נושא לדוגמה</a:t>
            </a:r>
            <a:endParaRPr lang="aa-ET" sz="3600" dirty="0">
              <a:solidFill>
                <a:schemeClr val="bg1"/>
              </a:solidFill>
              <a:latin typeface=""/>
            </a:endParaRPr>
          </a:p>
        </p:txBody>
      </p:sp>
      <p:sp>
        <p:nvSpPr>
          <p:cNvPr id="2" name="TextBox 1">
            <a:extLst>
              <a:ext uri="{FF2B5EF4-FFF2-40B4-BE49-F238E27FC236}">
                <a16:creationId xmlns:a16="http://schemas.microsoft.com/office/drawing/2014/main" id="{EA0D35B2-42AA-8FF8-3435-5A7247216050}"/>
              </a:ext>
            </a:extLst>
          </p:cNvPr>
          <p:cNvSpPr txBox="1"/>
          <p:nvPr/>
        </p:nvSpPr>
        <p:spPr>
          <a:xfrm>
            <a:off x="1816679" y="4437651"/>
            <a:ext cx="2462645" cy="369332"/>
          </a:xfrm>
          <a:prstGeom prst="rect">
            <a:avLst/>
          </a:prstGeom>
          <a:noFill/>
        </p:spPr>
        <p:txBody>
          <a:bodyPr wrap="square" rtlCol="0">
            <a:spAutoFit/>
          </a:bodyPr>
          <a:lstStyle/>
          <a:p>
            <a:pPr algn="ctr"/>
            <a:r>
              <a:rPr lang="en-US" dirty="0">
                <a:solidFill>
                  <a:schemeClr val="bg1"/>
                </a:solidFill>
                <a:latin typeface=""/>
              </a:rPr>
              <a:t>17.07.2023</a:t>
            </a:r>
            <a:endParaRPr lang="aa-ET" dirty="0">
              <a:solidFill>
                <a:schemeClr val="bg1"/>
              </a:solidFill>
              <a:latin typeface=""/>
            </a:endParaRPr>
          </a:p>
        </p:txBody>
      </p:sp>
      <p:pic>
        <p:nvPicPr>
          <p:cNvPr id="7" name="Picture 6" descr="A blue and white rectangle&#10;&#10;Description automatically generated">
            <a:extLst>
              <a:ext uri="{FF2B5EF4-FFF2-40B4-BE49-F238E27FC236}">
                <a16:creationId xmlns:a16="http://schemas.microsoft.com/office/drawing/2014/main" id="{52327028-240C-3A83-1DFF-04FDE9D6A48B}"/>
              </a:ext>
            </a:extLst>
          </p:cNvPr>
          <p:cNvPicPr>
            <a:picLocks noChangeAspect="1"/>
          </p:cNvPicPr>
          <p:nvPr/>
        </p:nvPicPr>
        <p:blipFill>
          <a:blip r:embed="rId3"/>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FF679120-3BDE-73BB-3DD6-E3959DBFC4B9}"/>
              </a:ext>
            </a:extLst>
          </p:cNvPr>
          <p:cNvSpPr txBox="1"/>
          <p:nvPr/>
        </p:nvSpPr>
        <p:spPr>
          <a:xfrm>
            <a:off x="657922" y="6530667"/>
            <a:ext cx="524108" cy="369332"/>
          </a:xfrm>
          <a:prstGeom prst="rect">
            <a:avLst/>
          </a:prstGeom>
          <a:noFill/>
        </p:spPr>
        <p:txBody>
          <a:bodyPr wrap="square" rtlCol="0">
            <a:spAutoFit/>
          </a:bodyPr>
          <a:lstStyle/>
          <a:p>
            <a:pPr algn="ctr"/>
            <a:fld id="{9416C691-75A3-4B1B-A5E9-1AEFCE342C62}" type="slidenum">
              <a:rPr lang="he-IL" b="1" smtClean="0">
                <a:solidFill>
                  <a:srgbClr val="003E7E"/>
                </a:solidFill>
                <a:latin typeface="David" panose="020E0502060401010101" pitchFamily="34" charset="-79"/>
                <a:cs typeface="David" panose="020E0502060401010101" pitchFamily="34" charset="-79"/>
              </a:rPr>
              <a:t>16</a:t>
            </a:fld>
            <a:endParaRPr lang="aa-ET" b="1" dirty="0">
              <a:solidFill>
                <a:srgbClr val="003E7E"/>
              </a:solidFill>
              <a:latin typeface="David" panose="020E0502060401010101" pitchFamily="34" charset="-79"/>
              <a:cs typeface="David" panose="020E0502060401010101" pitchFamily="34" charset="-79"/>
            </a:endParaRPr>
          </a:p>
        </p:txBody>
      </p:sp>
      <p:sp>
        <p:nvSpPr>
          <p:cNvPr id="9" name="TextBox 8">
            <a:extLst>
              <a:ext uri="{FF2B5EF4-FFF2-40B4-BE49-F238E27FC236}">
                <a16:creationId xmlns:a16="http://schemas.microsoft.com/office/drawing/2014/main" id="{4B8F2D69-7597-5FE2-EDB9-20305DB78251}"/>
              </a:ext>
            </a:extLst>
          </p:cNvPr>
          <p:cNvSpPr txBox="1"/>
          <p:nvPr/>
        </p:nvSpPr>
        <p:spPr>
          <a:xfrm>
            <a:off x="-299496" y="120023"/>
            <a:ext cx="8158515" cy="954107"/>
          </a:xfrm>
          <a:prstGeom prst="rect">
            <a:avLst/>
          </a:prstGeom>
          <a:noFill/>
        </p:spPr>
        <p:txBody>
          <a:bodyPr wrap="square">
            <a:spAutoFit/>
          </a:bodyPr>
          <a:lstStyle/>
          <a:p>
            <a:pPr algn="ctr" rtl="1"/>
            <a:r>
              <a:rPr lang="he-IL" sz="2800" b="1" dirty="0">
                <a:solidFill>
                  <a:srgbClr val="002060"/>
                </a:solidFill>
                <a:latin typeface="David" panose="020E0502060401010101" pitchFamily="34" charset="-79"/>
                <a:cs typeface="David" panose="020E0502060401010101" pitchFamily="34" charset="-79"/>
              </a:rPr>
              <a:t>התפלגות סוג החינוך בכיתה י' של אחיי התלמידים-בנים בחינוך החרדי היסודי, ממוצע 2015–2022</a:t>
            </a:r>
          </a:p>
        </p:txBody>
      </p:sp>
      <p:sp>
        <p:nvSpPr>
          <p:cNvPr id="11" name="תיבת טקסט 10">
            <a:extLst>
              <a:ext uri="{FF2B5EF4-FFF2-40B4-BE49-F238E27FC236}">
                <a16:creationId xmlns:a16="http://schemas.microsoft.com/office/drawing/2014/main" id="{02BA673D-2EAA-3058-F3EE-11DCE60A8B26}"/>
              </a:ext>
            </a:extLst>
          </p:cNvPr>
          <p:cNvSpPr txBox="1"/>
          <p:nvPr/>
        </p:nvSpPr>
        <p:spPr>
          <a:xfrm>
            <a:off x="2470447" y="1302276"/>
            <a:ext cx="2401030" cy="369332"/>
          </a:xfrm>
          <a:prstGeom prst="rect">
            <a:avLst/>
          </a:prstGeom>
          <a:noFill/>
        </p:spPr>
        <p:txBody>
          <a:bodyPr wrap="square" rtlCol="1">
            <a:spAutoFit/>
          </a:bodyPr>
          <a:lstStyle/>
          <a:p>
            <a:pPr algn="ctr"/>
            <a:r>
              <a:rPr lang="he-IL" sz="1800" dirty="0">
                <a:effectLst/>
                <a:latin typeface="Courier New" panose="02070309020205020404" pitchFamily="49" charset="0"/>
                <a:ea typeface="Calibri" panose="020F0502020204030204" pitchFamily="34" charset="0"/>
                <a:cs typeface="David" panose="020E0502060401010101" pitchFamily="34" charset="-79"/>
              </a:rPr>
              <a:t>החינוך החרדי ללא </a:t>
            </a:r>
            <a:r>
              <a:rPr lang="he-IL" sz="1800" dirty="0" err="1">
                <a:effectLst/>
                <a:latin typeface="Courier New" panose="02070309020205020404" pitchFamily="49" charset="0"/>
                <a:ea typeface="Calibri" panose="020F0502020204030204" pitchFamily="34" charset="0"/>
                <a:cs typeface="David" panose="020E0502060401010101" pitchFamily="34" charset="-79"/>
              </a:rPr>
              <a:t>ממ"ח</a:t>
            </a:r>
            <a:endParaRPr lang="he-IL" dirty="0">
              <a:latin typeface="David" panose="020E0502060401010101" pitchFamily="34" charset="-79"/>
              <a:cs typeface="David" panose="020E0502060401010101" pitchFamily="34" charset="-79"/>
            </a:endParaRPr>
          </a:p>
        </p:txBody>
      </p:sp>
      <p:sp>
        <p:nvSpPr>
          <p:cNvPr id="12" name="תיבת טקסט 11">
            <a:extLst>
              <a:ext uri="{FF2B5EF4-FFF2-40B4-BE49-F238E27FC236}">
                <a16:creationId xmlns:a16="http://schemas.microsoft.com/office/drawing/2014/main" id="{D713DD55-BD62-0BC3-EFBC-8A7AFC5AE7C2}"/>
              </a:ext>
            </a:extLst>
          </p:cNvPr>
          <p:cNvSpPr txBox="1"/>
          <p:nvPr/>
        </p:nvSpPr>
        <p:spPr>
          <a:xfrm>
            <a:off x="4648324" y="3903356"/>
            <a:ext cx="2006011" cy="369332"/>
          </a:xfrm>
          <a:prstGeom prst="rect">
            <a:avLst/>
          </a:prstGeom>
          <a:noFill/>
        </p:spPr>
        <p:txBody>
          <a:bodyPr wrap="square" rtlCol="1">
            <a:spAutoFit/>
          </a:bodyPr>
          <a:lstStyle/>
          <a:p>
            <a:pPr algn="ctr"/>
            <a:r>
              <a:rPr lang="he-IL" sz="1800" dirty="0" err="1">
                <a:effectLst/>
                <a:latin typeface="Courier New" panose="02070309020205020404" pitchFamily="49" charset="0"/>
                <a:ea typeface="Calibri" panose="020F0502020204030204" pitchFamily="34" charset="0"/>
                <a:cs typeface="David" panose="020E0502060401010101" pitchFamily="34" charset="-79"/>
              </a:rPr>
              <a:t>ממ"ח</a:t>
            </a:r>
            <a:endParaRPr lang="he-IL" dirty="0">
              <a:latin typeface="David" panose="020E0502060401010101" pitchFamily="34" charset="-79"/>
              <a:cs typeface="David" panose="020E0502060401010101" pitchFamily="34" charset="-79"/>
            </a:endParaRPr>
          </a:p>
        </p:txBody>
      </p:sp>
      <p:sp>
        <p:nvSpPr>
          <p:cNvPr id="13" name="תיבת טקסט 12">
            <a:extLst>
              <a:ext uri="{FF2B5EF4-FFF2-40B4-BE49-F238E27FC236}">
                <a16:creationId xmlns:a16="http://schemas.microsoft.com/office/drawing/2014/main" id="{8EE1B0F7-581D-FAE1-E025-04B413F1DF9F}"/>
              </a:ext>
            </a:extLst>
          </p:cNvPr>
          <p:cNvSpPr txBox="1"/>
          <p:nvPr/>
        </p:nvSpPr>
        <p:spPr>
          <a:xfrm>
            <a:off x="128016" y="3899709"/>
            <a:ext cx="3439965" cy="369332"/>
          </a:xfrm>
          <a:prstGeom prst="rect">
            <a:avLst/>
          </a:prstGeom>
          <a:noFill/>
        </p:spPr>
        <p:txBody>
          <a:bodyPr wrap="square" rtlCol="1">
            <a:spAutoFit/>
          </a:bodyPr>
          <a:lstStyle/>
          <a:p>
            <a:pPr algn="ctr"/>
            <a:r>
              <a:rPr lang="he-IL" sz="1800" dirty="0">
                <a:effectLst/>
                <a:latin typeface="Courier New" panose="02070309020205020404" pitchFamily="49" charset="0"/>
                <a:ea typeface="Calibri" panose="020F0502020204030204" pitchFamily="34" charset="0"/>
                <a:cs typeface="David" panose="020E0502060401010101" pitchFamily="34" charset="-79"/>
              </a:rPr>
              <a:t>זרם חרדי בממ"ח (ללא חב"ד וחרד"ל)</a:t>
            </a:r>
            <a:endParaRPr lang="he-IL" dirty="0">
              <a:latin typeface="David" panose="020E0502060401010101" pitchFamily="34" charset="-79"/>
              <a:cs typeface="David" panose="020E0502060401010101" pitchFamily="34" charset="-79"/>
            </a:endParaRPr>
          </a:p>
        </p:txBody>
      </p:sp>
      <p:sp>
        <p:nvSpPr>
          <p:cNvPr id="14" name="TextBox 13">
            <a:extLst>
              <a:ext uri="{FF2B5EF4-FFF2-40B4-BE49-F238E27FC236}">
                <a16:creationId xmlns:a16="http://schemas.microsoft.com/office/drawing/2014/main" id="{4B8F2D69-7597-5FE2-EDB9-20305DB78251}"/>
              </a:ext>
            </a:extLst>
          </p:cNvPr>
          <p:cNvSpPr txBox="1"/>
          <p:nvPr/>
        </p:nvSpPr>
        <p:spPr>
          <a:xfrm>
            <a:off x="8490857" y="1790015"/>
            <a:ext cx="3465856" cy="1815882"/>
          </a:xfrm>
          <a:prstGeom prst="rect">
            <a:avLst/>
          </a:prstGeom>
          <a:noFill/>
        </p:spPr>
        <p:txBody>
          <a:bodyPr wrap="square">
            <a:spAutoFit/>
          </a:bodyPr>
          <a:lstStyle/>
          <a:p>
            <a:pPr algn="r" rtl="1"/>
            <a:r>
              <a:rPr lang="he-IL" sz="2800" dirty="0">
                <a:solidFill>
                  <a:srgbClr val="FF5E54"/>
                </a:solidFill>
                <a:latin typeface="David" panose="020E0502060401010101" pitchFamily="34" charset="-79"/>
                <a:cs typeface="David" panose="020E0502060401010101" pitchFamily="34" charset="-79"/>
              </a:rPr>
              <a:t>בזרם החרדי בממ"ח שיעור האחים שלמדו בישיבה קטנה דומה לזה בחינוך החרדי האחר </a:t>
            </a:r>
            <a:endParaRPr lang="he-IL" dirty="0">
              <a:solidFill>
                <a:srgbClr val="FF0000"/>
              </a:solidFill>
              <a:effectLst/>
              <a:latin typeface="David" panose="020E0502060401010101" pitchFamily="34" charset="-79"/>
              <a:cs typeface="David" panose="020E0502060401010101" pitchFamily="34" charset="-79"/>
            </a:endParaRPr>
          </a:p>
        </p:txBody>
      </p:sp>
      <p:pic>
        <p:nvPicPr>
          <p:cNvPr id="4" name="תמונה 3">
            <a:extLst>
              <a:ext uri="{FF2B5EF4-FFF2-40B4-BE49-F238E27FC236}">
                <a16:creationId xmlns:a16="http://schemas.microsoft.com/office/drawing/2014/main" id="{07530D73-23E5-5F74-855A-10E63659A466}"/>
              </a:ext>
            </a:extLst>
          </p:cNvPr>
          <p:cNvPicPr>
            <a:picLocks noChangeAspect="1"/>
          </p:cNvPicPr>
          <p:nvPr/>
        </p:nvPicPr>
        <p:blipFill>
          <a:blip r:embed="rId4"/>
          <a:stretch>
            <a:fillRect/>
          </a:stretch>
        </p:blipFill>
        <p:spPr>
          <a:xfrm>
            <a:off x="2125191" y="1693674"/>
            <a:ext cx="3151905" cy="2060627"/>
          </a:xfrm>
          <a:prstGeom prst="rect">
            <a:avLst/>
          </a:prstGeom>
        </p:spPr>
      </p:pic>
      <p:pic>
        <p:nvPicPr>
          <p:cNvPr id="5" name="תמונה 4">
            <a:extLst>
              <a:ext uri="{FF2B5EF4-FFF2-40B4-BE49-F238E27FC236}">
                <a16:creationId xmlns:a16="http://schemas.microsoft.com/office/drawing/2014/main" id="{74E4579E-AA82-AF20-B017-A76CF60EB7C3}"/>
              </a:ext>
            </a:extLst>
          </p:cNvPr>
          <p:cNvPicPr>
            <a:picLocks noChangeAspect="1"/>
          </p:cNvPicPr>
          <p:nvPr/>
        </p:nvPicPr>
        <p:blipFill>
          <a:blip r:embed="rId5"/>
          <a:stretch>
            <a:fillRect/>
          </a:stretch>
        </p:blipFill>
        <p:spPr>
          <a:xfrm>
            <a:off x="3820968" y="4269041"/>
            <a:ext cx="3218967" cy="2103302"/>
          </a:xfrm>
          <a:prstGeom prst="rect">
            <a:avLst/>
          </a:prstGeom>
        </p:spPr>
      </p:pic>
      <p:pic>
        <p:nvPicPr>
          <p:cNvPr id="15" name="תמונה 14">
            <a:extLst>
              <a:ext uri="{FF2B5EF4-FFF2-40B4-BE49-F238E27FC236}">
                <a16:creationId xmlns:a16="http://schemas.microsoft.com/office/drawing/2014/main" id="{288A9834-7A03-5EA1-071B-EA78303F4B23}"/>
              </a:ext>
            </a:extLst>
          </p:cNvPr>
          <p:cNvPicPr>
            <a:picLocks noChangeAspect="1"/>
          </p:cNvPicPr>
          <p:nvPr/>
        </p:nvPicPr>
        <p:blipFill>
          <a:blip r:embed="rId6"/>
          <a:stretch>
            <a:fillRect/>
          </a:stretch>
        </p:blipFill>
        <p:spPr>
          <a:xfrm>
            <a:off x="272022" y="4295173"/>
            <a:ext cx="3249450" cy="2121592"/>
          </a:xfrm>
          <a:prstGeom prst="rect">
            <a:avLst/>
          </a:prstGeom>
        </p:spPr>
      </p:pic>
      <p:pic>
        <p:nvPicPr>
          <p:cNvPr id="16" name="תמונה 15"/>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702800" y="242484"/>
            <a:ext cx="559594" cy="583016"/>
          </a:xfrm>
          <a:prstGeom prst="rect">
            <a:avLst/>
          </a:prstGeom>
          <a:noFill/>
          <a:ln>
            <a:noFill/>
          </a:ln>
        </p:spPr>
      </p:pic>
    </p:spTree>
    <p:extLst>
      <p:ext uri="{BB962C8B-B14F-4D97-AF65-F5344CB8AC3E}">
        <p14:creationId xmlns:p14="http://schemas.microsoft.com/office/powerpoint/2010/main" val="303773275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ue screen with a blue background&#10;&#10;Description automatically generated">
            <a:extLst>
              <a:ext uri="{FF2B5EF4-FFF2-40B4-BE49-F238E27FC236}">
                <a16:creationId xmlns:a16="http://schemas.microsoft.com/office/drawing/2014/main" id="{44C0DF06-9850-F092-B468-98623DFDECFE}"/>
              </a:ext>
            </a:extLst>
          </p:cNvPr>
          <p:cNvPicPr>
            <a:picLocks noChangeAspect="1"/>
          </p:cNvPicPr>
          <p:nvPr/>
        </p:nvPicPr>
        <p:blipFill>
          <a:blip r:embed="rId3"/>
          <a:stretch>
            <a:fillRect/>
          </a:stretch>
        </p:blipFill>
        <p:spPr>
          <a:xfrm>
            <a:off x="0" y="-7335"/>
            <a:ext cx="12192001" cy="6858000"/>
          </a:xfrm>
          <a:prstGeom prst="rect">
            <a:avLst/>
          </a:prstGeom>
        </p:spPr>
      </p:pic>
      <p:sp>
        <p:nvSpPr>
          <p:cNvPr id="6" name="TextBox 5">
            <a:extLst>
              <a:ext uri="{FF2B5EF4-FFF2-40B4-BE49-F238E27FC236}">
                <a16:creationId xmlns:a16="http://schemas.microsoft.com/office/drawing/2014/main" id="{8D912A0A-1DCC-CB63-20BA-A9EAB54AD0F8}"/>
              </a:ext>
            </a:extLst>
          </p:cNvPr>
          <p:cNvSpPr txBox="1"/>
          <p:nvPr/>
        </p:nvSpPr>
        <p:spPr>
          <a:xfrm>
            <a:off x="657922" y="6530667"/>
            <a:ext cx="524108" cy="369332"/>
          </a:xfrm>
          <a:prstGeom prst="rect">
            <a:avLst/>
          </a:prstGeom>
          <a:noFill/>
        </p:spPr>
        <p:txBody>
          <a:bodyPr wrap="square" rtlCol="0">
            <a:spAutoFit/>
          </a:bodyPr>
          <a:lstStyle/>
          <a:p>
            <a:pPr algn="ctr"/>
            <a:fld id="{EBAB19B6-1FFD-4D57-B544-F207F772DD65}" type="slidenum">
              <a:rPr lang="he-IL" b="1" smtClean="0">
                <a:solidFill>
                  <a:schemeClr val="bg1"/>
                </a:solidFill>
                <a:latin typeface="David" panose="020E0502060401010101" pitchFamily="34" charset="-79"/>
                <a:cs typeface="David" panose="020E0502060401010101" pitchFamily="34" charset="-79"/>
              </a:rPr>
              <a:t>17</a:t>
            </a:fld>
            <a:endParaRPr lang="aa-ET" b="1" dirty="0">
              <a:solidFill>
                <a:schemeClr val="bg1"/>
              </a:solidFill>
              <a:latin typeface="David" panose="020E0502060401010101" pitchFamily="34" charset="-79"/>
              <a:cs typeface="David" panose="020E0502060401010101" pitchFamily="34" charset="-79"/>
            </a:endParaRPr>
          </a:p>
        </p:txBody>
      </p:sp>
      <p:sp>
        <p:nvSpPr>
          <p:cNvPr id="7" name="TextBox 6">
            <a:extLst>
              <a:ext uri="{FF2B5EF4-FFF2-40B4-BE49-F238E27FC236}">
                <a16:creationId xmlns:a16="http://schemas.microsoft.com/office/drawing/2014/main" id="{FEC306B3-E2FC-3B96-2999-F8D0E370A984}"/>
              </a:ext>
            </a:extLst>
          </p:cNvPr>
          <p:cNvSpPr txBox="1"/>
          <p:nvPr/>
        </p:nvSpPr>
        <p:spPr>
          <a:xfrm>
            <a:off x="3205595" y="2719962"/>
            <a:ext cx="5780809" cy="1138773"/>
          </a:xfrm>
          <a:prstGeom prst="rect">
            <a:avLst/>
          </a:prstGeom>
          <a:noFill/>
        </p:spPr>
        <p:txBody>
          <a:bodyPr wrap="square" rtlCol="0">
            <a:spAutoFit/>
          </a:bodyPr>
          <a:lstStyle/>
          <a:p>
            <a:pPr algn="ctr"/>
            <a:r>
              <a:rPr lang="he-IL" sz="4000" b="1" dirty="0">
                <a:solidFill>
                  <a:srgbClr val="003E7E"/>
                </a:solidFill>
                <a:latin typeface="David" panose="020E0502060401010101" pitchFamily="34" charset="-79"/>
                <a:cs typeface="David" panose="020E0502060401010101" pitchFamily="34" charset="-79"/>
              </a:rPr>
              <a:t>ממצאים</a:t>
            </a:r>
            <a:r>
              <a:rPr lang="en-US" sz="4000" b="1" dirty="0">
                <a:solidFill>
                  <a:srgbClr val="003E7E"/>
                </a:solidFill>
                <a:latin typeface="David" panose="020E0502060401010101" pitchFamily="34" charset="-79"/>
                <a:cs typeface="David" panose="020E0502060401010101" pitchFamily="34" charset="-79"/>
              </a:rPr>
              <a:t/>
            </a:r>
            <a:br>
              <a:rPr lang="en-US" sz="4000" b="1" dirty="0">
                <a:solidFill>
                  <a:srgbClr val="003E7E"/>
                </a:solidFill>
                <a:latin typeface="David" panose="020E0502060401010101" pitchFamily="34" charset="-79"/>
                <a:cs typeface="David" panose="020E0502060401010101" pitchFamily="34" charset="-79"/>
              </a:rPr>
            </a:br>
            <a:r>
              <a:rPr lang="he-IL" sz="2800" dirty="0">
                <a:solidFill>
                  <a:srgbClr val="003E7E"/>
                </a:solidFill>
                <a:effectLst/>
                <a:latin typeface="David" panose="020E0502060401010101" pitchFamily="34" charset="-79"/>
                <a:cs typeface="David" panose="020E0502060401010101" pitchFamily="34" charset="-79"/>
              </a:rPr>
              <a:t>סוג החינוך הקודם של המצטרפים לממ"ח </a:t>
            </a:r>
          </a:p>
        </p:txBody>
      </p:sp>
      <p:pic>
        <p:nvPicPr>
          <p:cNvPr id="9" name="תמונה 8"/>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02300" y="998791"/>
            <a:ext cx="787400" cy="760816"/>
          </a:xfrm>
          <a:prstGeom prst="rect">
            <a:avLst/>
          </a:prstGeom>
          <a:noFill/>
          <a:ln>
            <a:noFill/>
          </a:ln>
        </p:spPr>
      </p:pic>
    </p:spTree>
    <p:extLst>
      <p:ext uri="{BB962C8B-B14F-4D97-AF65-F5344CB8AC3E}">
        <p14:creationId xmlns:p14="http://schemas.microsoft.com/office/powerpoint/2010/main" val="9650788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2BF8C091-700F-32F2-8F53-1B211C1C04F1}"/>
              </a:ext>
            </a:extLst>
          </p:cNvPr>
          <p:cNvSpPr txBox="1"/>
          <p:nvPr/>
        </p:nvSpPr>
        <p:spPr>
          <a:xfrm>
            <a:off x="1" y="2587336"/>
            <a:ext cx="6096000" cy="1200329"/>
          </a:xfrm>
          <a:prstGeom prst="rect">
            <a:avLst/>
          </a:prstGeom>
          <a:noFill/>
        </p:spPr>
        <p:txBody>
          <a:bodyPr wrap="square" rtlCol="0">
            <a:spAutoFit/>
          </a:bodyPr>
          <a:lstStyle/>
          <a:p>
            <a:pPr algn="ctr"/>
            <a:r>
              <a:rPr lang="he-IL" sz="3600" dirty="0">
                <a:solidFill>
                  <a:schemeClr val="bg1"/>
                </a:solidFill>
                <a:latin typeface=""/>
              </a:rPr>
              <a:t>שקף שער</a:t>
            </a:r>
          </a:p>
          <a:p>
            <a:pPr algn="ctr"/>
            <a:r>
              <a:rPr lang="he-IL" sz="3600" dirty="0">
                <a:solidFill>
                  <a:schemeClr val="bg1"/>
                </a:solidFill>
                <a:latin typeface=""/>
              </a:rPr>
              <a:t>וכותרת נושא לדוגמה</a:t>
            </a:r>
            <a:endParaRPr lang="aa-ET" sz="3600" dirty="0">
              <a:solidFill>
                <a:schemeClr val="bg1"/>
              </a:solidFill>
              <a:latin typeface=""/>
            </a:endParaRPr>
          </a:p>
        </p:txBody>
      </p:sp>
      <p:sp>
        <p:nvSpPr>
          <p:cNvPr id="2" name="TextBox 1">
            <a:extLst>
              <a:ext uri="{FF2B5EF4-FFF2-40B4-BE49-F238E27FC236}">
                <a16:creationId xmlns:a16="http://schemas.microsoft.com/office/drawing/2014/main" id="{EA0D35B2-42AA-8FF8-3435-5A7247216050}"/>
              </a:ext>
            </a:extLst>
          </p:cNvPr>
          <p:cNvSpPr txBox="1"/>
          <p:nvPr/>
        </p:nvSpPr>
        <p:spPr>
          <a:xfrm>
            <a:off x="1816679" y="4437651"/>
            <a:ext cx="2462645" cy="369332"/>
          </a:xfrm>
          <a:prstGeom prst="rect">
            <a:avLst/>
          </a:prstGeom>
          <a:noFill/>
        </p:spPr>
        <p:txBody>
          <a:bodyPr wrap="square" rtlCol="0">
            <a:spAutoFit/>
          </a:bodyPr>
          <a:lstStyle/>
          <a:p>
            <a:pPr algn="ctr"/>
            <a:r>
              <a:rPr lang="en-US" dirty="0">
                <a:solidFill>
                  <a:schemeClr val="bg1"/>
                </a:solidFill>
                <a:latin typeface=""/>
              </a:rPr>
              <a:t>17.07.2023</a:t>
            </a:r>
            <a:endParaRPr lang="aa-ET" dirty="0">
              <a:solidFill>
                <a:schemeClr val="bg1"/>
              </a:solidFill>
              <a:latin typeface=""/>
            </a:endParaRPr>
          </a:p>
        </p:txBody>
      </p:sp>
      <p:pic>
        <p:nvPicPr>
          <p:cNvPr id="7" name="Picture 6" descr="A blue and white rectangle&#10;&#10;Description automatically generated">
            <a:extLst>
              <a:ext uri="{FF2B5EF4-FFF2-40B4-BE49-F238E27FC236}">
                <a16:creationId xmlns:a16="http://schemas.microsoft.com/office/drawing/2014/main" id="{52327028-240C-3A83-1DFF-04FDE9D6A48B}"/>
              </a:ext>
            </a:extLst>
          </p:cNvPr>
          <p:cNvPicPr>
            <a:picLocks noChangeAspect="1"/>
          </p:cNvPicPr>
          <p:nvPr/>
        </p:nvPicPr>
        <p:blipFill>
          <a:blip r:embed="rId3"/>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FF679120-3BDE-73BB-3DD6-E3959DBFC4B9}"/>
              </a:ext>
            </a:extLst>
          </p:cNvPr>
          <p:cNvSpPr txBox="1"/>
          <p:nvPr/>
        </p:nvSpPr>
        <p:spPr>
          <a:xfrm>
            <a:off x="657922" y="6530667"/>
            <a:ext cx="524108" cy="369332"/>
          </a:xfrm>
          <a:prstGeom prst="rect">
            <a:avLst/>
          </a:prstGeom>
          <a:noFill/>
        </p:spPr>
        <p:txBody>
          <a:bodyPr wrap="square" rtlCol="0">
            <a:spAutoFit/>
          </a:bodyPr>
          <a:lstStyle/>
          <a:p>
            <a:pPr algn="ctr"/>
            <a:fld id="{9416C691-75A3-4B1B-A5E9-1AEFCE342C62}" type="slidenum">
              <a:rPr lang="he-IL" b="1" smtClean="0">
                <a:solidFill>
                  <a:srgbClr val="003E7E"/>
                </a:solidFill>
                <a:latin typeface="David" panose="020E0502060401010101" pitchFamily="34" charset="-79"/>
                <a:cs typeface="David" panose="020E0502060401010101" pitchFamily="34" charset="-79"/>
              </a:rPr>
              <a:t>18</a:t>
            </a:fld>
            <a:endParaRPr lang="aa-ET" b="1" dirty="0">
              <a:solidFill>
                <a:srgbClr val="003E7E"/>
              </a:solidFill>
              <a:latin typeface="David" panose="020E0502060401010101" pitchFamily="34" charset="-79"/>
              <a:cs typeface="David" panose="020E0502060401010101" pitchFamily="34" charset="-79"/>
            </a:endParaRPr>
          </a:p>
        </p:txBody>
      </p:sp>
      <p:sp>
        <p:nvSpPr>
          <p:cNvPr id="9" name="TextBox 8">
            <a:extLst>
              <a:ext uri="{FF2B5EF4-FFF2-40B4-BE49-F238E27FC236}">
                <a16:creationId xmlns:a16="http://schemas.microsoft.com/office/drawing/2014/main" id="{4B8F2D69-7597-5FE2-EDB9-20305DB78251}"/>
              </a:ext>
            </a:extLst>
          </p:cNvPr>
          <p:cNvSpPr txBox="1"/>
          <p:nvPr/>
        </p:nvSpPr>
        <p:spPr>
          <a:xfrm>
            <a:off x="-1" y="100529"/>
            <a:ext cx="8420525" cy="954107"/>
          </a:xfrm>
          <a:prstGeom prst="rect">
            <a:avLst/>
          </a:prstGeom>
          <a:noFill/>
        </p:spPr>
        <p:txBody>
          <a:bodyPr wrap="square">
            <a:spAutoFit/>
          </a:bodyPr>
          <a:lstStyle/>
          <a:p>
            <a:pPr algn="ctr" rtl="1"/>
            <a:r>
              <a:rPr lang="he-IL" sz="2800" b="1" dirty="0">
                <a:solidFill>
                  <a:srgbClr val="002060"/>
                </a:solidFill>
                <a:latin typeface="David" panose="020E0502060401010101" pitchFamily="34" charset="-79"/>
                <a:cs typeface="David" panose="020E0502060401010101" pitchFamily="34" charset="-79"/>
              </a:rPr>
              <a:t>התפלגות סוגי גני הילדים של התלמידים-בנים </a:t>
            </a:r>
          </a:p>
          <a:p>
            <a:pPr algn="ctr" rtl="1"/>
            <a:r>
              <a:rPr lang="he-IL" sz="2800" b="1" dirty="0">
                <a:solidFill>
                  <a:srgbClr val="002060"/>
                </a:solidFill>
                <a:latin typeface="David" panose="020E0502060401010101" pitchFamily="34" charset="-79"/>
                <a:cs typeface="David" panose="020E0502060401010101" pitchFamily="34" charset="-79"/>
              </a:rPr>
              <a:t>שנכנסו לכיתה א' לפי סוג החינוך בכיתה א', ממוצע 2015–2022</a:t>
            </a:r>
          </a:p>
        </p:txBody>
      </p:sp>
      <p:sp>
        <p:nvSpPr>
          <p:cNvPr id="11" name="תיבת טקסט 10">
            <a:extLst>
              <a:ext uri="{FF2B5EF4-FFF2-40B4-BE49-F238E27FC236}">
                <a16:creationId xmlns:a16="http://schemas.microsoft.com/office/drawing/2014/main" id="{02BA673D-2EAA-3058-F3EE-11DCE60A8B26}"/>
              </a:ext>
            </a:extLst>
          </p:cNvPr>
          <p:cNvSpPr txBox="1"/>
          <p:nvPr/>
        </p:nvSpPr>
        <p:spPr>
          <a:xfrm>
            <a:off x="2648205" y="1302577"/>
            <a:ext cx="2401030" cy="369332"/>
          </a:xfrm>
          <a:prstGeom prst="rect">
            <a:avLst/>
          </a:prstGeom>
          <a:noFill/>
        </p:spPr>
        <p:txBody>
          <a:bodyPr wrap="square" rtlCol="1">
            <a:spAutoFit/>
          </a:bodyPr>
          <a:lstStyle/>
          <a:p>
            <a:pPr algn="ctr"/>
            <a:r>
              <a:rPr lang="he-IL" sz="1800" dirty="0">
                <a:effectLst/>
                <a:latin typeface="Courier New" panose="02070309020205020404" pitchFamily="49" charset="0"/>
                <a:ea typeface="Calibri" panose="020F0502020204030204" pitchFamily="34" charset="0"/>
                <a:cs typeface="David" panose="020E0502060401010101" pitchFamily="34" charset="-79"/>
              </a:rPr>
              <a:t>החינוך החרדי ללא </a:t>
            </a:r>
            <a:r>
              <a:rPr lang="he-IL" sz="1800" dirty="0" err="1">
                <a:effectLst/>
                <a:latin typeface="Courier New" panose="02070309020205020404" pitchFamily="49" charset="0"/>
                <a:ea typeface="Calibri" panose="020F0502020204030204" pitchFamily="34" charset="0"/>
                <a:cs typeface="David" panose="020E0502060401010101" pitchFamily="34" charset="-79"/>
              </a:rPr>
              <a:t>ממ"ח</a:t>
            </a:r>
            <a:endParaRPr lang="he-IL" dirty="0">
              <a:latin typeface="David" panose="020E0502060401010101" pitchFamily="34" charset="-79"/>
              <a:cs typeface="David" panose="020E0502060401010101" pitchFamily="34" charset="-79"/>
            </a:endParaRPr>
          </a:p>
        </p:txBody>
      </p:sp>
      <p:sp>
        <p:nvSpPr>
          <p:cNvPr id="12" name="תיבת טקסט 11">
            <a:extLst>
              <a:ext uri="{FF2B5EF4-FFF2-40B4-BE49-F238E27FC236}">
                <a16:creationId xmlns:a16="http://schemas.microsoft.com/office/drawing/2014/main" id="{D713DD55-BD62-0BC3-EFBC-8A7AFC5AE7C2}"/>
              </a:ext>
            </a:extLst>
          </p:cNvPr>
          <p:cNvSpPr txBox="1"/>
          <p:nvPr/>
        </p:nvSpPr>
        <p:spPr>
          <a:xfrm>
            <a:off x="4929093" y="3805680"/>
            <a:ext cx="2006011" cy="369332"/>
          </a:xfrm>
          <a:prstGeom prst="rect">
            <a:avLst/>
          </a:prstGeom>
          <a:noFill/>
        </p:spPr>
        <p:txBody>
          <a:bodyPr wrap="square" rtlCol="1">
            <a:spAutoFit/>
          </a:bodyPr>
          <a:lstStyle/>
          <a:p>
            <a:pPr algn="ctr"/>
            <a:r>
              <a:rPr lang="he-IL" sz="1800" dirty="0" err="1">
                <a:effectLst/>
                <a:latin typeface="Courier New" panose="02070309020205020404" pitchFamily="49" charset="0"/>
                <a:ea typeface="Calibri" panose="020F0502020204030204" pitchFamily="34" charset="0"/>
                <a:cs typeface="David" panose="020E0502060401010101" pitchFamily="34" charset="-79"/>
              </a:rPr>
              <a:t>ממ"ח</a:t>
            </a:r>
            <a:endParaRPr lang="he-IL" dirty="0">
              <a:latin typeface="David" panose="020E0502060401010101" pitchFamily="34" charset="-79"/>
              <a:cs typeface="David" panose="020E0502060401010101" pitchFamily="34" charset="-79"/>
            </a:endParaRPr>
          </a:p>
        </p:txBody>
      </p:sp>
      <p:sp>
        <p:nvSpPr>
          <p:cNvPr id="13" name="תיבת טקסט 12">
            <a:extLst>
              <a:ext uri="{FF2B5EF4-FFF2-40B4-BE49-F238E27FC236}">
                <a16:creationId xmlns:a16="http://schemas.microsoft.com/office/drawing/2014/main" id="{8EE1B0F7-581D-FAE1-E025-04B413F1DF9F}"/>
              </a:ext>
            </a:extLst>
          </p:cNvPr>
          <p:cNvSpPr txBox="1"/>
          <p:nvPr/>
        </p:nvSpPr>
        <p:spPr>
          <a:xfrm>
            <a:off x="118419" y="3763218"/>
            <a:ext cx="3439965" cy="369332"/>
          </a:xfrm>
          <a:prstGeom prst="rect">
            <a:avLst/>
          </a:prstGeom>
          <a:noFill/>
        </p:spPr>
        <p:txBody>
          <a:bodyPr wrap="square" rtlCol="1">
            <a:spAutoFit/>
          </a:bodyPr>
          <a:lstStyle/>
          <a:p>
            <a:pPr algn="ctr"/>
            <a:r>
              <a:rPr lang="he-IL" sz="1800" dirty="0">
                <a:effectLst/>
                <a:latin typeface="Courier New" panose="02070309020205020404" pitchFamily="49" charset="0"/>
                <a:ea typeface="Calibri" panose="020F0502020204030204" pitchFamily="34" charset="0"/>
                <a:cs typeface="David" panose="020E0502060401010101" pitchFamily="34" charset="-79"/>
              </a:rPr>
              <a:t>זרם חרדי בממ"ח (ללא חב"ד וחרד"ל)</a:t>
            </a:r>
            <a:endParaRPr lang="he-IL" dirty="0">
              <a:latin typeface="David" panose="020E0502060401010101" pitchFamily="34" charset="-79"/>
              <a:cs typeface="David" panose="020E0502060401010101" pitchFamily="34" charset="-79"/>
            </a:endParaRPr>
          </a:p>
        </p:txBody>
      </p:sp>
      <p:pic>
        <p:nvPicPr>
          <p:cNvPr id="5" name="תמונה 4">
            <a:extLst>
              <a:ext uri="{FF2B5EF4-FFF2-40B4-BE49-F238E27FC236}">
                <a16:creationId xmlns:a16="http://schemas.microsoft.com/office/drawing/2014/main" id="{D29A48A7-8D43-8594-1A14-75352DFEC93C}"/>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24430" y="1639793"/>
            <a:ext cx="3439965" cy="2246170"/>
          </a:xfrm>
          <a:prstGeom prst="rect">
            <a:avLst/>
          </a:prstGeom>
          <a:noFill/>
        </p:spPr>
      </p:pic>
      <p:pic>
        <p:nvPicPr>
          <p:cNvPr id="14" name="תמונה 13">
            <a:extLst>
              <a:ext uri="{FF2B5EF4-FFF2-40B4-BE49-F238E27FC236}">
                <a16:creationId xmlns:a16="http://schemas.microsoft.com/office/drawing/2014/main" id="{A9C2C09C-EB15-0111-439D-1F74912B5A12}"/>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5912" y="4234250"/>
            <a:ext cx="3137535" cy="2275463"/>
          </a:xfrm>
          <a:prstGeom prst="rect">
            <a:avLst/>
          </a:prstGeom>
          <a:noFill/>
          <a:ln>
            <a:noFill/>
          </a:ln>
        </p:spPr>
      </p:pic>
      <p:pic>
        <p:nvPicPr>
          <p:cNvPr id="15" name="תמונה 14">
            <a:extLst>
              <a:ext uri="{FF2B5EF4-FFF2-40B4-BE49-F238E27FC236}">
                <a16:creationId xmlns:a16="http://schemas.microsoft.com/office/drawing/2014/main" id="{3632F79C-5B81-7DA5-1DCB-E1E6BE683BAE}"/>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279900" y="4282945"/>
            <a:ext cx="3403489" cy="2222383"/>
          </a:xfrm>
          <a:prstGeom prst="rect">
            <a:avLst/>
          </a:prstGeom>
          <a:noFill/>
        </p:spPr>
      </p:pic>
      <p:sp>
        <p:nvSpPr>
          <p:cNvPr id="16" name="TextBox 15">
            <a:extLst>
              <a:ext uri="{FF2B5EF4-FFF2-40B4-BE49-F238E27FC236}">
                <a16:creationId xmlns:a16="http://schemas.microsoft.com/office/drawing/2014/main" id="{4B8F2D69-7597-5FE2-EDB9-20305DB78251}"/>
              </a:ext>
            </a:extLst>
          </p:cNvPr>
          <p:cNvSpPr txBox="1"/>
          <p:nvPr/>
        </p:nvSpPr>
        <p:spPr>
          <a:xfrm>
            <a:off x="8420524" y="1790015"/>
            <a:ext cx="3536189" cy="2677656"/>
          </a:xfrm>
          <a:prstGeom prst="rect">
            <a:avLst/>
          </a:prstGeom>
          <a:noFill/>
        </p:spPr>
        <p:txBody>
          <a:bodyPr wrap="square">
            <a:spAutoFit/>
          </a:bodyPr>
          <a:lstStyle/>
          <a:p>
            <a:pPr algn="r" rtl="1"/>
            <a:r>
              <a:rPr lang="he-IL" sz="2800" dirty="0">
                <a:solidFill>
                  <a:srgbClr val="FF5E54"/>
                </a:solidFill>
                <a:latin typeface="David" panose="020E0502060401010101" pitchFamily="34" charset="-79"/>
                <a:cs typeface="David" panose="020E0502060401010101" pitchFamily="34" charset="-79"/>
              </a:rPr>
              <a:t>חלק הארי מתלמידי כיתה א' בממ"ח הגיעו מגני ילדים חרדיים</a:t>
            </a:r>
          </a:p>
          <a:p>
            <a:pPr algn="r" rtl="1"/>
            <a:endParaRPr lang="he-IL" sz="2800" dirty="0">
              <a:solidFill>
                <a:srgbClr val="FF5E54"/>
              </a:solidFill>
              <a:latin typeface="David" panose="020E0502060401010101" pitchFamily="34" charset="-79"/>
              <a:cs typeface="David" panose="020E0502060401010101" pitchFamily="34" charset="-79"/>
            </a:endParaRPr>
          </a:p>
          <a:p>
            <a:pPr algn="r" rtl="1"/>
            <a:r>
              <a:rPr lang="he-IL" sz="2800" dirty="0">
                <a:solidFill>
                  <a:srgbClr val="FF5E54"/>
                </a:solidFill>
                <a:latin typeface="David" panose="020E0502060401010101" pitchFamily="34" charset="-79"/>
                <a:cs typeface="David" panose="020E0502060401010101" pitchFamily="34" charset="-79"/>
              </a:rPr>
              <a:t>שיעור משמעותי הגיעו מגני ממ"ח </a:t>
            </a:r>
            <a:endParaRPr lang="he-IL" dirty="0">
              <a:solidFill>
                <a:srgbClr val="FF0000"/>
              </a:solidFill>
              <a:effectLst/>
              <a:latin typeface="David" panose="020E0502060401010101" pitchFamily="34" charset="-79"/>
              <a:cs typeface="David" panose="020E0502060401010101" pitchFamily="34" charset="-79"/>
            </a:endParaRPr>
          </a:p>
        </p:txBody>
      </p:sp>
      <p:pic>
        <p:nvPicPr>
          <p:cNvPr id="17" name="תמונה 16"/>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702800" y="242484"/>
            <a:ext cx="559594" cy="583016"/>
          </a:xfrm>
          <a:prstGeom prst="rect">
            <a:avLst/>
          </a:prstGeom>
          <a:noFill/>
          <a:ln>
            <a:noFill/>
          </a:ln>
        </p:spPr>
      </p:pic>
    </p:spTree>
    <p:extLst>
      <p:ext uri="{BB962C8B-B14F-4D97-AF65-F5344CB8AC3E}">
        <p14:creationId xmlns:p14="http://schemas.microsoft.com/office/powerpoint/2010/main" val="34866817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2BF8C091-700F-32F2-8F53-1B211C1C04F1}"/>
              </a:ext>
            </a:extLst>
          </p:cNvPr>
          <p:cNvSpPr txBox="1"/>
          <p:nvPr/>
        </p:nvSpPr>
        <p:spPr>
          <a:xfrm>
            <a:off x="1" y="2587336"/>
            <a:ext cx="6096000" cy="1200329"/>
          </a:xfrm>
          <a:prstGeom prst="rect">
            <a:avLst/>
          </a:prstGeom>
          <a:noFill/>
        </p:spPr>
        <p:txBody>
          <a:bodyPr wrap="square" rtlCol="0">
            <a:spAutoFit/>
          </a:bodyPr>
          <a:lstStyle/>
          <a:p>
            <a:pPr algn="ctr"/>
            <a:r>
              <a:rPr lang="he-IL" sz="3600" dirty="0">
                <a:solidFill>
                  <a:schemeClr val="bg1"/>
                </a:solidFill>
                <a:latin typeface=""/>
              </a:rPr>
              <a:t>שקף שער</a:t>
            </a:r>
          </a:p>
          <a:p>
            <a:pPr algn="ctr"/>
            <a:r>
              <a:rPr lang="he-IL" sz="3600" dirty="0">
                <a:solidFill>
                  <a:schemeClr val="bg1"/>
                </a:solidFill>
                <a:latin typeface=""/>
              </a:rPr>
              <a:t>וכותרת נושא לדוגמה</a:t>
            </a:r>
            <a:endParaRPr lang="aa-ET" sz="3600" dirty="0">
              <a:solidFill>
                <a:schemeClr val="bg1"/>
              </a:solidFill>
              <a:latin typeface=""/>
            </a:endParaRPr>
          </a:p>
        </p:txBody>
      </p:sp>
      <p:sp>
        <p:nvSpPr>
          <p:cNvPr id="2" name="TextBox 1">
            <a:extLst>
              <a:ext uri="{FF2B5EF4-FFF2-40B4-BE49-F238E27FC236}">
                <a16:creationId xmlns:a16="http://schemas.microsoft.com/office/drawing/2014/main" id="{EA0D35B2-42AA-8FF8-3435-5A7247216050}"/>
              </a:ext>
            </a:extLst>
          </p:cNvPr>
          <p:cNvSpPr txBox="1"/>
          <p:nvPr/>
        </p:nvSpPr>
        <p:spPr>
          <a:xfrm>
            <a:off x="1816679" y="4437651"/>
            <a:ext cx="2462645" cy="369332"/>
          </a:xfrm>
          <a:prstGeom prst="rect">
            <a:avLst/>
          </a:prstGeom>
          <a:noFill/>
        </p:spPr>
        <p:txBody>
          <a:bodyPr wrap="square" rtlCol="0">
            <a:spAutoFit/>
          </a:bodyPr>
          <a:lstStyle/>
          <a:p>
            <a:pPr algn="ctr"/>
            <a:r>
              <a:rPr lang="en-US" dirty="0">
                <a:solidFill>
                  <a:schemeClr val="bg1"/>
                </a:solidFill>
                <a:latin typeface=""/>
              </a:rPr>
              <a:t>17.07.2023</a:t>
            </a:r>
            <a:endParaRPr lang="aa-ET" dirty="0">
              <a:solidFill>
                <a:schemeClr val="bg1"/>
              </a:solidFill>
              <a:latin typeface=""/>
            </a:endParaRPr>
          </a:p>
        </p:txBody>
      </p:sp>
      <p:pic>
        <p:nvPicPr>
          <p:cNvPr id="7" name="Picture 6" descr="A blue and white rectangle&#10;&#10;Description automatically generated">
            <a:extLst>
              <a:ext uri="{FF2B5EF4-FFF2-40B4-BE49-F238E27FC236}">
                <a16:creationId xmlns:a16="http://schemas.microsoft.com/office/drawing/2014/main" id="{52327028-240C-3A83-1DFF-04FDE9D6A48B}"/>
              </a:ext>
            </a:extLst>
          </p:cNvPr>
          <p:cNvPicPr>
            <a:picLocks noChangeAspect="1"/>
          </p:cNvPicPr>
          <p:nvPr/>
        </p:nvPicPr>
        <p:blipFill>
          <a:blip r:embed="rId3"/>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FF679120-3BDE-73BB-3DD6-E3959DBFC4B9}"/>
              </a:ext>
            </a:extLst>
          </p:cNvPr>
          <p:cNvSpPr txBox="1"/>
          <p:nvPr/>
        </p:nvSpPr>
        <p:spPr>
          <a:xfrm>
            <a:off x="657922" y="6530667"/>
            <a:ext cx="524108" cy="369332"/>
          </a:xfrm>
          <a:prstGeom prst="rect">
            <a:avLst/>
          </a:prstGeom>
          <a:noFill/>
        </p:spPr>
        <p:txBody>
          <a:bodyPr wrap="square" rtlCol="0">
            <a:spAutoFit/>
          </a:bodyPr>
          <a:lstStyle/>
          <a:p>
            <a:pPr algn="ctr"/>
            <a:fld id="{9416C691-75A3-4B1B-A5E9-1AEFCE342C62}" type="slidenum">
              <a:rPr lang="he-IL" b="1" smtClean="0">
                <a:solidFill>
                  <a:srgbClr val="003E7E"/>
                </a:solidFill>
                <a:latin typeface="David" panose="020E0502060401010101" pitchFamily="34" charset="-79"/>
                <a:cs typeface="David" panose="020E0502060401010101" pitchFamily="34" charset="-79"/>
              </a:rPr>
              <a:t>19</a:t>
            </a:fld>
            <a:endParaRPr lang="aa-ET" b="1" dirty="0">
              <a:solidFill>
                <a:srgbClr val="003E7E"/>
              </a:solidFill>
              <a:latin typeface="David" panose="020E0502060401010101" pitchFamily="34" charset="-79"/>
              <a:cs typeface="David" panose="020E0502060401010101" pitchFamily="34" charset="-79"/>
            </a:endParaRPr>
          </a:p>
        </p:txBody>
      </p:sp>
      <p:sp>
        <p:nvSpPr>
          <p:cNvPr id="9" name="TextBox 8">
            <a:extLst>
              <a:ext uri="{FF2B5EF4-FFF2-40B4-BE49-F238E27FC236}">
                <a16:creationId xmlns:a16="http://schemas.microsoft.com/office/drawing/2014/main" id="{4B8F2D69-7597-5FE2-EDB9-20305DB78251}"/>
              </a:ext>
            </a:extLst>
          </p:cNvPr>
          <p:cNvSpPr txBox="1"/>
          <p:nvPr/>
        </p:nvSpPr>
        <p:spPr>
          <a:xfrm>
            <a:off x="-45772" y="162589"/>
            <a:ext cx="8158515" cy="830997"/>
          </a:xfrm>
          <a:prstGeom prst="rect">
            <a:avLst/>
          </a:prstGeom>
          <a:noFill/>
        </p:spPr>
        <p:txBody>
          <a:bodyPr wrap="square">
            <a:spAutoFit/>
          </a:bodyPr>
          <a:lstStyle/>
          <a:p>
            <a:pPr algn="ctr" rtl="1"/>
            <a:r>
              <a:rPr lang="he-IL" sz="2400" b="1" dirty="0">
                <a:solidFill>
                  <a:srgbClr val="002060"/>
                </a:solidFill>
                <a:latin typeface="David" panose="020E0502060401010101" pitchFamily="34" charset="-79"/>
                <a:cs typeface="David" panose="020E0502060401010101" pitchFamily="34" charset="-79"/>
              </a:rPr>
              <a:t>התפלגות סוגי החינוך בכיתה הקודמת של התלמידים-בנים </a:t>
            </a:r>
          </a:p>
          <a:p>
            <a:pPr algn="ctr" rtl="1"/>
            <a:r>
              <a:rPr lang="he-IL" sz="2400" b="1" dirty="0">
                <a:solidFill>
                  <a:srgbClr val="002060"/>
                </a:solidFill>
                <a:latin typeface="David" panose="020E0502060401010101" pitchFamily="34" charset="-79"/>
                <a:cs typeface="David" panose="020E0502060401010101" pitchFamily="34" charset="-79"/>
              </a:rPr>
              <a:t>המצטרפים בכיתות ב'-ח' לממ"ח, לפי זרם הממ"ח, ממוצע 2015–2022</a:t>
            </a:r>
          </a:p>
        </p:txBody>
      </p:sp>
      <p:sp>
        <p:nvSpPr>
          <p:cNvPr id="12" name="תיבת טקסט 11">
            <a:extLst>
              <a:ext uri="{FF2B5EF4-FFF2-40B4-BE49-F238E27FC236}">
                <a16:creationId xmlns:a16="http://schemas.microsoft.com/office/drawing/2014/main" id="{D713DD55-BD62-0BC3-EFBC-8A7AFC5AE7C2}"/>
              </a:ext>
            </a:extLst>
          </p:cNvPr>
          <p:cNvSpPr txBox="1"/>
          <p:nvPr/>
        </p:nvSpPr>
        <p:spPr>
          <a:xfrm>
            <a:off x="4854844" y="1219569"/>
            <a:ext cx="2006011" cy="369332"/>
          </a:xfrm>
          <a:prstGeom prst="rect">
            <a:avLst/>
          </a:prstGeom>
          <a:noFill/>
        </p:spPr>
        <p:txBody>
          <a:bodyPr wrap="square" rtlCol="1">
            <a:spAutoFit/>
          </a:bodyPr>
          <a:lstStyle/>
          <a:p>
            <a:pPr algn="ctr"/>
            <a:r>
              <a:rPr lang="he-IL" sz="1800" dirty="0" err="1">
                <a:effectLst/>
                <a:latin typeface="Courier New" panose="02070309020205020404" pitchFamily="49" charset="0"/>
                <a:ea typeface="Calibri" panose="020F0502020204030204" pitchFamily="34" charset="0"/>
                <a:cs typeface="David" panose="020E0502060401010101" pitchFamily="34" charset="-79"/>
              </a:rPr>
              <a:t>ממ"ח</a:t>
            </a:r>
            <a:endParaRPr lang="he-IL" dirty="0">
              <a:latin typeface="David" panose="020E0502060401010101" pitchFamily="34" charset="-79"/>
              <a:cs typeface="David" panose="020E0502060401010101" pitchFamily="34" charset="-79"/>
            </a:endParaRPr>
          </a:p>
        </p:txBody>
      </p:sp>
      <p:sp>
        <p:nvSpPr>
          <p:cNvPr id="13" name="תיבת טקסט 12">
            <a:extLst>
              <a:ext uri="{FF2B5EF4-FFF2-40B4-BE49-F238E27FC236}">
                <a16:creationId xmlns:a16="http://schemas.microsoft.com/office/drawing/2014/main" id="{8EE1B0F7-581D-FAE1-E025-04B413F1DF9F}"/>
              </a:ext>
            </a:extLst>
          </p:cNvPr>
          <p:cNvSpPr txBox="1"/>
          <p:nvPr/>
        </p:nvSpPr>
        <p:spPr>
          <a:xfrm>
            <a:off x="411239" y="1219569"/>
            <a:ext cx="3439965" cy="369332"/>
          </a:xfrm>
          <a:prstGeom prst="rect">
            <a:avLst/>
          </a:prstGeom>
          <a:noFill/>
        </p:spPr>
        <p:txBody>
          <a:bodyPr wrap="square" rtlCol="1">
            <a:spAutoFit/>
          </a:bodyPr>
          <a:lstStyle/>
          <a:p>
            <a:pPr algn="ctr"/>
            <a:r>
              <a:rPr lang="he-IL" sz="1800" dirty="0">
                <a:effectLst/>
                <a:latin typeface="Courier New" panose="02070309020205020404" pitchFamily="49" charset="0"/>
                <a:ea typeface="Calibri" panose="020F0502020204030204" pitchFamily="34" charset="0"/>
                <a:cs typeface="David" panose="020E0502060401010101" pitchFamily="34" charset="-79"/>
              </a:rPr>
              <a:t>זרם חרדי בממ"ח (ללא חב"ד וחרד"ל)</a:t>
            </a:r>
            <a:endParaRPr lang="he-IL" dirty="0">
              <a:latin typeface="David" panose="020E0502060401010101" pitchFamily="34" charset="-79"/>
              <a:cs typeface="David" panose="020E0502060401010101" pitchFamily="34" charset="-79"/>
            </a:endParaRPr>
          </a:p>
        </p:txBody>
      </p:sp>
      <p:pic>
        <p:nvPicPr>
          <p:cNvPr id="4" name="תמונה 3">
            <a:extLst>
              <a:ext uri="{FF2B5EF4-FFF2-40B4-BE49-F238E27FC236}">
                <a16:creationId xmlns:a16="http://schemas.microsoft.com/office/drawing/2014/main" id="{9A75B6D4-24A0-0452-2387-20C94E37AC6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12496" y="1558067"/>
            <a:ext cx="4290706" cy="2801898"/>
          </a:xfrm>
          <a:prstGeom prst="rect">
            <a:avLst/>
          </a:prstGeom>
          <a:noFill/>
        </p:spPr>
      </p:pic>
      <p:pic>
        <p:nvPicPr>
          <p:cNvPr id="6" name="תמונה 5">
            <a:extLst>
              <a:ext uri="{FF2B5EF4-FFF2-40B4-BE49-F238E27FC236}">
                <a16:creationId xmlns:a16="http://schemas.microsoft.com/office/drawing/2014/main" id="{47B1AB02-8827-F3AF-9F38-14AC4B27480D}"/>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935" y="1547832"/>
            <a:ext cx="4291164" cy="2801898"/>
          </a:xfrm>
          <a:prstGeom prst="rect">
            <a:avLst/>
          </a:prstGeom>
          <a:noFill/>
        </p:spPr>
      </p:pic>
      <p:sp>
        <p:nvSpPr>
          <p:cNvPr id="11" name="TextBox 10">
            <a:extLst>
              <a:ext uri="{FF2B5EF4-FFF2-40B4-BE49-F238E27FC236}">
                <a16:creationId xmlns:a16="http://schemas.microsoft.com/office/drawing/2014/main" id="{4B8F2D69-7597-5FE2-EDB9-20305DB78251}"/>
              </a:ext>
            </a:extLst>
          </p:cNvPr>
          <p:cNvSpPr txBox="1"/>
          <p:nvPr/>
        </p:nvSpPr>
        <p:spPr>
          <a:xfrm>
            <a:off x="8572500" y="1790015"/>
            <a:ext cx="3384213" cy="4401205"/>
          </a:xfrm>
          <a:prstGeom prst="rect">
            <a:avLst/>
          </a:prstGeom>
          <a:noFill/>
        </p:spPr>
        <p:txBody>
          <a:bodyPr wrap="square">
            <a:spAutoFit/>
          </a:bodyPr>
          <a:lstStyle/>
          <a:p>
            <a:pPr algn="r" rtl="1"/>
            <a:r>
              <a:rPr lang="he-IL" sz="2800" dirty="0">
                <a:solidFill>
                  <a:srgbClr val="FF5E54"/>
                </a:solidFill>
                <a:latin typeface="David" panose="020E0502060401010101" pitchFamily="34" charset="-79"/>
                <a:cs typeface="David" panose="020E0502060401010101" pitchFamily="34" charset="-79"/>
              </a:rPr>
              <a:t>גם חלק הארי מהתלמידים המצטרפים לממ"ח לאחר כיתה א' למדו קודם לכן בחינוך החרדי (שיעור גבוה יחסית למוכר שאינו רשמי ונמוך לפטור)</a:t>
            </a:r>
          </a:p>
          <a:p>
            <a:pPr algn="r" rtl="1"/>
            <a:endParaRPr lang="he-IL" sz="2800" dirty="0">
              <a:solidFill>
                <a:srgbClr val="FF5E54"/>
              </a:solidFill>
              <a:latin typeface="David" panose="020E0502060401010101" pitchFamily="34" charset="-79"/>
              <a:cs typeface="David" panose="020E0502060401010101" pitchFamily="34" charset="-79"/>
            </a:endParaRPr>
          </a:p>
          <a:p>
            <a:pPr algn="r" rtl="1"/>
            <a:r>
              <a:rPr lang="he-IL" sz="2800" dirty="0">
                <a:solidFill>
                  <a:srgbClr val="FF5E54"/>
                </a:solidFill>
                <a:latin typeface="David" panose="020E0502060401010101" pitchFamily="34" charset="-79"/>
                <a:cs typeface="David" panose="020E0502060401010101" pitchFamily="34" charset="-79"/>
              </a:rPr>
              <a:t>מכאן שהממ"ח חלופי לחינוך החרדי האחר</a:t>
            </a:r>
            <a:endParaRPr lang="he-IL" dirty="0">
              <a:solidFill>
                <a:srgbClr val="FF0000"/>
              </a:solidFill>
              <a:effectLst/>
              <a:latin typeface="David" panose="020E0502060401010101" pitchFamily="34" charset="-79"/>
              <a:cs typeface="David" panose="020E0502060401010101" pitchFamily="34" charset="-79"/>
            </a:endParaRPr>
          </a:p>
        </p:txBody>
      </p:sp>
      <p:sp>
        <p:nvSpPr>
          <p:cNvPr id="14" name="תיבת טקסט 11">
            <a:extLst>
              <a:ext uri="{FF2B5EF4-FFF2-40B4-BE49-F238E27FC236}">
                <a16:creationId xmlns:a16="http://schemas.microsoft.com/office/drawing/2014/main" id="{D713DD55-BD62-0BC3-EFBC-8A7AFC5AE7C2}"/>
              </a:ext>
            </a:extLst>
          </p:cNvPr>
          <p:cNvSpPr txBox="1"/>
          <p:nvPr/>
        </p:nvSpPr>
        <p:spPr>
          <a:xfrm>
            <a:off x="2186836" y="4336296"/>
            <a:ext cx="3693297" cy="369332"/>
          </a:xfrm>
          <a:prstGeom prst="rect">
            <a:avLst/>
          </a:prstGeom>
          <a:noFill/>
        </p:spPr>
        <p:txBody>
          <a:bodyPr wrap="square" rtlCol="1">
            <a:spAutoFit/>
          </a:bodyPr>
          <a:lstStyle/>
          <a:p>
            <a:pPr algn="ctr"/>
            <a:r>
              <a:rPr lang="he-IL" sz="1800" dirty="0">
                <a:effectLst/>
                <a:latin typeface="Courier New" panose="02070309020205020404" pitchFamily="49" charset="0"/>
                <a:ea typeface="Calibri" panose="020F0502020204030204" pitchFamily="34" charset="0"/>
                <a:cs typeface="David" panose="020E0502060401010101" pitchFamily="34" charset="-79"/>
              </a:rPr>
              <a:t>התפלגות </a:t>
            </a:r>
            <a:r>
              <a:rPr lang="he-IL" dirty="0">
                <a:latin typeface="Courier New" panose="02070309020205020404" pitchFamily="49" charset="0"/>
                <a:ea typeface="Calibri" panose="020F0502020204030204" pitchFamily="34" charset="0"/>
                <a:cs typeface="David" panose="020E0502060401010101" pitchFamily="34" charset="-79"/>
              </a:rPr>
              <a:t>סוגי החינוך החרדי (ללא ממ"ח)</a:t>
            </a:r>
            <a:endParaRPr lang="he-IL" dirty="0">
              <a:latin typeface="David" panose="020E0502060401010101" pitchFamily="34" charset="-79"/>
              <a:cs typeface="David" panose="020E0502060401010101" pitchFamily="34" charset="-79"/>
            </a:endParaRPr>
          </a:p>
        </p:txBody>
      </p:sp>
      <p:cxnSp>
        <p:nvCxnSpPr>
          <p:cNvPr id="15" name="מחבר ישר 14"/>
          <p:cNvCxnSpPr/>
          <p:nvPr/>
        </p:nvCxnSpPr>
        <p:spPr>
          <a:xfrm flipV="1">
            <a:off x="1117024" y="4349730"/>
            <a:ext cx="6013119" cy="10235"/>
          </a:xfrm>
          <a:prstGeom prst="line">
            <a:avLst/>
          </a:prstGeom>
          <a:ln>
            <a:solidFill>
              <a:schemeClr val="dk1"/>
            </a:solidFill>
            <a:prstDash val="sysDot"/>
          </a:ln>
        </p:spPr>
        <p:style>
          <a:lnRef idx="1">
            <a:schemeClr val="dk1"/>
          </a:lnRef>
          <a:fillRef idx="0">
            <a:schemeClr val="dk1"/>
          </a:fillRef>
          <a:effectRef idx="0">
            <a:schemeClr val="dk1"/>
          </a:effectRef>
          <a:fontRef idx="minor">
            <a:schemeClr val="tx1"/>
          </a:fontRef>
        </p:style>
      </p:cxnSp>
      <p:pic>
        <p:nvPicPr>
          <p:cNvPr id="5" name="תמונה 4">
            <a:extLst>
              <a:ext uri="{FF2B5EF4-FFF2-40B4-BE49-F238E27FC236}">
                <a16:creationId xmlns:a16="http://schemas.microsoft.com/office/drawing/2014/main" id="{FC73F963-BC79-EF26-6BDC-91386EF3E061}"/>
              </a:ext>
            </a:extLst>
          </p:cNvPr>
          <p:cNvPicPr>
            <a:picLocks noChangeAspect="1"/>
          </p:cNvPicPr>
          <p:nvPr/>
        </p:nvPicPr>
        <p:blipFill>
          <a:blip r:embed="rId6"/>
          <a:stretch>
            <a:fillRect/>
          </a:stretch>
        </p:blipFill>
        <p:spPr>
          <a:xfrm>
            <a:off x="2492983" y="4698463"/>
            <a:ext cx="2716441" cy="1773530"/>
          </a:xfrm>
          <a:prstGeom prst="rect">
            <a:avLst/>
          </a:prstGeom>
        </p:spPr>
      </p:pic>
      <p:pic>
        <p:nvPicPr>
          <p:cNvPr id="16" name="תמונה 15"/>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702800" y="242484"/>
            <a:ext cx="559594" cy="583016"/>
          </a:xfrm>
          <a:prstGeom prst="rect">
            <a:avLst/>
          </a:prstGeom>
          <a:noFill/>
          <a:ln>
            <a:noFill/>
          </a:ln>
        </p:spPr>
      </p:pic>
    </p:spTree>
    <p:extLst>
      <p:ext uri="{BB962C8B-B14F-4D97-AF65-F5344CB8AC3E}">
        <p14:creationId xmlns:p14="http://schemas.microsoft.com/office/powerpoint/2010/main" val="41780886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2BF8C091-700F-32F2-8F53-1B211C1C04F1}"/>
              </a:ext>
            </a:extLst>
          </p:cNvPr>
          <p:cNvSpPr txBox="1"/>
          <p:nvPr/>
        </p:nvSpPr>
        <p:spPr>
          <a:xfrm>
            <a:off x="1" y="2587336"/>
            <a:ext cx="6096000" cy="1200329"/>
          </a:xfrm>
          <a:prstGeom prst="rect">
            <a:avLst/>
          </a:prstGeom>
          <a:noFill/>
        </p:spPr>
        <p:txBody>
          <a:bodyPr wrap="square" rtlCol="0">
            <a:spAutoFit/>
          </a:bodyPr>
          <a:lstStyle/>
          <a:p>
            <a:pPr algn="ctr"/>
            <a:r>
              <a:rPr lang="he-IL" sz="3600" dirty="0">
                <a:solidFill>
                  <a:schemeClr val="bg1"/>
                </a:solidFill>
                <a:latin typeface=""/>
              </a:rPr>
              <a:t>שקף שער</a:t>
            </a:r>
          </a:p>
          <a:p>
            <a:pPr algn="ctr"/>
            <a:r>
              <a:rPr lang="he-IL" sz="3600" dirty="0">
                <a:solidFill>
                  <a:schemeClr val="bg1"/>
                </a:solidFill>
                <a:latin typeface=""/>
              </a:rPr>
              <a:t>וכותרת נושא לדוגמה</a:t>
            </a:r>
            <a:endParaRPr lang="aa-ET" sz="3600" dirty="0">
              <a:solidFill>
                <a:schemeClr val="bg1"/>
              </a:solidFill>
              <a:latin typeface=""/>
            </a:endParaRPr>
          </a:p>
        </p:txBody>
      </p:sp>
      <p:sp>
        <p:nvSpPr>
          <p:cNvPr id="2" name="TextBox 1">
            <a:extLst>
              <a:ext uri="{FF2B5EF4-FFF2-40B4-BE49-F238E27FC236}">
                <a16:creationId xmlns:a16="http://schemas.microsoft.com/office/drawing/2014/main" id="{EA0D35B2-42AA-8FF8-3435-5A7247216050}"/>
              </a:ext>
            </a:extLst>
          </p:cNvPr>
          <p:cNvSpPr txBox="1"/>
          <p:nvPr/>
        </p:nvSpPr>
        <p:spPr>
          <a:xfrm>
            <a:off x="1816679" y="4437651"/>
            <a:ext cx="2462645" cy="369332"/>
          </a:xfrm>
          <a:prstGeom prst="rect">
            <a:avLst/>
          </a:prstGeom>
          <a:noFill/>
        </p:spPr>
        <p:txBody>
          <a:bodyPr wrap="square" rtlCol="0">
            <a:spAutoFit/>
          </a:bodyPr>
          <a:lstStyle/>
          <a:p>
            <a:pPr algn="ctr"/>
            <a:r>
              <a:rPr lang="en-US" dirty="0">
                <a:solidFill>
                  <a:schemeClr val="bg1"/>
                </a:solidFill>
                <a:latin typeface=""/>
              </a:rPr>
              <a:t>17.07.2023</a:t>
            </a:r>
            <a:endParaRPr lang="aa-ET" dirty="0">
              <a:solidFill>
                <a:schemeClr val="bg1"/>
              </a:solidFill>
              <a:latin typeface=""/>
            </a:endParaRPr>
          </a:p>
        </p:txBody>
      </p:sp>
      <p:pic>
        <p:nvPicPr>
          <p:cNvPr id="7" name="Picture 6" descr="A blue and white rectangle&#10;&#10;Description automatically generated">
            <a:extLst>
              <a:ext uri="{FF2B5EF4-FFF2-40B4-BE49-F238E27FC236}">
                <a16:creationId xmlns:a16="http://schemas.microsoft.com/office/drawing/2014/main" id="{52327028-240C-3A83-1DFF-04FDE9D6A48B}"/>
              </a:ext>
            </a:extLst>
          </p:cNvPr>
          <p:cNvPicPr>
            <a:picLocks noChangeAspect="1"/>
          </p:cNvPicPr>
          <p:nvPr/>
        </p:nvPicPr>
        <p:blipFill>
          <a:blip r:embed="rId3"/>
          <a:stretch>
            <a:fillRect/>
          </a:stretch>
        </p:blipFill>
        <p:spPr>
          <a:xfrm>
            <a:off x="0" y="0"/>
            <a:ext cx="12192000" cy="6858000"/>
          </a:xfrm>
          <a:prstGeom prst="rect">
            <a:avLst/>
          </a:prstGeom>
        </p:spPr>
      </p:pic>
      <p:sp>
        <p:nvSpPr>
          <p:cNvPr id="10" name="TextBox 9">
            <a:extLst>
              <a:ext uri="{FF2B5EF4-FFF2-40B4-BE49-F238E27FC236}">
                <a16:creationId xmlns:a16="http://schemas.microsoft.com/office/drawing/2014/main" id="{E0E361EC-4DAB-DF3E-7C0B-C9EAC8AEFE87}"/>
              </a:ext>
            </a:extLst>
          </p:cNvPr>
          <p:cNvSpPr txBox="1"/>
          <p:nvPr/>
        </p:nvSpPr>
        <p:spPr>
          <a:xfrm>
            <a:off x="1170879" y="1387008"/>
            <a:ext cx="10259122" cy="4431983"/>
          </a:xfrm>
          <a:prstGeom prst="rect">
            <a:avLst/>
          </a:prstGeom>
          <a:noFill/>
        </p:spPr>
        <p:txBody>
          <a:bodyPr wrap="square">
            <a:spAutoFit/>
          </a:bodyPr>
          <a:lstStyle/>
          <a:p>
            <a:pPr algn="r" rtl="1"/>
            <a:r>
              <a:rPr lang="he-IL" sz="2800" b="1" dirty="0">
                <a:solidFill>
                  <a:srgbClr val="FF5E54"/>
                </a:solidFill>
                <a:effectLst/>
                <a:latin typeface="David" panose="020E0502060401010101" pitchFamily="34" charset="-79"/>
                <a:cs typeface="David" panose="020E0502060401010101" pitchFamily="34" charset="-79"/>
              </a:rPr>
              <a:t>תוכן העניינים</a:t>
            </a:r>
          </a:p>
          <a:p>
            <a:pPr algn="r" rtl="1"/>
            <a:endParaRPr lang="he-IL" dirty="0">
              <a:solidFill>
                <a:srgbClr val="003E7E"/>
              </a:solidFill>
              <a:effectLst/>
              <a:latin typeface="David" panose="020E0502060401010101" pitchFamily="34" charset="-79"/>
              <a:cs typeface="David" panose="020E0502060401010101" pitchFamily="34" charset="-79"/>
            </a:endParaRPr>
          </a:p>
          <a:p>
            <a:pPr marL="285750" indent="-285750" algn="r" rtl="1">
              <a:spcAft>
                <a:spcPts val="600"/>
              </a:spcAft>
              <a:buBlip>
                <a:blip r:embed="rId4"/>
              </a:buBlip>
            </a:pPr>
            <a:r>
              <a:rPr lang="he-IL" dirty="0">
                <a:solidFill>
                  <a:srgbClr val="003E7E"/>
                </a:solidFill>
                <a:effectLst/>
                <a:latin typeface="David" panose="020E0502060401010101" pitchFamily="34" charset="-79"/>
                <a:cs typeface="David" panose="020E0502060401010101" pitchFamily="34" charset="-79"/>
              </a:rPr>
              <a:t>רקע</a:t>
            </a:r>
          </a:p>
          <a:p>
            <a:pPr marL="285750" indent="-285750" algn="r" rtl="1">
              <a:spcAft>
                <a:spcPts val="600"/>
              </a:spcAft>
              <a:buBlip>
                <a:blip r:embed="rId4"/>
              </a:buBlip>
            </a:pPr>
            <a:r>
              <a:rPr lang="he-IL" dirty="0">
                <a:solidFill>
                  <a:srgbClr val="003E7E"/>
                </a:solidFill>
                <a:latin typeface="David" panose="020E0502060401010101" pitchFamily="34" charset="-79"/>
                <a:cs typeface="David" panose="020E0502060401010101" pitchFamily="34" charset="-79"/>
              </a:rPr>
              <a:t>הקמת החינוך הממלכתי-חרדי והחסמים להתרחבותו</a:t>
            </a:r>
          </a:p>
          <a:p>
            <a:pPr marL="285750" indent="-285750" algn="r" rtl="1">
              <a:spcAft>
                <a:spcPts val="600"/>
              </a:spcAft>
              <a:buBlip>
                <a:blip r:embed="rId4"/>
              </a:buBlip>
            </a:pPr>
            <a:r>
              <a:rPr lang="he-IL" dirty="0">
                <a:solidFill>
                  <a:srgbClr val="003E7E"/>
                </a:solidFill>
                <a:latin typeface="David" panose="020E0502060401010101" pitchFamily="34" charset="-79"/>
                <a:cs typeface="David" panose="020E0502060401010101" pitchFamily="34" charset="-79"/>
              </a:rPr>
              <a:t>שאלות המחקר</a:t>
            </a:r>
            <a:endParaRPr lang="he-IL" dirty="0">
              <a:solidFill>
                <a:srgbClr val="003E7E"/>
              </a:solidFill>
              <a:effectLst/>
              <a:latin typeface="David" panose="020E0502060401010101" pitchFamily="34" charset="-79"/>
              <a:cs typeface="David" panose="020E0502060401010101" pitchFamily="34" charset="-79"/>
            </a:endParaRPr>
          </a:p>
          <a:p>
            <a:pPr marL="285750" indent="-285750" algn="r" rtl="1">
              <a:buBlip>
                <a:blip r:embed="rId4"/>
              </a:buBlip>
            </a:pPr>
            <a:r>
              <a:rPr lang="he-IL" dirty="0">
                <a:solidFill>
                  <a:srgbClr val="003E7E"/>
                </a:solidFill>
                <a:latin typeface="David" panose="020E0502060401010101" pitchFamily="34" charset="-79"/>
                <a:cs typeface="David" panose="020E0502060401010101" pitchFamily="34" charset="-79"/>
              </a:rPr>
              <a:t>ממצאים</a:t>
            </a:r>
          </a:p>
          <a:p>
            <a:pPr marL="742950" lvl="1" indent="-285750" algn="r" rtl="1">
              <a:buFont typeface="Courier New" panose="02070309020205020404" pitchFamily="49" charset="0"/>
              <a:buChar char="o"/>
            </a:pPr>
            <a:r>
              <a:rPr lang="he-IL" dirty="0">
                <a:solidFill>
                  <a:srgbClr val="003E7E"/>
                </a:solidFill>
                <a:effectLst/>
                <a:latin typeface="David" panose="020E0502060401010101" pitchFamily="34" charset="-79"/>
                <a:cs typeface="David" panose="020E0502060401010101" pitchFamily="34" charset="-79"/>
              </a:rPr>
              <a:t>תלמידים ובתי ספר בממ"ח</a:t>
            </a:r>
          </a:p>
          <a:p>
            <a:pPr marL="742950" lvl="1" indent="-285750" algn="r" rtl="1">
              <a:buFont typeface="Courier New" panose="02070309020205020404" pitchFamily="49" charset="0"/>
              <a:buChar char="o"/>
            </a:pPr>
            <a:r>
              <a:rPr lang="he-IL" dirty="0">
                <a:solidFill>
                  <a:srgbClr val="003E7E"/>
                </a:solidFill>
                <a:effectLst/>
                <a:latin typeface="David" panose="020E0502060401010101" pitchFamily="34" charset="-79"/>
                <a:cs typeface="David" panose="020E0502060401010101" pitchFamily="34" charset="-79"/>
              </a:rPr>
              <a:t>מאפיינים דמוגרפיים-חברתיים-כלכליים של התלמידים בממ"ח</a:t>
            </a:r>
          </a:p>
          <a:p>
            <a:pPr marL="742950" lvl="1" indent="-285750" algn="r" rtl="1">
              <a:buFont typeface="Courier New" panose="02070309020205020404" pitchFamily="49" charset="0"/>
              <a:buChar char="o"/>
            </a:pPr>
            <a:r>
              <a:rPr lang="he-IL" dirty="0">
                <a:solidFill>
                  <a:srgbClr val="003E7E"/>
                </a:solidFill>
                <a:effectLst/>
                <a:latin typeface="David" panose="020E0502060401010101" pitchFamily="34" charset="-79"/>
                <a:cs typeface="David" panose="020E0502060401010101" pitchFamily="34" charset="-79"/>
              </a:rPr>
              <a:t>סוג החינוך הקודם של המצטרפים לממ"ח </a:t>
            </a:r>
          </a:p>
          <a:p>
            <a:pPr marL="742950" lvl="1" indent="-285750" algn="r" rtl="1">
              <a:buFont typeface="Courier New" panose="02070309020205020404" pitchFamily="49" charset="0"/>
              <a:buChar char="o"/>
            </a:pPr>
            <a:r>
              <a:rPr lang="he-IL" dirty="0">
                <a:solidFill>
                  <a:srgbClr val="003E7E"/>
                </a:solidFill>
                <a:effectLst/>
                <a:latin typeface="David" panose="020E0502060401010101" pitchFamily="34" charset="-79"/>
                <a:cs typeface="David" panose="020E0502060401010101" pitchFamily="34" charset="-79"/>
              </a:rPr>
              <a:t>המשך לימודים לאחר כיתה ח' </a:t>
            </a:r>
          </a:p>
          <a:p>
            <a:pPr marL="742950" lvl="1" indent="-285750" algn="r" rtl="1">
              <a:buFont typeface="Courier New" panose="02070309020205020404" pitchFamily="49" charset="0"/>
              <a:buChar char="o"/>
            </a:pPr>
            <a:r>
              <a:rPr lang="he-IL" dirty="0">
                <a:solidFill>
                  <a:srgbClr val="003E7E"/>
                </a:solidFill>
                <a:effectLst/>
                <a:latin typeface="David" panose="020E0502060401010101" pitchFamily="34" charset="-79"/>
                <a:cs typeface="David" panose="020E0502060401010101" pitchFamily="34" charset="-79"/>
              </a:rPr>
              <a:t>התמדה בממ"ח</a:t>
            </a:r>
            <a:endParaRPr lang="he-IL" strike="sngStrike" dirty="0">
              <a:solidFill>
                <a:srgbClr val="FF0000"/>
              </a:solidFill>
              <a:effectLst/>
              <a:latin typeface="David" panose="020E0502060401010101" pitchFamily="34" charset="-79"/>
              <a:cs typeface="David" panose="020E0502060401010101" pitchFamily="34" charset="-79"/>
            </a:endParaRPr>
          </a:p>
          <a:p>
            <a:pPr marL="742950" lvl="1" indent="-285750" algn="r" rtl="1">
              <a:buFont typeface="Courier New" panose="02070309020205020404" pitchFamily="49" charset="0"/>
              <a:buChar char="o"/>
            </a:pPr>
            <a:r>
              <a:rPr lang="he-IL" dirty="0">
                <a:solidFill>
                  <a:srgbClr val="003E7E"/>
                </a:solidFill>
                <a:effectLst/>
                <a:latin typeface="David" panose="020E0502060401010101" pitchFamily="34" charset="-79"/>
                <a:cs typeface="David" panose="020E0502060401010101" pitchFamily="34" charset="-79"/>
              </a:rPr>
              <a:t>הישגי התלמידים במבחני המיצ"ב והאסי"ף</a:t>
            </a:r>
          </a:p>
          <a:p>
            <a:pPr marL="742950" lvl="1" indent="-285750" algn="r" rtl="1">
              <a:buFont typeface="Courier New" panose="02070309020205020404" pitchFamily="49" charset="0"/>
              <a:buChar char="o"/>
            </a:pPr>
            <a:r>
              <a:rPr lang="he-IL" dirty="0">
                <a:solidFill>
                  <a:srgbClr val="003E7E"/>
                </a:solidFill>
                <a:effectLst/>
                <a:latin typeface="David" panose="020E0502060401010101" pitchFamily="34" charset="-79"/>
                <a:cs typeface="David" panose="020E0502060401010101" pitchFamily="34" charset="-79"/>
              </a:rPr>
              <a:t>מאפייני המורים</a:t>
            </a:r>
          </a:p>
          <a:p>
            <a:pPr marL="285750" indent="-285750" algn="r" rtl="1">
              <a:spcBef>
                <a:spcPts val="600"/>
              </a:spcBef>
              <a:buBlip>
                <a:blip r:embed="rId4"/>
              </a:buBlip>
            </a:pPr>
            <a:r>
              <a:rPr lang="he-IL" dirty="0">
                <a:solidFill>
                  <a:srgbClr val="003E7E"/>
                </a:solidFill>
                <a:latin typeface="David" panose="020E0502060401010101" pitchFamily="34" charset="-79"/>
                <a:cs typeface="David" panose="020E0502060401010101" pitchFamily="34" charset="-79"/>
              </a:rPr>
              <a:t>סיכום</a:t>
            </a:r>
            <a:endParaRPr lang="he-IL" dirty="0">
              <a:solidFill>
                <a:srgbClr val="003E7E"/>
              </a:solidFill>
              <a:effectLst/>
              <a:latin typeface="David" panose="020E0502060401010101" pitchFamily="34" charset="-79"/>
              <a:cs typeface="David" panose="020E0502060401010101" pitchFamily="34" charset="-79"/>
            </a:endParaRPr>
          </a:p>
        </p:txBody>
      </p:sp>
      <p:sp>
        <p:nvSpPr>
          <p:cNvPr id="3" name="TextBox 2">
            <a:extLst>
              <a:ext uri="{FF2B5EF4-FFF2-40B4-BE49-F238E27FC236}">
                <a16:creationId xmlns:a16="http://schemas.microsoft.com/office/drawing/2014/main" id="{FF679120-3BDE-73BB-3DD6-E3959DBFC4B9}"/>
              </a:ext>
            </a:extLst>
          </p:cNvPr>
          <p:cNvSpPr txBox="1"/>
          <p:nvPr/>
        </p:nvSpPr>
        <p:spPr>
          <a:xfrm>
            <a:off x="657922" y="6530667"/>
            <a:ext cx="524108" cy="369332"/>
          </a:xfrm>
          <a:prstGeom prst="rect">
            <a:avLst/>
          </a:prstGeom>
          <a:noFill/>
        </p:spPr>
        <p:txBody>
          <a:bodyPr wrap="square" rtlCol="0">
            <a:spAutoFit/>
          </a:bodyPr>
          <a:lstStyle/>
          <a:p>
            <a:pPr algn="ctr"/>
            <a:fld id="{79DB6328-A7AD-4A79-842D-11D494B2BE40}" type="slidenum">
              <a:rPr lang="en-US" b="1" smtClean="0">
                <a:solidFill>
                  <a:srgbClr val="003E7E"/>
                </a:solidFill>
                <a:latin typeface="David" panose="020E0502060401010101" pitchFamily="34" charset="-79"/>
                <a:cs typeface="David" panose="020E0502060401010101" pitchFamily="34" charset="-79"/>
              </a:rPr>
              <a:t>2</a:t>
            </a:fld>
            <a:endParaRPr lang="en-US" b="1" dirty="0">
              <a:solidFill>
                <a:srgbClr val="003E7E"/>
              </a:solidFill>
              <a:latin typeface="David" panose="020E0502060401010101" pitchFamily="34" charset="-79"/>
              <a:cs typeface="David" panose="020E0502060401010101" pitchFamily="34" charset="-79"/>
            </a:endParaRPr>
          </a:p>
        </p:txBody>
      </p:sp>
      <p:pic>
        <p:nvPicPr>
          <p:cNvPr id="8" name="תמונה 7"/>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702800" y="242484"/>
            <a:ext cx="559594" cy="583016"/>
          </a:xfrm>
          <a:prstGeom prst="rect">
            <a:avLst/>
          </a:prstGeom>
          <a:noFill/>
          <a:ln>
            <a:noFill/>
          </a:ln>
        </p:spPr>
      </p:pic>
    </p:spTree>
    <p:extLst>
      <p:ext uri="{BB962C8B-B14F-4D97-AF65-F5344CB8AC3E}">
        <p14:creationId xmlns:p14="http://schemas.microsoft.com/office/powerpoint/2010/main" val="176579227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ue screen with a blue background&#10;&#10;Description automatically generated">
            <a:extLst>
              <a:ext uri="{FF2B5EF4-FFF2-40B4-BE49-F238E27FC236}">
                <a16:creationId xmlns:a16="http://schemas.microsoft.com/office/drawing/2014/main" id="{44C0DF06-9850-F092-B468-98623DFDECFE}"/>
              </a:ext>
            </a:extLst>
          </p:cNvPr>
          <p:cNvPicPr>
            <a:picLocks noChangeAspect="1"/>
          </p:cNvPicPr>
          <p:nvPr/>
        </p:nvPicPr>
        <p:blipFill>
          <a:blip r:embed="rId3"/>
          <a:stretch>
            <a:fillRect/>
          </a:stretch>
        </p:blipFill>
        <p:spPr>
          <a:xfrm>
            <a:off x="0" y="-7335"/>
            <a:ext cx="12192001" cy="6858000"/>
          </a:xfrm>
          <a:prstGeom prst="rect">
            <a:avLst/>
          </a:prstGeom>
        </p:spPr>
      </p:pic>
      <p:sp>
        <p:nvSpPr>
          <p:cNvPr id="6" name="TextBox 5">
            <a:extLst>
              <a:ext uri="{FF2B5EF4-FFF2-40B4-BE49-F238E27FC236}">
                <a16:creationId xmlns:a16="http://schemas.microsoft.com/office/drawing/2014/main" id="{8D912A0A-1DCC-CB63-20BA-A9EAB54AD0F8}"/>
              </a:ext>
            </a:extLst>
          </p:cNvPr>
          <p:cNvSpPr txBox="1"/>
          <p:nvPr/>
        </p:nvSpPr>
        <p:spPr>
          <a:xfrm>
            <a:off x="657922" y="6530667"/>
            <a:ext cx="524108" cy="369332"/>
          </a:xfrm>
          <a:prstGeom prst="rect">
            <a:avLst/>
          </a:prstGeom>
          <a:noFill/>
        </p:spPr>
        <p:txBody>
          <a:bodyPr wrap="square" rtlCol="0">
            <a:spAutoFit/>
          </a:bodyPr>
          <a:lstStyle/>
          <a:p>
            <a:pPr algn="ctr"/>
            <a:fld id="{EBAB19B6-1FFD-4D57-B544-F207F772DD65}" type="slidenum">
              <a:rPr lang="he-IL" b="1" smtClean="0">
                <a:solidFill>
                  <a:schemeClr val="bg1"/>
                </a:solidFill>
                <a:latin typeface="David" panose="020E0502060401010101" pitchFamily="34" charset="-79"/>
                <a:cs typeface="David" panose="020E0502060401010101" pitchFamily="34" charset="-79"/>
              </a:rPr>
              <a:t>20</a:t>
            </a:fld>
            <a:endParaRPr lang="aa-ET" b="1" dirty="0">
              <a:solidFill>
                <a:schemeClr val="bg1"/>
              </a:solidFill>
              <a:latin typeface="David" panose="020E0502060401010101" pitchFamily="34" charset="-79"/>
              <a:cs typeface="David" panose="020E0502060401010101" pitchFamily="34" charset="-79"/>
            </a:endParaRPr>
          </a:p>
        </p:txBody>
      </p:sp>
      <p:sp>
        <p:nvSpPr>
          <p:cNvPr id="7" name="TextBox 6">
            <a:extLst>
              <a:ext uri="{FF2B5EF4-FFF2-40B4-BE49-F238E27FC236}">
                <a16:creationId xmlns:a16="http://schemas.microsoft.com/office/drawing/2014/main" id="{FEC306B3-E2FC-3B96-2999-F8D0E370A984}"/>
              </a:ext>
            </a:extLst>
          </p:cNvPr>
          <p:cNvSpPr txBox="1"/>
          <p:nvPr/>
        </p:nvSpPr>
        <p:spPr>
          <a:xfrm>
            <a:off x="3205595" y="2719962"/>
            <a:ext cx="5780809" cy="1138773"/>
          </a:xfrm>
          <a:prstGeom prst="rect">
            <a:avLst/>
          </a:prstGeom>
          <a:noFill/>
        </p:spPr>
        <p:txBody>
          <a:bodyPr wrap="square" rtlCol="0">
            <a:spAutoFit/>
          </a:bodyPr>
          <a:lstStyle/>
          <a:p>
            <a:pPr algn="ctr"/>
            <a:r>
              <a:rPr lang="he-IL" sz="4000" b="1" dirty="0">
                <a:solidFill>
                  <a:srgbClr val="003E7E"/>
                </a:solidFill>
                <a:latin typeface="David" panose="020E0502060401010101" pitchFamily="34" charset="-79"/>
                <a:cs typeface="David" panose="020E0502060401010101" pitchFamily="34" charset="-79"/>
              </a:rPr>
              <a:t>ממצאים</a:t>
            </a:r>
            <a:r>
              <a:rPr lang="en-US" sz="4000" b="1" dirty="0">
                <a:solidFill>
                  <a:srgbClr val="003E7E"/>
                </a:solidFill>
                <a:latin typeface="David" panose="020E0502060401010101" pitchFamily="34" charset="-79"/>
                <a:cs typeface="David" panose="020E0502060401010101" pitchFamily="34" charset="-79"/>
              </a:rPr>
              <a:t/>
            </a:r>
            <a:br>
              <a:rPr lang="en-US" sz="4000" b="1" dirty="0">
                <a:solidFill>
                  <a:srgbClr val="003E7E"/>
                </a:solidFill>
                <a:latin typeface="David" panose="020E0502060401010101" pitchFamily="34" charset="-79"/>
                <a:cs typeface="David" panose="020E0502060401010101" pitchFamily="34" charset="-79"/>
              </a:rPr>
            </a:br>
            <a:r>
              <a:rPr lang="he-IL" sz="2800" dirty="0">
                <a:solidFill>
                  <a:srgbClr val="003E7E"/>
                </a:solidFill>
                <a:effectLst/>
                <a:latin typeface="David" panose="020E0502060401010101" pitchFamily="34" charset="-79"/>
                <a:cs typeface="David" panose="020E0502060401010101" pitchFamily="34" charset="-79"/>
              </a:rPr>
              <a:t>המשך לימודים לאחר כיתה ח' </a:t>
            </a:r>
          </a:p>
        </p:txBody>
      </p:sp>
      <p:pic>
        <p:nvPicPr>
          <p:cNvPr id="9" name="תמונה 8"/>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02300" y="998791"/>
            <a:ext cx="787400" cy="760816"/>
          </a:xfrm>
          <a:prstGeom prst="rect">
            <a:avLst/>
          </a:prstGeom>
          <a:noFill/>
          <a:ln>
            <a:noFill/>
          </a:ln>
        </p:spPr>
      </p:pic>
    </p:spTree>
    <p:extLst>
      <p:ext uri="{BB962C8B-B14F-4D97-AF65-F5344CB8AC3E}">
        <p14:creationId xmlns:p14="http://schemas.microsoft.com/office/powerpoint/2010/main" val="14447823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2BF8C091-700F-32F2-8F53-1B211C1C04F1}"/>
              </a:ext>
            </a:extLst>
          </p:cNvPr>
          <p:cNvSpPr txBox="1"/>
          <p:nvPr/>
        </p:nvSpPr>
        <p:spPr>
          <a:xfrm>
            <a:off x="1" y="2587336"/>
            <a:ext cx="6096000" cy="1200329"/>
          </a:xfrm>
          <a:prstGeom prst="rect">
            <a:avLst/>
          </a:prstGeom>
          <a:noFill/>
        </p:spPr>
        <p:txBody>
          <a:bodyPr wrap="square" rtlCol="0">
            <a:spAutoFit/>
          </a:bodyPr>
          <a:lstStyle/>
          <a:p>
            <a:pPr algn="ctr"/>
            <a:r>
              <a:rPr lang="he-IL" sz="3600" dirty="0">
                <a:solidFill>
                  <a:schemeClr val="bg1"/>
                </a:solidFill>
                <a:latin typeface=""/>
              </a:rPr>
              <a:t>שקף שער</a:t>
            </a:r>
          </a:p>
          <a:p>
            <a:pPr algn="ctr"/>
            <a:r>
              <a:rPr lang="he-IL" sz="3600" dirty="0">
                <a:solidFill>
                  <a:schemeClr val="bg1"/>
                </a:solidFill>
                <a:latin typeface=""/>
              </a:rPr>
              <a:t>וכותרת נושא לדוגמה</a:t>
            </a:r>
            <a:endParaRPr lang="aa-ET" sz="3600" dirty="0">
              <a:solidFill>
                <a:schemeClr val="bg1"/>
              </a:solidFill>
              <a:latin typeface=""/>
            </a:endParaRPr>
          </a:p>
        </p:txBody>
      </p:sp>
      <p:sp>
        <p:nvSpPr>
          <p:cNvPr id="2" name="TextBox 1">
            <a:extLst>
              <a:ext uri="{FF2B5EF4-FFF2-40B4-BE49-F238E27FC236}">
                <a16:creationId xmlns:a16="http://schemas.microsoft.com/office/drawing/2014/main" id="{EA0D35B2-42AA-8FF8-3435-5A7247216050}"/>
              </a:ext>
            </a:extLst>
          </p:cNvPr>
          <p:cNvSpPr txBox="1"/>
          <p:nvPr/>
        </p:nvSpPr>
        <p:spPr>
          <a:xfrm>
            <a:off x="1816679" y="4437651"/>
            <a:ext cx="2462645" cy="369332"/>
          </a:xfrm>
          <a:prstGeom prst="rect">
            <a:avLst/>
          </a:prstGeom>
          <a:noFill/>
        </p:spPr>
        <p:txBody>
          <a:bodyPr wrap="square" rtlCol="0">
            <a:spAutoFit/>
          </a:bodyPr>
          <a:lstStyle/>
          <a:p>
            <a:pPr algn="ctr"/>
            <a:r>
              <a:rPr lang="en-US" dirty="0">
                <a:solidFill>
                  <a:schemeClr val="bg1"/>
                </a:solidFill>
                <a:latin typeface=""/>
              </a:rPr>
              <a:t>17.07.2023</a:t>
            </a:r>
            <a:endParaRPr lang="aa-ET" dirty="0">
              <a:solidFill>
                <a:schemeClr val="bg1"/>
              </a:solidFill>
              <a:latin typeface=""/>
            </a:endParaRPr>
          </a:p>
        </p:txBody>
      </p:sp>
      <p:pic>
        <p:nvPicPr>
          <p:cNvPr id="7" name="Picture 6" descr="A blue and white rectangle&#10;&#10;Description automatically generated">
            <a:extLst>
              <a:ext uri="{FF2B5EF4-FFF2-40B4-BE49-F238E27FC236}">
                <a16:creationId xmlns:a16="http://schemas.microsoft.com/office/drawing/2014/main" id="{52327028-240C-3A83-1DFF-04FDE9D6A48B}"/>
              </a:ext>
            </a:extLst>
          </p:cNvPr>
          <p:cNvPicPr>
            <a:picLocks noChangeAspect="1"/>
          </p:cNvPicPr>
          <p:nvPr/>
        </p:nvPicPr>
        <p:blipFill>
          <a:blip r:embed="rId3"/>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FF679120-3BDE-73BB-3DD6-E3959DBFC4B9}"/>
              </a:ext>
            </a:extLst>
          </p:cNvPr>
          <p:cNvSpPr txBox="1"/>
          <p:nvPr/>
        </p:nvSpPr>
        <p:spPr>
          <a:xfrm>
            <a:off x="657922" y="6530667"/>
            <a:ext cx="524108" cy="369332"/>
          </a:xfrm>
          <a:prstGeom prst="rect">
            <a:avLst/>
          </a:prstGeom>
          <a:noFill/>
        </p:spPr>
        <p:txBody>
          <a:bodyPr wrap="square" rtlCol="0">
            <a:spAutoFit/>
          </a:bodyPr>
          <a:lstStyle/>
          <a:p>
            <a:pPr algn="ctr"/>
            <a:fld id="{9416C691-75A3-4B1B-A5E9-1AEFCE342C62}" type="slidenum">
              <a:rPr lang="he-IL" b="1" smtClean="0">
                <a:solidFill>
                  <a:srgbClr val="003E7E"/>
                </a:solidFill>
                <a:latin typeface="David" panose="020E0502060401010101" pitchFamily="34" charset="-79"/>
                <a:cs typeface="David" panose="020E0502060401010101" pitchFamily="34" charset="-79"/>
              </a:rPr>
              <a:t>21</a:t>
            </a:fld>
            <a:endParaRPr lang="aa-ET" b="1" dirty="0">
              <a:solidFill>
                <a:srgbClr val="003E7E"/>
              </a:solidFill>
              <a:latin typeface="David" panose="020E0502060401010101" pitchFamily="34" charset="-79"/>
              <a:cs typeface="David" panose="020E0502060401010101" pitchFamily="34" charset="-79"/>
            </a:endParaRPr>
          </a:p>
        </p:txBody>
      </p:sp>
      <p:sp>
        <p:nvSpPr>
          <p:cNvPr id="9" name="TextBox 8">
            <a:extLst>
              <a:ext uri="{FF2B5EF4-FFF2-40B4-BE49-F238E27FC236}">
                <a16:creationId xmlns:a16="http://schemas.microsoft.com/office/drawing/2014/main" id="{4B8F2D69-7597-5FE2-EDB9-20305DB78251}"/>
              </a:ext>
            </a:extLst>
          </p:cNvPr>
          <p:cNvSpPr txBox="1"/>
          <p:nvPr/>
        </p:nvSpPr>
        <p:spPr>
          <a:xfrm>
            <a:off x="-520421" y="174857"/>
            <a:ext cx="8158515" cy="954107"/>
          </a:xfrm>
          <a:prstGeom prst="rect">
            <a:avLst/>
          </a:prstGeom>
          <a:noFill/>
        </p:spPr>
        <p:txBody>
          <a:bodyPr wrap="square">
            <a:spAutoFit/>
          </a:bodyPr>
          <a:lstStyle/>
          <a:p>
            <a:pPr algn="ctr" rtl="1"/>
            <a:r>
              <a:rPr lang="he-IL" sz="2800" b="1" dirty="0">
                <a:solidFill>
                  <a:srgbClr val="002060"/>
                </a:solidFill>
                <a:latin typeface="David" panose="020E0502060401010101" pitchFamily="34" charset="-79"/>
                <a:cs typeface="David" panose="020E0502060401010101" pitchFamily="34" charset="-79"/>
              </a:rPr>
              <a:t>התפלגות סוגי החינוך של התלמידים-בנים בכיתה ט' </a:t>
            </a:r>
          </a:p>
          <a:p>
            <a:pPr algn="ctr" rtl="1"/>
            <a:r>
              <a:rPr lang="he-IL" sz="2800" b="1" dirty="0">
                <a:solidFill>
                  <a:srgbClr val="002060"/>
                </a:solidFill>
                <a:latin typeface="David" panose="020E0502060401010101" pitchFamily="34" charset="-79"/>
                <a:cs typeface="David" panose="020E0502060401010101" pitchFamily="34" charset="-79"/>
              </a:rPr>
              <a:t>לפי סוג החינוך בכיתה ח', ממוצע 2015–2022</a:t>
            </a:r>
          </a:p>
        </p:txBody>
      </p:sp>
      <p:sp>
        <p:nvSpPr>
          <p:cNvPr id="11" name="תיבת טקסט 10">
            <a:extLst>
              <a:ext uri="{FF2B5EF4-FFF2-40B4-BE49-F238E27FC236}">
                <a16:creationId xmlns:a16="http://schemas.microsoft.com/office/drawing/2014/main" id="{02BA673D-2EAA-3058-F3EE-11DCE60A8B26}"/>
              </a:ext>
            </a:extLst>
          </p:cNvPr>
          <p:cNvSpPr txBox="1"/>
          <p:nvPr/>
        </p:nvSpPr>
        <p:spPr>
          <a:xfrm>
            <a:off x="2599656" y="1313630"/>
            <a:ext cx="2401030" cy="369332"/>
          </a:xfrm>
          <a:prstGeom prst="rect">
            <a:avLst/>
          </a:prstGeom>
          <a:noFill/>
        </p:spPr>
        <p:txBody>
          <a:bodyPr wrap="square" rtlCol="1">
            <a:spAutoFit/>
          </a:bodyPr>
          <a:lstStyle/>
          <a:p>
            <a:pPr algn="ctr"/>
            <a:r>
              <a:rPr lang="he-IL" sz="1800" dirty="0">
                <a:effectLst/>
                <a:latin typeface="Courier New" panose="02070309020205020404" pitchFamily="49" charset="0"/>
                <a:ea typeface="Calibri" panose="020F0502020204030204" pitchFamily="34" charset="0"/>
                <a:cs typeface="David" panose="020E0502060401010101" pitchFamily="34" charset="-79"/>
              </a:rPr>
              <a:t>החינוך החרדי ללא </a:t>
            </a:r>
            <a:r>
              <a:rPr lang="he-IL" sz="1800" dirty="0" err="1">
                <a:effectLst/>
                <a:latin typeface="Courier New" panose="02070309020205020404" pitchFamily="49" charset="0"/>
                <a:ea typeface="Calibri" panose="020F0502020204030204" pitchFamily="34" charset="0"/>
                <a:cs typeface="David" panose="020E0502060401010101" pitchFamily="34" charset="-79"/>
              </a:rPr>
              <a:t>ממ"ח</a:t>
            </a:r>
            <a:endParaRPr lang="he-IL" dirty="0">
              <a:latin typeface="David" panose="020E0502060401010101" pitchFamily="34" charset="-79"/>
              <a:cs typeface="David" panose="020E0502060401010101" pitchFamily="34" charset="-79"/>
            </a:endParaRPr>
          </a:p>
        </p:txBody>
      </p:sp>
      <p:sp>
        <p:nvSpPr>
          <p:cNvPr id="12" name="תיבת טקסט 11">
            <a:extLst>
              <a:ext uri="{FF2B5EF4-FFF2-40B4-BE49-F238E27FC236}">
                <a16:creationId xmlns:a16="http://schemas.microsoft.com/office/drawing/2014/main" id="{D713DD55-BD62-0BC3-EFBC-8A7AFC5AE7C2}"/>
              </a:ext>
            </a:extLst>
          </p:cNvPr>
          <p:cNvSpPr txBox="1"/>
          <p:nvPr/>
        </p:nvSpPr>
        <p:spPr>
          <a:xfrm>
            <a:off x="4844699" y="3913438"/>
            <a:ext cx="2006011" cy="369332"/>
          </a:xfrm>
          <a:prstGeom prst="rect">
            <a:avLst/>
          </a:prstGeom>
          <a:noFill/>
        </p:spPr>
        <p:txBody>
          <a:bodyPr wrap="square" rtlCol="1">
            <a:spAutoFit/>
          </a:bodyPr>
          <a:lstStyle/>
          <a:p>
            <a:pPr algn="ctr"/>
            <a:r>
              <a:rPr lang="he-IL" sz="1800" dirty="0" err="1">
                <a:effectLst/>
                <a:latin typeface="Courier New" panose="02070309020205020404" pitchFamily="49" charset="0"/>
                <a:ea typeface="Calibri" panose="020F0502020204030204" pitchFamily="34" charset="0"/>
                <a:cs typeface="David" panose="020E0502060401010101" pitchFamily="34" charset="-79"/>
              </a:rPr>
              <a:t>ממ"ח</a:t>
            </a:r>
            <a:endParaRPr lang="he-IL" dirty="0">
              <a:latin typeface="David" panose="020E0502060401010101" pitchFamily="34" charset="-79"/>
              <a:cs typeface="David" panose="020E0502060401010101" pitchFamily="34" charset="-79"/>
            </a:endParaRPr>
          </a:p>
        </p:txBody>
      </p:sp>
      <p:sp>
        <p:nvSpPr>
          <p:cNvPr id="13" name="תיבת טקסט 12">
            <a:extLst>
              <a:ext uri="{FF2B5EF4-FFF2-40B4-BE49-F238E27FC236}">
                <a16:creationId xmlns:a16="http://schemas.microsoft.com/office/drawing/2014/main" id="{8EE1B0F7-581D-FAE1-E025-04B413F1DF9F}"/>
              </a:ext>
            </a:extLst>
          </p:cNvPr>
          <p:cNvSpPr txBox="1"/>
          <p:nvPr/>
        </p:nvSpPr>
        <p:spPr>
          <a:xfrm>
            <a:off x="393711" y="3899708"/>
            <a:ext cx="3439965" cy="369332"/>
          </a:xfrm>
          <a:prstGeom prst="rect">
            <a:avLst/>
          </a:prstGeom>
          <a:noFill/>
        </p:spPr>
        <p:txBody>
          <a:bodyPr wrap="square" rtlCol="1">
            <a:spAutoFit/>
          </a:bodyPr>
          <a:lstStyle/>
          <a:p>
            <a:pPr algn="ctr"/>
            <a:r>
              <a:rPr lang="he-IL" sz="1800" dirty="0">
                <a:effectLst/>
                <a:latin typeface="Courier New" panose="02070309020205020404" pitchFamily="49" charset="0"/>
                <a:ea typeface="Calibri" panose="020F0502020204030204" pitchFamily="34" charset="0"/>
                <a:cs typeface="David" panose="020E0502060401010101" pitchFamily="34" charset="-79"/>
              </a:rPr>
              <a:t>זרם חרדי בממ"ח (ללא חב"ד וחרד"ל)</a:t>
            </a:r>
            <a:endParaRPr lang="he-IL" dirty="0">
              <a:latin typeface="David" panose="020E0502060401010101" pitchFamily="34" charset="-79"/>
              <a:cs typeface="David" panose="020E0502060401010101" pitchFamily="34" charset="-79"/>
            </a:endParaRPr>
          </a:p>
        </p:txBody>
      </p:sp>
      <p:sp>
        <p:nvSpPr>
          <p:cNvPr id="14" name="TextBox 13">
            <a:extLst>
              <a:ext uri="{FF2B5EF4-FFF2-40B4-BE49-F238E27FC236}">
                <a16:creationId xmlns:a16="http://schemas.microsoft.com/office/drawing/2014/main" id="{4B8F2D69-7597-5FE2-EDB9-20305DB78251}"/>
              </a:ext>
            </a:extLst>
          </p:cNvPr>
          <p:cNvSpPr txBox="1"/>
          <p:nvPr/>
        </p:nvSpPr>
        <p:spPr>
          <a:xfrm>
            <a:off x="7968810" y="1790015"/>
            <a:ext cx="3987904" cy="2246769"/>
          </a:xfrm>
          <a:prstGeom prst="rect">
            <a:avLst/>
          </a:prstGeom>
          <a:noFill/>
        </p:spPr>
        <p:txBody>
          <a:bodyPr wrap="square">
            <a:spAutoFit/>
          </a:bodyPr>
          <a:lstStyle/>
          <a:p>
            <a:pPr algn="r" rtl="1"/>
            <a:r>
              <a:rPr lang="he-IL" sz="2800" dirty="0">
                <a:solidFill>
                  <a:srgbClr val="FF5E54"/>
                </a:solidFill>
                <a:latin typeface="David" panose="020E0502060401010101" pitchFamily="34" charset="-79"/>
                <a:cs typeface="David" panose="020E0502060401010101" pitchFamily="34" charset="-79"/>
              </a:rPr>
              <a:t>בוגרי הזרם החרדי בממ"ח נוטים הרבה יותר מהתלמידים בחינוך החרדי </a:t>
            </a:r>
            <a:r>
              <a:rPr lang="he-IL" sz="2800" dirty="0" smtClean="0">
                <a:solidFill>
                  <a:srgbClr val="FF5E54"/>
                </a:solidFill>
                <a:latin typeface="David" panose="020E0502060401010101" pitchFamily="34" charset="-79"/>
                <a:cs typeface="David" panose="020E0502060401010101" pitchFamily="34" charset="-79"/>
              </a:rPr>
              <a:t>שאינו ממ"ח </a:t>
            </a:r>
            <a:r>
              <a:rPr lang="he-IL" sz="2800" dirty="0">
                <a:solidFill>
                  <a:srgbClr val="FF5E54"/>
                </a:solidFill>
                <a:latin typeface="David" panose="020E0502060401010101" pitchFamily="34" charset="-79"/>
                <a:cs typeface="David" panose="020E0502060401010101" pitchFamily="34" charset="-79"/>
              </a:rPr>
              <a:t>לפנות ללימודים בישיבות תיכוניות חרדיות</a:t>
            </a:r>
            <a:endParaRPr lang="he-IL" dirty="0">
              <a:solidFill>
                <a:srgbClr val="FF0000"/>
              </a:solidFill>
              <a:effectLst/>
              <a:latin typeface="David" panose="020E0502060401010101" pitchFamily="34" charset="-79"/>
              <a:cs typeface="David" panose="020E0502060401010101" pitchFamily="34" charset="-79"/>
            </a:endParaRPr>
          </a:p>
        </p:txBody>
      </p:sp>
      <p:pic>
        <p:nvPicPr>
          <p:cNvPr id="5" name="תמונה 4">
            <a:extLst>
              <a:ext uri="{FF2B5EF4-FFF2-40B4-BE49-F238E27FC236}">
                <a16:creationId xmlns:a16="http://schemas.microsoft.com/office/drawing/2014/main" id="{044941D8-3D94-DCE8-300D-CE7B4CAB4F72}"/>
              </a:ext>
            </a:extLst>
          </p:cNvPr>
          <p:cNvPicPr>
            <a:picLocks noChangeAspect="1"/>
          </p:cNvPicPr>
          <p:nvPr/>
        </p:nvPicPr>
        <p:blipFill>
          <a:blip r:embed="rId4"/>
          <a:stretch>
            <a:fillRect/>
          </a:stretch>
        </p:blipFill>
        <p:spPr>
          <a:xfrm>
            <a:off x="2417650" y="1698448"/>
            <a:ext cx="3353091" cy="2188654"/>
          </a:xfrm>
          <a:prstGeom prst="rect">
            <a:avLst/>
          </a:prstGeom>
        </p:spPr>
      </p:pic>
      <p:pic>
        <p:nvPicPr>
          <p:cNvPr id="10" name="תמונה 9">
            <a:extLst>
              <a:ext uri="{FF2B5EF4-FFF2-40B4-BE49-F238E27FC236}">
                <a16:creationId xmlns:a16="http://schemas.microsoft.com/office/drawing/2014/main" id="{104EFABC-6B07-9F51-F5D0-E4712B855330}"/>
              </a:ext>
            </a:extLst>
          </p:cNvPr>
          <p:cNvPicPr>
            <a:picLocks noChangeAspect="1"/>
          </p:cNvPicPr>
          <p:nvPr/>
        </p:nvPicPr>
        <p:blipFill>
          <a:blip r:embed="rId5"/>
          <a:stretch>
            <a:fillRect/>
          </a:stretch>
        </p:blipFill>
        <p:spPr>
          <a:xfrm>
            <a:off x="4275781" y="4351382"/>
            <a:ext cx="3121423" cy="2042337"/>
          </a:xfrm>
          <a:prstGeom prst="rect">
            <a:avLst/>
          </a:prstGeom>
        </p:spPr>
      </p:pic>
      <p:pic>
        <p:nvPicPr>
          <p:cNvPr id="15" name="תמונה 14">
            <a:extLst>
              <a:ext uri="{FF2B5EF4-FFF2-40B4-BE49-F238E27FC236}">
                <a16:creationId xmlns:a16="http://schemas.microsoft.com/office/drawing/2014/main" id="{1E5B88E5-8552-28DC-F4A0-260FDE2A41B8}"/>
              </a:ext>
            </a:extLst>
          </p:cNvPr>
          <p:cNvPicPr>
            <a:picLocks noChangeAspect="1"/>
          </p:cNvPicPr>
          <p:nvPr/>
        </p:nvPicPr>
        <p:blipFill>
          <a:blip r:embed="rId6"/>
          <a:stretch>
            <a:fillRect/>
          </a:stretch>
        </p:blipFill>
        <p:spPr>
          <a:xfrm>
            <a:off x="582753" y="4351383"/>
            <a:ext cx="3121423" cy="2044008"/>
          </a:xfrm>
          <a:prstGeom prst="rect">
            <a:avLst/>
          </a:prstGeom>
        </p:spPr>
      </p:pic>
      <p:pic>
        <p:nvPicPr>
          <p:cNvPr id="16" name="תמונה 15"/>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702800" y="242484"/>
            <a:ext cx="559594" cy="583016"/>
          </a:xfrm>
          <a:prstGeom prst="rect">
            <a:avLst/>
          </a:prstGeom>
          <a:noFill/>
          <a:ln>
            <a:noFill/>
          </a:ln>
        </p:spPr>
      </p:pic>
    </p:spTree>
    <p:extLst>
      <p:ext uri="{BB962C8B-B14F-4D97-AF65-F5344CB8AC3E}">
        <p14:creationId xmlns:p14="http://schemas.microsoft.com/office/powerpoint/2010/main" val="7586152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2BF8C091-700F-32F2-8F53-1B211C1C04F1}"/>
              </a:ext>
            </a:extLst>
          </p:cNvPr>
          <p:cNvSpPr txBox="1"/>
          <p:nvPr/>
        </p:nvSpPr>
        <p:spPr>
          <a:xfrm>
            <a:off x="1" y="2587336"/>
            <a:ext cx="6096000" cy="1200329"/>
          </a:xfrm>
          <a:prstGeom prst="rect">
            <a:avLst/>
          </a:prstGeom>
          <a:noFill/>
        </p:spPr>
        <p:txBody>
          <a:bodyPr wrap="square" rtlCol="0">
            <a:spAutoFit/>
          </a:bodyPr>
          <a:lstStyle/>
          <a:p>
            <a:pPr algn="ctr"/>
            <a:r>
              <a:rPr lang="he-IL" sz="3600" dirty="0">
                <a:solidFill>
                  <a:schemeClr val="bg1"/>
                </a:solidFill>
                <a:latin typeface=""/>
              </a:rPr>
              <a:t>שקף שער</a:t>
            </a:r>
          </a:p>
          <a:p>
            <a:pPr algn="ctr"/>
            <a:r>
              <a:rPr lang="he-IL" sz="3600" dirty="0">
                <a:solidFill>
                  <a:schemeClr val="bg1"/>
                </a:solidFill>
                <a:latin typeface=""/>
              </a:rPr>
              <a:t>וכותרת נושא לדוגמה</a:t>
            </a:r>
            <a:endParaRPr lang="aa-ET" sz="3600" dirty="0">
              <a:solidFill>
                <a:schemeClr val="bg1"/>
              </a:solidFill>
              <a:latin typeface=""/>
            </a:endParaRPr>
          </a:p>
        </p:txBody>
      </p:sp>
      <p:sp>
        <p:nvSpPr>
          <p:cNvPr id="2" name="TextBox 1">
            <a:extLst>
              <a:ext uri="{FF2B5EF4-FFF2-40B4-BE49-F238E27FC236}">
                <a16:creationId xmlns:a16="http://schemas.microsoft.com/office/drawing/2014/main" id="{EA0D35B2-42AA-8FF8-3435-5A7247216050}"/>
              </a:ext>
            </a:extLst>
          </p:cNvPr>
          <p:cNvSpPr txBox="1"/>
          <p:nvPr/>
        </p:nvSpPr>
        <p:spPr>
          <a:xfrm>
            <a:off x="1816679" y="4437651"/>
            <a:ext cx="2462645" cy="369332"/>
          </a:xfrm>
          <a:prstGeom prst="rect">
            <a:avLst/>
          </a:prstGeom>
          <a:noFill/>
        </p:spPr>
        <p:txBody>
          <a:bodyPr wrap="square" rtlCol="0">
            <a:spAutoFit/>
          </a:bodyPr>
          <a:lstStyle/>
          <a:p>
            <a:pPr algn="ctr"/>
            <a:r>
              <a:rPr lang="en-US" dirty="0">
                <a:solidFill>
                  <a:schemeClr val="bg1"/>
                </a:solidFill>
                <a:latin typeface=""/>
              </a:rPr>
              <a:t>17.07.2023</a:t>
            </a:r>
            <a:endParaRPr lang="aa-ET" dirty="0">
              <a:solidFill>
                <a:schemeClr val="bg1"/>
              </a:solidFill>
              <a:latin typeface=""/>
            </a:endParaRPr>
          </a:p>
        </p:txBody>
      </p:sp>
      <p:pic>
        <p:nvPicPr>
          <p:cNvPr id="7" name="Picture 6" descr="A blue and white rectangle&#10;&#10;Description automatically generated">
            <a:extLst>
              <a:ext uri="{FF2B5EF4-FFF2-40B4-BE49-F238E27FC236}">
                <a16:creationId xmlns:a16="http://schemas.microsoft.com/office/drawing/2014/main" id="{52327028-240C-3A83-1DFF-04FDE9D6A48B}"/>
              </a:ext>
            </a:extLst>
          </p:cNvPr>
          <p:cNvPicPr>
            <a:picLocks noChangeAspect="1"/>
          </p:cNvPicPr>
          <p:nvPr/>
        </p:nvPicPr>
        <p:blipFill>
          <a:blip r:embed="rId3"/>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FF679120-3BDE-73BB-3DD6-E3959DBFC4B9}"/>
              </a:ext>
            </a:extLst>
          </p:cNvPr>
          <p:cNvSpPr txBox="1"/>
          <p:nvPr/>
        </p:nvSpPr>
        <p:spPr>
          <a:xfrm>
            <a:off x="657922" y="6530667"/>
            <a:ext cx="524108" cy="369332"/>
          </a:xfrm>
          <a:prstGeom prst="rect">
            <a:avLst/>
          </a:prstGeom>
          <a:noFill/>
        </p:spPr>
        <p:txBody>
          <a:bodyPr wrap="square" rtlCol="0">
            <a:spAutoFit/>
          </a:bodyPr>
          <a:lstStyle/>
          <a:p>
            <a:pPr algn="ctr"/>
            <a:fld id="{9416C691-75A3-4B1B-A5E9-1AEFCE342C62}" type="slidenum">
              <a:rPr lang="he-IL" b="1" smtClean="0">
                <a:solidFill>
                  <a:srgbClr val="003E7E"/>
                </a:solidFill>
                <a:latin typeface="David" panose="020E0502060401010101" pitchFamily="34" charset="-79"/>
                <a:cs typeface="David" panose="020E0502060401010101" pitchFamily="34" charset="-79"/>
              </a:rPr>
              <a:t>22</a:t>
            </a:fld>
            <a:endParaRPr lang="aa-ET" b="1" dirty="0">
              <a:solidFill>
                <a:srgbClr val="003E7E"/>
              </a:solidFill>
              <a:latin typeface="David" panose="020E0502060401010101" pitchFamily="34" charset="-79"/>
              <a:cs typeface="David" panose="020E0502060401010101" pitchFamily="34" charset="-79"/>
            </a:endParaRPr>
          </a:p>
        </p:txBody>
      </p:sp>
      <p:sp>
        <p:nvSpPr>
          <p:cNvPr id="9" name="TextBox 8">
            <a:extLst>
              <a:ext uri="{FF2B5EF4-FFF2-40B4-BE49-F238E27FC236}">
                <a16:creationId xmlns:a16="http://schemas.microsoft.com/office/drawing/2014/main" id="{4B8F2D69-7597-5FE2-EDB9-20305DB78251}"/>
              </a:ext>
            </a:extLst>
          </p:cNvPr>
          <p:cNvSpPr txBox="1"/>
          <p:nvPr/>
        </p:nvSpPr>
        <p:spPr>
          <a:xfrm>
            <a:off x="-61545" y="115457"/>
            <a:ext cx="8161149" cy="954107"/>
          </a:xfrm>
          <a:prstGeom prst="rect">
            <a:avLst/>
          </a:prstGeom>
          <a:noFill/>
        </p:spPr>
        <p:txBody>
          <a:bodyPr wrap="square">
            <a:spAutoFit/>
          </a:bodyPr>
          <a:lstStyle/>
          <a:p>
            <a:pPr algn="ctr" rtl="1"/>
            <a:r>
              <a:rPr lang="he-IL" sz="2800" b="1" dirty="0">
                <a:solidFill>
                  <a:srgbClr val="002060"/>
                </a:solidFill>
                <a:latin typeface="David" panose="020E0502060401010101" pitchFamily="34" charset="-79"/>
                <a:cs typeface="David" panose="020E0502060401010101" pitchFamily="34" charset="-79"/>
              </a:rPr>
              <a:t>שיעורי התלמידים-בנים הניגשים לבחינות בגרות </a:t>
            </a:r>
          </a:p>
          <a:p>
            <a:pPr algn="ctr" rtl="1"/>
            <a:r>
              <a:rPr lang="he-IL" sz="2800" b="1" dirty="0">
                <a:solidFill>
                  <a:srgbClr val="002060"/>
                </a:solidFill>
                <a:latin typeface="David" panose="020E0502060401010101" pitchFamily="34" charset="-79"/>
                <a:cs typeface="David" panose="020E0502060401010101" pitchFamily="34" charset="-79"/>
              </a:rPr>
              <a:t>והזכאים לתעודת בגרות, לפי סוג החינוך בכיתה ח', 2021 </a:t>
            </a:r>
            <a:r>
              <a:rPr lang="he-IL" sz="2800" dirty="0">
                <a:solidFill>
                  <a:srgbClr val="002060"/>
                </a:solidFill>
                <a:latin typeface="David" panose="020E0502060401010101" pitchFamily="34" charset="-79"/>
                <a:cs typeface="David" panose="020E0502060401010101" pitchFamily="34" charset="-79"/>
              </a:rPr>
              <a:t>(%)</a:t>
            </a:r>
          </a:p>
        </p:txBody>
      </p:sp>
      <p:sp>
        <p:nvSpPr>
          <p:cNvPr id="8" name="TextBox 7">
            <a:extLst>
              <a:ext uri="{FF2B5EF4-FFF2-40B4-BE49-F238E27FC236}">
                <a16:creationId xmlns:a16="http://schemas.microsoft.com/office/drawing/2014/main" id="{4B8F2D69-7597-5FE2-EDB9-20305DB78251}"/>
              </a:ext>
            </a:extLst>
          </p:cNvPr>
          <p:cNvSpPr txBox="1"/>
          <p:nvPr/>
        </p:nvSpPr>
        <p:spPr>
          <a:xfrm>
            <a:off x="7952978" y="1790015"/>
            <a:ext cx="4003736" cy="2246769"/>
          </a:xfrm>
          <a:prstGeom prst="rect">
            <a:avLst/>
          </a:prstGeom>
          <a:noFill/>
        </p:spPr>
        <p:txBody>
          <a:bodyPr wrap="square">
            <a:spAutoFit/>
          </a:bodyPr>
          <a:lstStyle/>
          <a:p>
            <a:pPr algn="r" rtl="1"/>
            <a:r>
              <a:rPr lang="he-IL" sz="2800" dirty="0">
                <a:solidFill>
                  <a:srgbClr val="FF5E54"/>
                </a:solidFill>
                <a:latin typeface="David" panose="020E0502060401010101" pitchFamily="34" charset="-79"/>
                <a:cs typeface="David" panose="020E0502060401010101" pitchFamily="34" charset="-79"/>
              </a:rPr>
              <a:t>שיעורי בוגרי הזרם החרדי בממ"ח הניגשים לבחינות הבגרות והזכאים לתעודת בגרות גבוהים מאלו של בוגרי החינוך החרדי </a:t>
            </a:r>
            <a:r>
              <a:rPr lang="he-IL" sz="2800" dirty="0" smtClean="0">
                <a:solidFill>
                  <a:srgbClr val="FF5E54"/>
                </a:solidFill>
                <a:latin typeface="David" panose="020E0502060401010101" pitchFamily="34" charset="-79"/>
                <a:cs typeface="David" panose="020E0502060401010101" pitchFamily="34" charset="-79"/>
              </a:rPr>
              <a:t>שאינו ממ"ח</a:t>
            </a:r>
            <a:endParaRPr lang="he-IL" dirty="0">
              <a:solidFill>
                <a:srgbClr val="FF0000"/>
              </a:solidFill>
              <a:effectLst/>
              <a:latin typeface="David" panose="020E0502060401010101" pitchFamily="34" charset="-79"/>
              <a:cs typeface="David" panose="020E0502060401010101" pitchFamily="34" charset="-79"/>
            </a:endParaRPr>
          </a:p>
        </p:txBody>
      </p:sp>
      <p:pic>
        <p:nvPicPr>
          <p:cNvPr id="4" name="תמונה 3">
            <a:extLst>
              <a:ext uri="{FF2B5EF4-FFF2-40B4-BE49-F238E27FC236}">
                <a16:creationId xmlns:a16="http://schemas.microsoft.com/office/drawing/2014/main" id="{E2EB60EE-C998-3451-DC49-72DFDE4A4B94}"/>
              </a:ext>
            </a:extLst>
          </p:cNvPr>
          <p:cNvPicPr>
            <a:picLocks noChangeAspect="1"/>
          </p:cNvPicPr>
          <p:nvPr/>
        </p:nvPicPr>
        <p:blipFill>
          <a:blip r:embed="rId4"/>
          <a:stretch>
            <a:fillRect/>
          </a:stretch>
        </p:blipFill>
        <p:spPr>
          <a:xfrm>
            <a:off x="110620" y="1423575"/>
            <a:ext cx="7780813" cy="5080413"/>
          </a:xfrm>
          <a:prstGeom prst="rect">
            <a:avLst/>
          </a:prstGeom>
        </p:spPr>
      </p:pic>
      <p:pic>
        <p:nvPicPr>
          <p:cNvPr id="10" name="תמונה 9"/>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702800" y="242484"/>
            <a:ext cx="559594" cy="583016"/>
          </a:xfrm>
          <a:prstGeom prst="rect">
            <a:avLst/>
          </a:prstGeom>
          <a:noFill/>
          <a:ln>
            <a:noFill/>
          </a:ln>
        </p:spPr>
      </p:pic>
    </p:spTree>
    <p:extLst>
      <p:ext uri="{BB962C8B-B14F-4D97-AF65-F5344CB8AC3E}">
        <p14:creationId xmlns:p14="http://schemas.microsoft.com/office/powerpoint/2010/main" val="15339731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2BF8C091-700F-32F2-8F53-1B211C1C04F1}"/>
              </a:ext>
            </a:extLst>
          </p:cNvPr>
          <p:cNvSpPr txBox="1"/>
          <p:nvPr/>
        </p:nvSpPr>
        <p:spPr>
          <a:xfrm>
            <a:off x="1" y="2587336"/>
            <a:ext cx="6096000" cy="1200329"/>
          </a:xfrm>
          <a:prstGeom prst="rect">
            <a:avLst/>
          </a:prstGeom>
          <a:noFill/>
        </p:spPr>
        <p:txBody>
          <a:bodyPr wrap="square" rtlCol="0">
            <a:spAutoFit/>
          </a:bodyPr>
          <a:lstStyle/>
          <a:p>
            <a:pPr algn="ctr"/>
            <a:r>
              <a:rPr lang="he-IL" sz="3600" dirty="0">
                <a:solidFill>
                  <a:schemeClr val="bg1"/>
                </a:solidFill>
                <a:latin typeface=""/>
              </a:rPr>
              <a:t>שקף שער</a:t>
            </a:r>
          </a:p>
          <a:p>
            <a:pPr algn="ctr"/>
            <a:r>
              <a:rPr lang="he-IL" sz="3600" dirty="0">
                <a:solidFill>
                  <a:schemeClr val="bg1"/>
                </a:solidFill>
                <a:latin typeface=""/>
              </a:rPr>
              <a:t>וכותרת נושא לדוגמה</a:t>
            </a:r>
            <a:endParaRPr lang="aa-ET" sz="3600" dirty="0">
              <a:solidFill>
                <a:schemeClr val="bg1"/>
              </a:solidFill>
              <a:latin typeface=""/>
            </a:endParaRPr>
          </a:p>
        </p:txBody>
      </p:sp>
      <p:sp>
        <p:nvSpPr>
          <p:cNvPr id="2" name="TextBox 1">
            <a:extLst>
              <a:ext uri="{FF2B5EF4-FFF2-40B4-BE49-F238E27FC236}">
                <a16:creationId xmlns:a16="http://schemas.microsoft.com/office/drawing/2014/main" id="{EA0D35B2-42AA-8FF8-3435-5A7247216050}"/>
              </a:ext>
            </a:extLst>
          </p:cNvPr>
          <p:cNvSpPr txBox="1"/>
          <p:nvPr/>
        </p:nvSpPr>
        <p:spPr>
          <a:xfrm>
            <a:off x="1816679" y="4437651"/>
            <a:ext cx="2462645" cy="369332"/>
          </a:xfrm>
          <a:prstGeom prst="rect">
            <a:avLst/>
          </a:prstGeom>
          <a:noFill/>
        </p:spPr>
        <p:txBody>
          <a:bodyPr wrap="square" rtlCol="0">
            <a:spAutoFit/>
          </a:bodyPr>
          <a:lstStyle/>
          <a:p>
            <a:pPr algn="ctr"/>
            <a:r>
              <a:rPr lang="en-US" dirty="0">
                <a:solidFill>
                  <a:schemeClr val="bg1"/>
                </a:solidFill>
                <a:latin typeface=""/>
              </a:rPr>
              <a:t>17.07.2023</a:t>
            </a:r>
            <a:endParaRPr lang="aa-ET" dirty="0">
              <a:solidFill>
                <a:schemeClr val="bg1"/>
              </a:solidFill>
              <a:latin typeface=""/>
            </a:endParaRPr>
          </a:p>
        </p:txBody>
      </p:sp>
      <p:pic>
        <p:nvPicPr>
          <p:cNvPr id="7" name="Picture 6" descr="A blue and white rectangle&#10;&#10;Description automatically generated">
            <a:extLst>
              <a:ext uri="{FF2B5EF4-FFF2-40B4-BE49-F238E27FC236}">
                <a16:creationId xmlns:a16="http://schemas.microsoft.com/office/drawing/2014/main" id="{52327028-240C-3A83-1DFF-04FDE9D6A48B}"/>
              </a:ext>
            </a:extLst>
          </p:cNvPr>
          <p:cNvPicPr>
            <a:picLocks noChangeAspect="1"/>
          </p:cNvPicPr>
          <p:nvPr/>
        </p:nvPicPr>
        <p:blipFill>
          <a:blip r:embed="rId3"/>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FF679120-3BDE-73BB-3DD6-E3959DBFC4B9}"/>
              </a:ext>
            </a:extLst>
          </p:cNvPr>
          <p:cNvSpPr txBox="1"/>
          <p:nvPr/>
        </p:nvSpPr>
        <p:spPr>
          <a:xfrm>
            <a:off x="657922" y="6530667"/>
            <a:ext cx="524108" cy="369332"/>
          </a:xfrm>
          <a:prstGeom prst="rect">
            <a:avLst/>
          </a:prstGeom>
          <a:noFill/>
        </p:spPr>
        <p:txBody>
          <a:bodyPr wrap="square" rtlCol="0">
            <a:spAutoFit/>
          </a:bodyPr>
          <a:lstStyle/>
          <a:p>
            <a:pPr algn="ctr"/>
            <a:fld id="{9416C691-75A3-4B1B-A5E9-1AEFCE342C62}" type="slidenum">
              <a:rPr lang="he-IL" b="1" smtClean="0">
                <a:solidFill>
                  <a:srgbClr val="003E7E"/>
                </a:solidFill>
                <a:latin typeface="David" panose="020E0502060401010101" pitchFamily="34" charset="-79"/>
                <a:cs typeface="David" panose="020E0502060401010101" pitchFamily="34" charset="-79"/>
              </a:rPr>
              <a:t>23</a:t>
            </a:fld>
            <a:endParaRPr lang="aa-ET" b="1" dirty="0">
              <a:solidFill>
                <a:srgbClr val="003E7E"/>
              </a:solidFill>
              <a:latin typeface="David" panose="020E0502060401010101" pitchFamily="34" charset="-79"/>
              <a:cs typeface="David" panose="020E0502060401010101" pitchFamily="34" charset="-79"/>
            </a:endParaRPr>
          </a:p>
        </p:txBody>
      </p:sp>
      <p:sp>
        <p:nvSpPr>
          <p:cNvPr id="9" name="TextBox 8">
            <a:extLst>
              <a:ext uri="{FF2B5EF4-FFF2-40B4-BE49-F238E27FC236}">
                <a16:creationId xmlns:a16="http://schemas.microsoft.com/office/drawing/2014/main" id="{4B8F2D69-7597-5FE2-EDB9-20305DB78251}"/>
              </a:ext>
            </a:extLst>
          </p:cNvPr>
          <p:cNvSpPr txBox="1"/>
          <p:nvPr/>
        </p:nvSpPr>
        <p:spPr>
          <a:xfrm>
            <a:off x="-196869" y="156413"/>
            <a:ext cx="8161149" cy="954107"/>
          </a:xfrm>
          <a:prstGeom prst="rect">
            <a:avLst/>
          </a:prstGeom>
          <a:noFill/>
        </p:spPr>
        <p:txBody>
          <a:bodyPr wrap="square">
            <a:spAutoFit/>
          </a:bodyPr>
          <a:lstStyle/>
          <a:p>
            <a:pPr algn="ctr" rtl="1"/>
            <a:r>
              <a:rPr lang="he-IL" sz="2800" b="1" dirty="0">
                <a:solidFill>
                  <a:srgbClr val="002060"/>
                </a:solidFill>
                <a:latin typeface="David" panose="020E0502060401010101" pitchFamily="34" charset="-79"/>
                <a:cs typeface="David" panose="020E0502060401010101" pitchFamily="34" charset="-79"/>
              </a:rPr>
              <a:t>שיעור הלומדים בישיבה גדולה לפי סוג החינוך בכיתה ח', 2021 </a:t>
            </a:r>
            <a:r>
              <a:rPr lang="he-IL" sz="2800" dirty="0">
                <a:solidFill>
                  <a:srgbClr val="002060"/>
                </a:solidFill>
                <a:latin typeface="David" panose="020E0502060401010101" pitchFamily="34" charset="-79"/>
                <a:cs typeface="David" panose="020E0502060401010101" pitchFamily="34" charset="-79"/>
              </a:rPr>
              <a:t>(%)</a:t>
            </a:r>
          </a:p>
        </p:txBody>
      </p:sp>
      <p:sp>
        <p:nvSpPr>
          <p:cNvPr id="8" name="TextBox 7">
            <a:extLst>
              <a:ext uri="{FF2B5EF4-FFF2-40B4-BE49-F238E27FC236}">
                <a16:creationId xmlns:a16="http://schemas.microsoft.com/office/drawing/2014/main" id="{4B8F2D69-7597-5FE2-EDB9-20305DB78251}"/>
              </a:ext>
            </a:extLst>
          </p:cNvPr>
          <p:cNvSpPr txBox="1"/>
          <p:nvPr/>
        </p:nvSpPr>
        <p:spPr>
          <a:xfrm>
            <a:off x="8509000" y="1790015"/>
            <a:ext cx="3447713" cy="1815882"/>
          </a:xfrm>
          <a:prstGeom prst="rect">
            <a:avLst/>
          </a:prstGeom>
          <a:noFill/>
        </p:spPr>
        <p:txBody>
          <a:bodyPr wrap="square">
            <a:spAutoFit/>
          </a:bodyPr>
          <a:lstStyle/>
          <a:p>
            <a:pPr algn="r" rtl="1"/>
            <a:r>
              <a:rPr lang="he-IL" sz="2800" dirty="0">
                <a:solidFill>
                  <a:srgbClr val="FF5E54"/>
                </a:solidFill>
                <a:latin typeface="David" panose="020E0502060401010101" pitchFamily="34" charset="-79"/>
                <a:cs typeface="David" panose="020E0502060401010101" pitchFamily="34" charset="-79"/>
              </a:rPr>
              <a:t>שיעור בוגרי הזרם החרדי בממ"ח המגיעים לישיבה גדולה נמוך מזה של בוגרי החינוך </a:t>
            </a:r>
            <a:r>
              <a:rPr lang="he-IL" sz="2800" dirty="0" smtClean="0">
                <a:solidFill>
                  <a:srgbClr val="FF5E54"/>
                </a:solidFill>
                <a:latin typeface="David" panose="020E0502060401010101" pitchFamily="34" charset="-79"/>
                <a:cs typeface="David" panose="020E0502060401010101" pitchFamily="34" charset="-79"/>
              </a:rPr>
              <a:t>שאינו ממ"ח</a:t>
            </a:r>
            <a:endParaRPr lang="he-IL" sz="2800" dirty="0">
              <a:solidFill>
                <a:srgbClr val="FF5E54"/>
              </a:solidFill>
              <a:latin typeface="David" panose="020E0502060401010101" pitchFamily="34" charset="-79"/>
              <a:cs typeface="David" panose="020E0502060401010101" pitchFamily="34" charset="-79"/>
            </a:endParaRPr>
          </a:p>
        </p:txBody>
      </p:sp>
      <p:pic>
        <p:nvPicPr>
          <p:cNvPr id="5" name="תמונה 4">
            <a:extLst>
              <a:ext uri="{FF2B5EF4-FFF2-40B4-BE49-F238E27FC236}">
                <a16:creationId xmlns:a16="http://schemas.microsoft.com/office/drawing/2014/main" id="{43E751F2-F187-6334-FD2B-5DAC3E032C74}"/>
              </a:ext>
            </a:extLst>
          </p:cNvPr>
          <p:cNvPicPr>
            <a:picLocks noChangeAspect="1"/>
          </p:cNvPicPr>
          <p:nvPr/>
        </p:nvPicPr>
        <p:blipFill>
          <a:blip r:embed="rId4"/>
          <a:stretch>
            <a:fillRect/>
          </a:stretch>
        </p:blipFill>
        <p:spPr>
          <a:xfrm>
            <a:off x="235287" y="1233805"/>
            <a:ext cx="7864576" cy="5134338"/>
          </a:xfrm>
          <a:prstGeom prst="rect">
            <a:avLst/>
          </a:prstGeom>
        </p:spPr>
      </p:pic>
      <p:pic>
        <p:nvPicPr>
          <p:cNvPr id="10" name="תמונה 9"/>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702800" y="242484"/>
            <a:ext cx="559594" cy="583016"/>
          </a:xfrm>
          <a:prstGeom prst="rect">
            <a:avLst/>
          </a:prstGeom>
          <a:noFill/>
          <a:ln>
            <a:noFill/>
          </a:ln>
        </p:spPr>
      </p:pic>
    </p:spTree>
    <p:extLst>
      <p:ext uri="{BB962C8B-B14F-4D97-AF65-F5344CB8AC3E}">
        <p14:creationId xmlns:p14="http://schemas.microsoft.com/office/powerpoint/2010/main" val="32804254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4" descr="A blue screen with a blue background&#10;&#10;Description automatically generated">
            <a:extLst>
              <a:ext uri="{FF2B5EF4-FFF2-40B4-BE49-F238E27FC236}">
                <a16:creationId xmlns:a16="http://schemas.microsoft.com/office/drawing/2014/main" id="{44C0DF06-9850-F092-B468-98623DFDECFE}"/>
              </a:ext>
            </a:extLst>
          </p:cNvPr>
          <p:cNvPicPr>
            <a:picLocks noChangeAspect="1"/>
          </p:cNvPicPr>
          <p:nvPr/>
        </p:nvPicPr>
        <p:blipFill>
          <a:blip r:embed="rId3"/>
          <a:stretch>
            <a:fillRect/>
          </a:stretch>
        </p:blipFill>
        <p:spPr>
          <a:xfrm>
            <a:off x="0" y="-7335"/>
            <a:ext cx="12192001" cy="6858000"/>
          </a:xfrm>
          <a:prstGeom prst="rect">
            <a:avLst/>
          </a:prstGeom>
        </p:spPr>
      </p:pic>
      <p:sp>
        <p:nvSpPr>
          <p:cNvPr id="6" name="TextBox 5">
            <a:extLst>
              <a:ext uri="{FF2B5EF4-FFF2-40B4-BE49-F238E27FC236}">
                <a16:creationId xmlns:a16="http://schemas.microsoft.com/office/drawing/2014/main" id="{8D912A0A-1DCC-CB63-20BA-A9EAB54AD0F8}"/>
              </a:ext>
            </a:extLst>
          </p:cNvPr>
          <p:cNvSpPr txBox="1"/>
          <p:nvPr/>
        </p:nvSpPr>
        <p:spPr>
          <a:xfrm>
            <a:off x="657922" y="6530667"/>
            <a:ext cx="524108" cy="369332"/>
          </a:xfrm>
          <a:prstGeom prst="rect">
            <a:avLst/>
          </a:prstGeom>
          <a:noFill/>
        </p:spPr>
        <p:txBody>
          <a:bodyPr wrap="square" rtlCol="0">
            <a:spAutoFit/>
          </a:bodyPr>
          <a:lstStyle/>
          <a:p>
            <a:pPr algn="ctr"/>
            <a:fld id="{EBAB19B6-1FFD-4D57-B544-F207F772DD65}" type="slidenum">
              <a:rPr lang="he-IL" b="1" smtClean="0">
                <a:solidFill>
                  <a:schemeClr val="bg1"/>
                </a:solidFill>
                <a:latin typeface="David" panose="020E0502060401010101" pitchFamily="34" charset="-79"/>
                <a:cs typeface="David" panose="020E0502060401010101" pitchFamily="34" charset="-79"/>
              </a:rPr>
              <a:t>24</a:t>
            </a:fld>
            <a:endParaRPr lang="aa-ET" b="1" dirty="0">
              <a:solidFill>
                <a:schemeClr val="bg1"/>
              </a:solidFill>
              <a:latin typeface="David" panose="020E0502060401010101" pitchFamily="34" charset="-79"/>
              <a:cs typeface="David" panose="020E0502060401010101" pitchFamily="34" charset="-79"/>
            </a:endParaRPr>
          </a:p>
        </p:txBody>
      </p:sp>
      <p:sp>
        <p:nvSpPr>
          <p:cNvPr id="7" name="TextBox 6">
            <a:extLst>
              <a:ext uri="{FF2B5EF4-FFF2-40B4-BE49-F238E27FC236}">
                <a16:creationId xmlns:a16="http://schemas.microsoft.com/office/drawing/2014/main" id="{FEC306B3-E2FC-3B96-2999-F8D0E370A984}"/>
              </a:ext>
            </a:extLst>
          </p:cNvPr>
          <p:cNvSpPr txBox="1"/>
          <p:nvPr/>
        </p:nvSpPr>
        <p:spPr>
          <a:xfrm>
            <a:off x="3205595" y="2852278"/>
            <a:ext cx="5780809" cy="1138773"/>
          </a:xfrm>
          <a:prstGeom prst="rect">
            <a:avLst/>
          </a:prstGeom>
          <a:noFill/>
        </p:spPr>
        <p:txBody>
          <a:bodyPr wrap="square" rtlCol="0">
            <a:spAutoFit/>
          </a:bodyPr>
          <a:lstStyle/>
          <a:p>
            <a:pPr algn="ctr"/>
            <a:r>
              <a:rPr lang="he-IL" sz="4000" b="1" dirty="0">
                <a:solidFill>
                  <a:srgbClr val="003E7E"/>
                </a:solidFill>
                <a:latin typeface="David" panose="020E0502060401010101" pitchFamily="34" charset="-79"/>
                <a:cs typeface="David" panose="020E0502060401010101" pitchFamily="34" charset="-79"/>
              </a:rPr>
              <a:t>ממצאים</a:t>
            </a:r>
            <a:r>
              <a:rPr lang="en-US" sz="4000" b="1" dirty="0">
                <a:solidFill>
                  <a:srgbClr val="003E7E"/>
                </a:solidFill>
                <a:latin typeface="David" panose="020E0502060401010101" pitchFamily="34" charset="-79"/>
                <a:cs typeface="David" panose="020E0502060401010101" pitchFamily="34" charset="-79"/>
              </a:rPr>
              <a:t/>
            </a:r>
            <a:br>
              <a:rPr lang="en-US" sz="4000" b="1" dirty="0">
                <a:solidFill>
                  <a:srgbClr val="003E7E"/>
                </a:solidFill>
                <a:latin typeface="David" panose="020E0502060401010101" pitchFamily="34" charset="-79"/>
                <a:cs typeface="David" panose="020E0502060401010101" pitchFamily="34" charset="-79"/>
              </a:rPr>
            </a:br>
            <a:r>
              <a:rPr lang="he-IL" sz="2800" dirty="0">
                <a:solidFill>
                  <a:srgbClr val="003E7E"/>
                </a:solidFill>
                <a:effectLst/>
                <a:latin typeface="David" panose="020E0502060401010101" pitchFamily="34" charset="-79"/>
                <a:cs typeface="David" panose="020E0502060401010101" pitchFamily="34" charset="-79"/>
              </a:rPr>
              <a:t>התמדה בממ"ח </a:t>
            </a:r>
          </a:p>
        </p:txBody>
      </p:sp>
      <p:pic>
        <p:nvPicPr>
          <p:cNvPr id="9" name="תמונה 8"/>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02300" y="998791"/>
            <a:ext cx="787400" cy="760816"/>
          </a:xfrm>
          <a:prstGeom prst="rect">
            <a:avLst/>
          </a:prstGeom>
          <a:noFill/>
          <a:ln>
            <a:noFill/>
          </a:ln>
        </p:spPr>
      </p:pic>
    </p:spTree>
    <p:extLst>
      <p:ext uri="{BB962C8B-B14F-4D97-AF65-F5344CB8AC3E}">
        <p14:creationId xmlns:p14="http://schemas.microsoft.com/office/powerpoint/2010/main" val="347806721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2BF8C091-700F-32F2-8F53-1B211C1C04F1}"/>
              </a:ext>
            </a:extLst>
          </p:cNvPr>
          <p:cNvSpPr txBox="1"/>
          <p:nvPr/>
        </p:nvSpPr>
        <p:spPr>
          <a:xfrm>
            <a:off x="1" y="2587336"/>
            <a:ext cx="6096000" cy="1200329"/>
          </a:xfrm>
          <a:prstGeom prst="rect">
            <a:avLst/>
          </a:prstGeom>
          <a:noFill/>
        </p:spPr>
        <p:txBody>
          <a:bodyPr wrap="square" rtlCol="0">
            <a:spAutoFit/>
          </a:bodyPr>
          <a:lstStyle/>
          <a:p>
            <a:pPr algn="ctr"/>
            <a:r>
              <a:rPr lang="he-IL" sz="3600" dirty="0">
                <a:solidFill>
                  <a:schemeClr val="bg1"/>
                </a:solidFill>
                <a:latin typeface=""/>
              </a:rPr>
              <a:t>שקף שער</a:t>
            </a:r>
          </a:p>
          <a:p>
            <a:pPr algn="ctr"/>
            <a:r>
              <a:rPr lang="he-IL" sz="3600" dirty="0">
                <a:solidFill>
                  <a:schemeClr val="bg1"/>
                </a:solidFill>
                <a:latin typeface=""/>
              </a:rPr>
              <a:t>וכותרת נושא לדוגמה</a:t>
            </a:r>
            <a:endParaRPr lang="aa-ET" sz="3600" dirty="0">
              <a:solidFill>
                <a:schemeClr val="bg1"/>
              </a:solidFill>
              <a:latin typeface=""/>
            </a:endParaRPr>
          </a:p>
        </p:txBody>
      </p:sp>
      <p:sp>
        <p:nvSpPr>
          <p:cNvPr id="2" name="TextBox 1">
            <a:extLst>
              <a:ext uri="{FF2B5EF4-FFF2-40B4-BE49-F238E27FC236}">
                <a16:creationId xmlns:a16="http://schemas.microsoft.com/office/drawing/2014/main" id="{EA0D35B2-42AA-8FF8-3435-5A7247216050}"/>
              </a:ext>
            </a:extLst>
          </p:cNvPr>
          <p:cNvSpPr txBox="1"/>
          <p:nvPr/>
        </p:nvSpPr>
        <p:spPr>
          <a:xfrm>
            <a:off x="1816679" y="4437651"/>
            <a:ext cx="2462645" cy="369332"/>
          </a:xfrm>
          <a:prstGeom prst="rect">
            <a:avLst/>
          </a:prstGeom>
          <a:noFill/>
        </p:spPr>
        <p:txBody>
          <a:bodyPr wrap="square" rtlCol="0">
            <a:spAutoFit/>
          </a:bodyPr>
          <a:lstStyle/>
          <a:p>
            <a:pPr algn="ctr"/>
            <a:r>
              <a:rPr lang="en-US" dirty="0">
                <a:solidFill>
                  <a:schemeClr val="bg1"/>
                </a:solidFill>
                <a:latin typeface=""/>
              </a:rPr>
              <a:t>17.07.2023</a:t>
            </a:r>
            <a:endParaRPr lang="aa-ET" dirty="0">
              <a:solidFill>
                <a:schemeClr val="bg1"/>
              </a:solidFill>
              <a:latin typeface=""/>
            </a:endParaRPr>
          </a:p>
        </p:txBody>
      </p:sp>
      <p:pic>
        <p:nvPicPr>
          <p:cNvPr id="7" name="Picture 6" descr="A blue and white rectangle&#10;&#10;Description automatically generated">
            <a:extLst>
              <a:ext uri="{FF2B5EF4-FFF2-40B4-BE49-F238E27FC236}">
                <a16:creationId xmlns:a16="http://schemas.microsoft.com/office/drawing/2014/main" id="{52327028-240C-3A83-1DFF-04FDE9D6A48B}"/>
              </a:ext>
            </a:extLst>
          </p:cNvPr>
          <p:cNvPicPr>
            <a:picLocks noChangeAspect="1"/>
          </p:cNvPicPr>
          <p:nvPr/>
        </p:nvPicPr>
        <p:blipFill>
          <a:blip r:embed="rId3"/>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FF679120-3BDE-73BB-3DD6-E3959DBFC4B9}"/>
              </a:ext>
            </a:extLst>
          </p:cNvPr>
          <p:cNvSpPr txBox="1"/>
          <p:nvPr/>
        </p:nvSpPr>
        <p:spPr>
          <a:xfrm>
            <a:off x="657922" y="6530667"/>
            <a:ext cx="524108" cy="369332"/>
          </a:xfrm>
          <a:prstGeom prst="rect">
            <a:avLst/>
          </a:prstGeom>
          <a:noFill/>
        </p:spPr>
        <p:txBody>
          <a:bodyPr wrap="square" rtlCol="0">
            <a:spAutoFit/>
          </a:bodyPr>
          <a:lstStyle/>
          <a:p>
            <a:pPr algn="ctr"/>
            <a:fld id="{9416C691-75A3-4B1B-A5E9-1AEFCE342C62}" type="slidenum">
              <a:rPr lang="he-IL" b="1" smtClean="0">
                <a:solidFill>
                  <a:srgbClr val="003E7E"/>
                </a:solidFill>
                <a:latin typeface="David" panose="020E0502060401010101" pitchFamily="34" charset="-79"/>
                <a:cs typeface="David" panose="020E0502060401010101" pitchFamily="34" charset="-79"/>
              </a:rPr>
              <a:t>25</a:t>
            </a:fld>
            <a:endParaRPr lang="aa-ET" b="1" dirty="0">
              <a:solidFill>
                <a:srgbClr val="003E7E"/>
              </a:solidFill>
              <a:latin typeface="David" panose="020E0502060401010101" pitchFamily="34" charset="-79"/>
              <a:cs typeface="David" panose="020E0502060401010101" pitchFamily="34" charset="-79"/>
            </a:endParaRPr>
          </a:p>
        </p:txBody>
      </p:sp>
      <p:sp>
        <p:nvSpPr>
          <p:cNvPr id="9" name="TextBox 8">
            <a:extLst>
              <a:ext uri="{FF2B5EF4-FFF2-40B4-BE49-F238E27FC236}">
                <a16:creationId xmlns:a16="http://schemas.microsoft.com/office/drawing/2014/main" id="{4B8F2D69-7597-5FE2-EDB9-20305DB78251}"/>
              </a:ext>
            </a:extLst>
          </p:cNvPr>
          <p:cNvSpPr txBox="1"/>
          <p:nvPr/>
        </p:nvSpPr>
        <p:spPr>
          <a:xfrm>
            <a:off x="359678" y="164706"/>
            <a:ext cx="8158515" cy="830997"/>
          </a:xfrm>
          <a:prstGeom prst="rect">
            <a:avLst/>
          </a:prstGeom>
          <a:noFill/>
        </p:spPr>
        <p:txBody>
          <a:bodyPr wrap="square">
            <a:spAutoFit/>
          </a:bodyPr>
          <a:lstStyle/>
          <a:p>
            <a:pPr algn="ctr" rtl="1"/>
            <a:r>
              <a:rPr lang="he-IL" sz="2400" b="1" dirty="0">
                <a:solidFill>
                  <a:srgbClr val="002060"/>
                </a:solidFill>
                <a:latin typeface="David" panose="020E0502060401010101" pitchFamily="34" charset="-79"/>
                <a:cs typeface="David" panose="020E0502060401010101" pitchFamily="34" charset="-79"/>
              </a:rPr>
              <a:t>שיעורי התלמידים-בנים המתמידים בממ"ח מקרב תלמידי כיתה א'</a:t>
            </a:r>
            <a:r>
              <a:rPr lang="en-US" sz="2400" b="1" dirty="0">
                <a:solidFill>
                  <a:srgbClr val="002060"/>
                </a:solidFill>
                <a:latin typeface="David" panose="020E0502060401010101" pitchFamily="34" charset="-79"/>
                <a:cs typeface="David" panose="020E0502060401010101" pitchFamily="34" charset="-79"/>
              </a:rPr>
              <a:t/>
            </a:r>
            <a:br>
              <a:rPr lang="en-US" sz="2400" b="1" dirty="0">
                <a:solidFill>
                  <a:srgbClr val="002060"/>
                </a:solidFill>
                <a:latin typeface="David" panose="020E0502060401010101" pitchFamily="34" charset="-79"/>
                <a:cs typeface="David" panose="020E0502060401010101" pitchFamily="34" charset="-79"/>
              </a:rPr>
            </a:br>
            <a:r>
              <a:rPr lang="he-IL" sz="2400" b="1" dirty="0">
                <a:solidFill>
                  <a:srgbClr val="002060"/>
                </a:solidFill>
                <a:latin typeface="David" panose="020E0502060401010101" pitchFamily="34" charset="-79"/>
                <a:cs typeface="David" panose="020E0502060401010101" pitchFamily="34" charset="-79"/>
              </a:rPr>
              <a:t>לפי זרם הממ"ח ושנת הלימודים בכיתה א' </a:t>
            </a:r>
            <a:r>
              <a:rPr lang="he-IL" sz="2400" dirty="0">
                <a:solidFill>
                  <a:srgbClr val="002060"/>
                </a:solidFill>
                <a:latin typeface="David" panose="020E0502060401010101" pitchFamily="34" charset="-79"/>
                <a:cs typeface="David" panose="020E0502060401010101" pitchFamily="34" charset="-79"/>
              </a:rPr>
              <a:t>(%)</a:t>
            </a:r>
          </a:p>
        </p:txBody>
      </p:sp>
      <p:sp>
        <p:nvSpPr>
          <p:cNvPr id="12" name="תיבת טקסט 11">
            <a:extLst>
              <a:ext uri="{FF2B5EF4-FFF2-40B4-BE49-F238E27FC236}">
                <a16:creationId xmlns:a16="http://schemas.microsoft.com/office/drawing/2014/main" id="{D713DD55-BD62-0BC3-EFBC-8A7AFC5AE7C2}"/>
              </a:ext>
            </a:extLst>
          </p:cNvPr>
          <p:cNvSpPr txBox="1"/>
          <p:nvPr/>
        </p:nvSpPr>
        <p:spPr>
          <a:xfrm>
            <a:off x="5874345" y="1658866"/>
            <a:ext cx="2006011" cy="369332"/>
          </a:xfrm>
          <a:prstGeom prst="rect">
            <a:avLst/>
          </a:prstGeom>
          <a:noFill/>
        </p:spPr>
        <p:txBody>
          <a:bodyPr wrap="square" rtlCol="1">
            <a:spAutoFit/>
          </a:bodyPr>
          <a:lstStyle/>
          <a:p>
            <a:pPr algn="ctr"/>
            <a:r>
              <a:rPr lang="he-IL" sz="1800" dirty="0" err="1">
                <a:effectLst/>
                <a:latin typeface="Courier New" panose="02070309020205020404" pitchFamily="49" charset="0"/>
                <a:ea typeface="Calibri" panose="020F0502020204030204" pitchFamily="34" charset="0"/>
                <a:cs typeface="David" panose="020E0502060401010101" pitchFamily="34" charset="-79"/>
              </a:rPr>
              <a:t>ממ"ח</a:t>
            </a:r>
            <a:endParaRPr lang="he-IL" dirty="0">
              <a:latin typeface="David" panose="020E0502060401010101" pitchFamily="34" charset="-79"/>
              <a:cs typeface="David" panose="020E0502060401010101" pitchFamily="34" charset="-79"/>
            </a:endParaRPr>
          </a:p>
        </p:txBody>
      </p:sp>
      <p:sp>
        <p:nvSpPr>
          <p:cNvPr id="13" name="תיבת טקסט 12">
            <a:extLst>
              <a:ext uri="{FF2B5EF4-FFF2-40B4-BE49-F238E27FC236}">
                <a16:creationId xmlns:a16="http://schemas.microsoft.com/office/drawing/2014/main" id="{8EE1B0F7-581D-FAE1-E025-04B413F1DF9F}"/>
              </a:ext>
            </a:extLst>
          </p:cNvPr>
          <p:cNvSpPr txBox="1"/>
          <p:nvPr/>
        </p:nvSpPr>
        <p:spPr>
          <a:xfrm>
            <a:off x="657922" y="1655182"/>
            <a:ext cx="3439965" cy="369332"/>
          </a:xfrm>
          <a:prstGeom prst="rect">
            <a:avLst/>
          </a:prstGeom>
          <a:noFill/>
        </p:spPr>
        <p:txBody>
          <a:bodyPr wrap="square" rtlCol="1">
            <a:spAutoFit/>
          </a:bodyPr>
          <a:lstStyle/>
          <a:p>
            <a:pPr algn="ctr"/>
            <a:r>
              <a:rPr lang="he-IL" sz="1800" dirty="0">
                <a:effectLst/>
                <a:latin typeface="Courier New" panose="02070309020205020404" pitchFamily="49" charset="0"/>
                <a:ea typeface="Calibri" panose="020F0502020204030204" pitchFamily="34" charset="0"/>
                <a:cs typeface="David" panose="020E0502060401010101" pitchFamily="34" charset="-79"/>
              </a:rPr>
              <a:t>זרם חרדי בממ"ח (ללא חב"ד וחרד"ל)</a:t>
            </a:r>
            <a:endParaRPr lang="he-IL" dirty="0">
              <a:latin typeface="David" panose="020E0502060401010101" pitchFamily="34" charset="-79"/>
              <a:cs typeface="David" panose="020E0502060401010101" pitchFamily="34" charset="-79"/>
            </a:endParaRPr>
          </a:p>
        </p:txBody>
      </p:sp>
      <p:sp>
        <p:nvSpPr>
          <p:cNvPr id="11" name="TextBox 10">
            <a:extLst>
              <a:ext uri="{FF2B5EF4-FFF2-40B4-BE49-F238E27FC236}">
                <a16:creationId xmlns:a16="http://schemas.microsoft.com/office/drawing/2014/main" id="{4B8F2D69-7597-5FE2-EDB9-20305DB78251}"/>
              </a:ext>
            </a:extLst>
          </p:cNvPr>
          <p:cNvSpPr txBox="1"/>
          <p:nvPr/>
        </p:nvSpPr>
        <p:spPr>
          <a:xfrm>
            <a:off x="9085017" y="1790015"/>
            <a:ext cx="2871696" cy="3539430"/>
          </a:xfrm>
          <a:prstGeom prst="rect">
            <a:avLst/>
          </a:prstGeom>
          <a:noFill/>
        </p:spPr>
        <p:txBody>
          <a:bodyPr wrap="square">
            <a:spAutoFit/>
          </a:bodyPr>
          <a:lstStyle/>
          <a:p>
            <a:pPr algn="r" rtl="1"/>
            <a:r>
              <a:rPr lang="he-IL" sz="2800" dirty="0">
                <a:solidFill>
                  <a:srgbClr val="FF5E54"/>
                </a:solidFill>
                <a:latin typeface="David" panose="020E0502060401010101" pitchFamily="34" charset="-79"/>
                <a:cs typeface="David" panose="020E0502060401010101" pitchFamily="34" charset="-79"/>
              </a:rPr>
              <a:t>שיעורי התמדה נמוכים בממ"ח</a:t>
            </a:r>
          </a:p>
          <a:p>
            <a:pPr algn="r" rtl="1"/>
            <a:endParaRPr lang="he-IL" sz="2800" dirty="0">
              <a:solidFill>
                <a:srgbClr val="FF5E54"/>
              </a:solidFill>
              <a:latin typeface="David" panose="020E0502060401010101" pitchFamily="34" charset="-79"/>
              <a:cs typeface="David" panose="020E0502060401010101" pitchFamily="34" charset="-79"/>
            </a:endParaRPr>
          </a:p>
          <a:p>
            <a:pPr algn="r" rtl="1"/>
            <a:r>
              <a:rPr lang="he-IL" sz="2800" dirty="0">
                <a:solidFill>
                  <a:srgbClr val="FF5E54"/>
                </a:solidFill>
                <a:latin typeface="David" panose="020E0502060401010101" pitchFamily="34" charset="-79"/>
                <a:cs typeface="David" panose="020E0502060401010101" pitchFamily="34" charset="-79"/>
              </a:rPr>
              <a:t>באופן כללי למתמידים בממ"ח ולנוטשים אותו מאפיינים דומים</a:t>
            </a:r>
          </a:p>
          <a:p>
            <a:pPr algn="r" rtl="1"/>
            <a:endParaRPr lang="he-IL" sz="2800" dirty="0">
              <a:solidFill>
                <a:srgbClr val="FF5E54"/>
              </a:solidFill>
              <a:latin typeface="David" panose="020E0502060401010101" pitchFamily="34" charset="-79"/>
              <a:cs typeface="David" panose="020E0502060401010101" pitchFamily="34" charset="-79"/>
            </a:endParaRPr>
          </a:p>
        </p:txBody>
      </p:sp>
      <p:pic>
        <p:nvPicPr>
          <p:cNvPr id="10" name="תמונה 9">
            <a:extLst>
              <a:ext uri="{FF2B5EF4-FFF2-40B4-BE49-F238E27FC236}">
                <a16:creationId xmlns:a16="http://schemas.microsoft.com/office/drawing/2014/main" id="{E9A20E05-3C3D-A52D-21C5-9C392A9AC35C}"/>
              </a:ext>
            </a:extLst>
          </p:cNvPr>
          <p:cNvPicPr>
            <a:picLocks noChangeAspect="1"/>
          </p:cNvPicPr>
          <p:nvPr/>
        </p:nvPicPr>
        <p:blipFill>
          <a:blip r:embed="rId4"/>
          <a:stretch>
            <a:fillRect/>
          </a:stretch>
        </p:blipFill>
        <p:spPr>
          <a:xfrm>
            <a:off x="497362" y="2038346"/>
            <a:ext cx="4114728" cy="2687332"/>
          </a:xfrm>
          <a:prstGeom prst="rect">
            <a:avLst/>
          </a:prstGeom>
        </p:spPr>
      </p:pic>
      <p:pic>
        <p:nvPicPr>
          <p:cNvPr id="14" name="תמונה 13">
            <a:extLst>
              <a:ext uri="{FF2B5EF4-FFF2-40B4-BE49-F238E27FC236}">
                <a16:creationId xmlns:a16="http://schemas.microsoft.com/office/drawing/2014/main" id="{F22739A8-FFAD-1166-C4CC-5542655E1055}"/>
              </a:ext>
            </a:extLst>
          </p:cNvPr>
          <p:cNvPicPr>
            <a:picLocks noChangeAspect="1"/>
          </p:cNvPicPr>
          <p:nvPr/>
        </p:nvPicPr>
        <p:blipFill>
          <a:blip r:embed="rId5"/>
          <a:stretch>
            <a:fillRect/>
          </a:stretch>
        </p:blipFill>
        <p:spPr>
          <a:xfrm>
            <a:off x="4765030" y="2038345"/>
            <a:ext cx="4111456" cy="2687331"/>
          </a:xfrm>
          <a:prstGeom prst="rect">
            <a:avLst/>
          </a:prstGeom>
        </p:spPr>
      </p:pic>
      <p:pic>
        <p:nvPicPr>
          <p:cNvPr id="15" name="תמונה 14"/>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702800" y="242484"/>
            <a:ext cx="559594" cy="583016"/>
          </a:xfrm>
          <a:prstGeom prst="rect">
            <a:avLst/>
          </a:prstGeom>
          <a:noFill/>
          <a:ln>
            <a:noFill/>
          </a:ln>
        </p:spPr>
      </p:pic>
    </p:spTree>
    <p:extLst>
      <p:ext uri="{BB962C8B-B14F-4D97-AF65-F5344CB8AC3E}">
        <p14:creationId xmlns:p14="http://schemas.microsoft.com/office/powerpoint/2010/main" val="213302089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2BF8C091-700F-32F2-8F53-1B211C1C04F1}"/>
              </a:ext>
            </a:extLst>
          </p:cNvPr>
          <p:cNvSpPr txBox="1"/>
          <p:nvPr/>
        </p:nvSpPr>
        <p:spPr>
          <a:xfrm>
            <a:off x="1" y="2587336"/>
            <a:ext cx="6096000" cy="1200329"/>
          </a:xfrm>
          <a:prstGeom prst="rect">
            <a:avLst/>
          </a:prstGeom>
          <a:noFill/>
        </p:spPr>
        <p:txBody>
          <a:bodyPr wrap="square" rtlCol="0">
            <a:spAutoFit/>
          </a:bodyPr>
          <a:lstStyle/>
          <a:p>
            <a:pPr algn="ctr"/>
            <a:r>
              <a:rPr lang="he-IL" sz="3600" dirty="0">
                <a:solidFill>
                  <a:schemeClr val="bg1"/>
                </a:solidFill>
                <a:latin typeface=""/>
              </a:rPr>
              <a:t>שקף שער</a:t>
            </a:r>
          </a:p>
          <a:p>
            <a:pPr algn="ctr"/>
            <a:r>
              <a:rPr lang="he-IL" sz="3600" dirty="0">
                <a:solidFill>
                  <a:schemeClr val="bg1"/>
                </a:solidFill>
                <a:latin typeface=""/>
              </a:rPr>
              <a:t>וכותרת נושא לדוגמה</a:t>
            </a:r>
            <a:endParaRPr lang="aa-ET" sz="3600" dirty="0">
              <a:solidFill>
                <a:schemeClr val="bg1"/>
              </a:solidFill>
              <a:latin typeface=""/>
            </a:endParaRPr>
          </a:p>
        </p:txBody>
      </p:sp>
      <p:sp>
        <p:nvSpPr>
          <p:cNvPr id="2" name="TextBox 1">
            <a:extLst>
              <a:ext uri="{FF2B5EF4-FFF2-40B4-BE49-F238E27FC236}">
                <a16:creationId xmlns:a16="http://schemas.microsoft.com/office/drawing/2014/main" id="{EA0D35B2-42AA-8FF8-3435-5A7247216050}"/>
              </a:ext>
            </a:extLst>
          </p:cNvPr>
          <p:cNvSpPr txBox="1"/>
          <p:nvPr/>
        </p:nvSpPr>
        <p:spPr>
          <a:xfrm>
            <a:off x="1816679" y="4437651"/>
            <a:ext cx="2462645" cy="369332"/>
          </a:xfrm>
          <a:prstGeom prst="rect">
            <a:avLst/>
          </a:prstGeom>
          <a:noFill/>
        </p:spPr>
        <p:txBody>
          <a:bodyPr wrap="square" rtlCol="0">
            <a:spAutoFit/>
          </a:bodyPr>
          <a:lstStyle/>
          <a:p>
            <a:pPr algn="ctr"/>
            <a:r>
              <a:rPr lang="en-US" dirty="0">
                <a:solidFill>
                  <a:schemeClr val="bg1"/>
                </a:solidFill>
                <a:latin typeface=""/>
              </a:rPr>
              <a:t>17.07.2023</a:t>
            </a:r>
            <a:endParaRPr lang="aa-ET" dirty="0">
              <a:solidFill>
                <a:schemeClr val="bg1"/>
              </a:solidFill>
              <a:latin typeface=""/>
            </a:endParaRPr>
          </a:p>
        </p:txBody>
      </p:sp>
      <p:pic>
        <p:nvPicPr>
          <p:cNvPr id="7" name="Picture 6" descr="A blue and white rectangle&#10;&#10;Description automatically generated">
            <a:extLst>
              <a:ext uri="{FF2B5EF4-FFF2-40B4-BE49-F238E27FC236}">
                <a16:creationId xmlns:a16="http://schemas.microsoft.com/office/drawing/2014/main" id="{52327028-240C-3A83-1DFF-04FDE9D6A48B}"/>
              </a:ext>
            </a:extLst>
          </p:cNvPr>
          <p:cNvPicPr>
            <a:picLocks noChangeAspect="1"/>
          </p:cNvPicPr>
          <p:nvPr/>
        </p:nvPicPr>
        <p:blipFill>
          <a:blip r:embed="rId3"/>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FF679120-3BDE-73BB-3DD6-E3959DBFC4B9}"/>
              </a:ext>
            </a:extLst>
          </p:cNvPr>
          <p:cNvSpPr txBox="1"/>
          <p:nvPr/>
        </p:nvSpPr>
        <p:spPr>
          <a:xfrm>
            <a:off x="657922" y="6530667"/>
            <a:ext cx="524108" cy="369332"/>
          </a:xfrm>
          <a:prstGeom prst="rect">
            <a:avLst/>
          </a:prstGeom>
          <a:noFill/>
        </p:spPr>
        <p:txBody>
          <a:bodyPr wrap="square" rtlCol="0">
            <a:spAutoFit/>
          </a:bodyPr>
          <a:lstStyle/>
          <a:p>
            <a:pPr algn="ctr"/>
            <a:fld id="{9416C691-75A3-4B1B-A5E9-1AEFCE342C62}" type="slidenum">
              <a:rPr lang="he-IL" b="1" smtClean="0">
                <a:solidFill>
                  <a:srgbClr val="003E7E"/>
                </a:solidFill>
                <a:latin typeface="David" panose="020E0502060401010101" pitchFamily="34" charset="-79"/>
                <a:cs typeface="David" panose="020E0502060401010101" pitchFamily="34" charset="-79"/>
              </a:rPr>
              <a:t>26</a:t>
            </a:fld>
            <a:endParaRPr lang="aa-ET" b="1" dirty="0">
              <a:solidFill>
                <a:srgbClr val="003E7E"/>
              </a:solidFill>
              <a:latin typeface="David" panose="020E0502060401010101" pitchFamily="34" charset="-79"/>
              <a:cs typeface="David" panose="020E0502060401010101" pitchFamily="34" charset="-79"/>
            </a:endParaRPr>
          </a:p>
        </p:txBody>
      </p:sp>
      <p:sp>
        <p:nvSpPr>
          <p:cNvPr id="9" name="TextBox 8">
            <a:extLst>
              <a:ext uri="{FF2B5EF4-FFF2-40B4-BE49-F238E27FC236}">
                <a16:creationId xmlns:a16="http://schemas.microsoft.com/office/drawing/2014/main" id="{4B8F2D69-7597-5FE2-EDB9-20305DB78251}"/>
              </a:ext>
            </a:extLst>
          </p:cNvPr>
          <p:cNvSpPr txBox="1"/>
          <p:nvPr/>
        </p:nvSpPr>
        <p:spPr>
          <a:xfrm>
            <a:off x="164317" y="210752"/>
            <a:ext cx="8018456" cy="830997"/>
          </a:xfrm>
          <a:prstGeom prst="rect">
            <a:avLst/>
          </a:prstGeom>
          <a:noFill/>
        </p:spPr>
        <p:txBody>
          <a:bodyPr wrap="square">
            <a:spAutoFit/>
          </a:bodyPr>
          <a:lstStyle/>
          <a:p>
            <a:pPr algn="ctr" rtl="1"/>
            <a:r>
              <a:rPr lang="he-IL" sz="2400" b="1" dirty="0">
                <a:solidFill>
                  <a:srgbClr val="002060"/>
                </a:solidFill>
                <a:latin typeface="David" panose="020E0502060401010101" pitchFamily="34" charset="-79"/>
                <a:cs typeface="David" panose="020E0502060401010101" pitchFamily="34" charset="-79"/>
              </a:rPr>
              <a:t>המאפיינים הדמוגרפיים-חברתיים-כלכליים של התלמידים-בנים בממ"ח, בחלוקה למתמידים ועוזבים, ממוצע 2015–2022</a:t>
            </a:r>
          </a:p>
        </p:txBody>
      </p:sp>
      <p:graphicFrame>
        <p:nvGraphicFramePr>
          <p:cNvPr id="4" name="טבלה 3">
            <a:extLst>
              <a:ext uri="{FF2B5EF4-FFF2-40B4-BE49-F238E27FC236}">
                <a16:creationId xmlns:a16="http://schemas.microsoft.com/office/drawing/2014/main" id="{452ED096-E37E-4E74-E720-4D92396C0BE7}"/>
              </a:ext>
            </a:extLst>
          </p:cNvPr>
          <p:cNvGraphicFramePr>
            <a:graphicFrameLocks noGrp="1"/>
          </p:cNvGraphicFramePr>
          <p:nvPr>
            <p:extLst>
              <p:ext uri="{D42A27DB-BD31-4B8C-83A1-F6EECF244321}">
                <p14:modId xmlns:p14="http://schemas.microsoft.com/office/powerpoint/2010/main" val="1409950149"/>
              </p:ext>
            </p:extLst>
          </p:nvPr>
        </p:nvGraphicFramePr>
        <p:xfrm>
          <a:off x="164317" y="1295551"/>
          <a:ext cx="8018456" cy="4876800"/>
        </p:xfrm>
        <a:graphic>
          <a:graphicData uri="http://schemas.openxmlformats.org/drawingml/2006/table">
            <a:tbl>
              <a:tblPr rtl="1" firstRow="1" firstCol="1" bandRow="1"/>
              <a:tblGrid>
                <a:gridCol w="2695698">
                  <a:extLst>
                    <a:ext uri="{9D8B030D-6E8A-4147-A177-3AD203B41FA5}">
                      <a16:colId xmlns:a16="http://schemas.microsoft.com/office/drawing/2014/main" val="2332013955"/>
                    </a:ext>
                  </a:extLst>
                </a:gridCol>
                <a:gridCol w="814783">
                  <a:extLst>
                    <a:ext uri="{9D8B030D-6E8A-4147-A177-3AD203B41FA5}">
                      <a16:colId xmlns:a16="http://schemas.microsoft.com/office/drawing/2014/main" val="1779654967"/>
                    </a:ext>
                  </a:extLst>
                </a:gridCol>
                <a:gridCol w="902878">
                  <a:extLst>
                    <a:ext uri="{9D8B030D-6E8A-4147-A177-3AD203B41FA5}">
                      <a16:colId xmlns:a16="http://schemas.microsoft.com/office/drawing/2014/main" val="2808214642"/>
                    </a:ext>
                  </a:extLst>
                </a:gridCol>
                <a:gridCol w="902878">
                  <a:extLst>
                    <a:ext uri="{9D8B030D-6E8A-4147-A177-3AD203B41FA5}">
                      <a16:colId xmlns:a16="http://schemas.microsoft.com/office/drawing/2014/main" val="1640708584"/>
                    </a:ext>
                  </a:extLst>
                </a:gridCol>
                <a:gridCol w="901274">
                  <a:extLst>
                    <a:ext uri="{9D8B030D-6E8A-4147-A177-3AD203B41FA5}">
                      <a16:colId xmlns:a16="http://schemas.microsoft.com/office/drawing/2014/main" val="2732706016"/>
                    </a:ext>
                  </a:extLst>
                </a:gridCol>
                <a:gridCol w="901274">
                  <a:extLst>
                    <a:ext uri="{9D8B030D-6E8A-4147-A177-3AD203B41FA5}">
                      <a16:colId xmlns:a16="http://schemas.microsoft.com/office/drawing/2014/main" val="1276226408"/>
                    </a:ext>
                  </a:extLst>
                </a:gridCol>
                <a:gridCol w="899671">
                  <a:extLst>
                    <a:ext uri="{9D8B030D-6E8A-4147-A177-3AD203B41FA5}">
                      <a16:colId xmlns:a16="http://schemas.microsoft.com/office/drawing/2014/main" val="872463175"/>
                    </a:ext>
                  </a:extLst>
                </a:gridCol>
              </a:tblGrid>
              <a:tr h="300925">
                <a:tc rowSpan="2">
                  <a:txBody>
                    <a:bodyPr/>
                    <a:lstStyle/>
                    <a:p>
                      <a:pPr algn="just" rtl="1">
                        <a:lnSpc>
                          <a:spcPct val="150000"/>
                        </a:lnSpc>
                        <a:spcAft>
                          <a:spcPts val="800"/>
                        </a:spcAft>
                      </a:pPr>
                      <a:r>
                        <a:rPr lang="en-US" sz="1600" dirty="0">
                          <a:effectLst/>
                          <a:latin typeface="David" panose="020E0502060401010101" pitchFamily="34" charset="-79"/>
                          <a:ea typeface="Calibri" panose="020F0502020204030204" pitchFamily="34" charset="0"/>
                          <a:cs typeface="David" panose="020E0502060401010101" pitchFamily="34" charset="-79"/>
                        </a:rPr>
                        <a:t> </a:t>
                      </a:r>
                      <a:endParaRPr lang="en-US" sz="1600" b="1" dirty="0">
                        <a:solidFill>
                          <a:srgbClr val="7030A0"/>
                        </a:solidFill>
                        <a:effectLst/>
                        <a:latin typeface="Courier New" panose="02070309020205020404" pitchFamily="49" charset="0"/>
                        <a:ea typeface="Calibri" panose="020F0502020204030204" pitchFamily="34" charset="0"/>
                        <a:cs typeface="David" panose="020E0502060401010101" pitchFamily="34" charset="-79"/>
                      </a:endParaRPr>
                    </a:p>
                  </a:txBody>
                  <a:tcPr marL="62493" marR="624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rtl="1">
                        <a:lnSpc>
                          <a:spcPct val="150000"/>
                        </a:lnSpc>
                        <a:spcAft>
                          <a:spcPts val="800"/>
                        </a:spcAft>
                      </a:pPr>
                      <a:r>
                        <a:rPr lang="he-IL" sz="1600" b="1" dirty="0">
                          <a:effectLst/>
                          <a:latin typeface="Courier New" panose="02070309020205020404" pitchFamily="49" charset="0"/>
                          <a:ea typeface="Calibri" panose="020F0502020204030204" pitchFamily="34" charset="0"/>
                          <a:cs typeface="David" panose="020E0502060401010101" pitchFamily="34" charset="-79"/>
                        </a:rPr>
                        <a:t>ממ"ח</a:t>
                      </a:r>
                      <a:endParaRPr lang="en-US" sz="1600" dirty="0">
                        <a:effectLst/>
                        <a:latin typeface="Courier New" panose="02070309020205020404" pitchFamily="49" charset="0"/>
                        <a:ea typeface="Calibri" panose="020F0502020204030204" pitchFamily="34" charset="0"/>
                        <a:cs typeface="David" panose="020E0502060401010101" pitchFamily="34" charset="-79"/>
                      </a:endParaRPr>
                    </a:p>
                  </a:txBody>
                  <a:tcPr marL="62493" marR="624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he-IL"/>
                    </a:p>
                  </a:txBody>
                  <a:tcPr/>
                </a:tc>
                <a:tc hMerge="1">
                  <a:txBody>
                    <a:bodyPr/>
                    <a:lstStyle/>
                    <a:p>
                      <a:pPr rtl="1"/>
                      <a:endParaRPr lang="he-IL"/>
                    </a:p>
                  </a:txBody>
                  <a:tcPr/>
                </a:tc>
                <a:tc gridSpan="3">
                  <a:txBody>
                    <a:bodyPr/>
                    <a:lstStyle/>
                    <a:p>
                      <a:pPr algn="ctr" rtl="1">
                        <a:lnSpc>
                          <a:spcPct val="100000"/>
                        </a:lnSpc>
                        <a:spcAft>
                          <a:spcPts val="0"/>
                        </a:spcAft>
                      </a:pPr>
                      <a:r>
                        <a:rPr lang="he-IL" sz="1600" b="1" dirty="0">
                          <a:effectLst/>
                          <a:latin typeface="Courier New" panose="02070309020205020404" pitchFamily="49" charset="0"/>
                          <a:ea typeface="Calibri" panose="020F0502020204030204" pitchFamily="34" charset="0"/>
                          <a:cs typeface="David" panose="020E0502060401010101" pitchFamily="34" charset="-79"/>
                        </a:rPr>
                        <a:t>זרם חרדי בממ"ח </a:t>
                      </a:r>
                    </a:p>
                    <a:p>
                      <a:pPr algn="ctr" rtl="1">
                        <a:lnSpc>
                          <a:spcPct val="100000"/>
                        </a:lnSpc>
                        <a:spcAft>
                          <a:spcPts val="0"/>
                        </a:spcAft>
                      </a:pPr>
                      <a:r>
                        <a:rPr lang="he-IL" sz="1600" dirty="0">
                          <a:effectLst/>
                          <a:latin typeface="Courier New" panose="02070309020205020404" pitchFamily="49" charset="0"/>
                          <a:ea typeface="Calibri" panose="020F0502020204030204" pitchFamily="34" charset="0"/>
                          <a:cs typeface="David" panose="020E0502060401010101" pitchFamily="34" charset="-79"/>
                        </a:rPr>
                        <a:t>(ללא חב"ד וחרד"ל)</a:t>
                      </a:r>
                      <a:endParaRPr lang="en-US" sz="1600" dirty="0">
                        <a:effectLst/>
                        <a:latin typeface="Courier New" panose="02070309020205020404" pitchFamily="49" charset="0"/>
                        <a:ea typeface="Calibri" panose="020F0502020204030204" pitchFamily="34" charset="0"/>
                        <a:cs typeface="David" panose="020E0502060401010101" pitchFamily="34" charset="-79"/>
                      </a:endParaRPr>
                    </a:p>
                  </a:txBody>
                  <a:tcPr marL="62493" marR="624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he-IL"/>
                    </a:p>
                  </a:txBody>
                  <a:tcPr/>
                </a:tc>
                <a:tc hMerge="1">
                  <a:txBody>
                    <a:bodyPr/>
                    <a:lstStyle/>
                    <a:p>
                      <a:pPr rtl="1"/>
                      <a:endParaRPr lang="he-IL"/>
                    </a:p>
                  </a:txBody>
                  <a:tcPr/>
                </a:tc>
                <a:extLst>
                  <a:ext uri="{0D108BD9-81ED-4DB2-BD59-A6C34878D82A}">
                    <a16:rowId xmlns:a16="http://schemas.microsoft.com/office/drawing/2014/main" val="1969275501"/>
                  </a:ext>
                </a:extLst>
              </a:tr>
              <a:tr h="300925">
                <a:tc vMerge="1">
                  <a:txBody>
                    <a:bodyPr/>
                    <a:lstStyle/>
                    <a:p>
                      <a:pPr rtl="1"/>
                      <a:endParaRPr lang="he-IL"/>
                    </a:p>
                  </a:txBody>
                  <a:tcPr/>
                </a:tc>
                <a:tc>
                  <a:txBody>
                    <a:bodyPr/>
                    <a:lstStyle/>
                    <a:p>
                      <a:pPr algn="ctr" rtl="1">
                        <a:lnSpc>
                          <a:spcPct val="150000"/>
                        </a:lnSpc>
                        <a:spcAft>
                          <a:spcPts val="800"/>
                        </a:spcAft>
                      </a:pPr>
                      <a:r>
                        <a:rPr lang="he-IL" sz="1600" dirty="0">
                          <a:effectLst/>
                          <a:latin typeface="Courier New" panose="02070309020205020404" pitchFamily="49" charset="0"/>
                          <a:ea typeface="Calibri" panose="020F0502020204030204" pitchFamily="34" charset="0"/>
                          <a:cs typeface="David" panose="020E0502060401010101" pitchFamily="34" charset="-79"/>
                        </a:rPr>
                        <a:t>סה"כ</a:t>
                      </a:r>
                      <a:endParaRPr lang="en-US" sz="1600" dirty="0">
                        <a:effectLst/>
                        <a:latin typeface="Courier New" panose="02070309020205020404" pitchFamily="49" charset="0"/>
                        <a:ea typeface="Calibri" panose="020F0502020204030204" pitchFamily="34" charset="0"/>
                        <a:cs typeface="David" panose="020E0502060401010101" pitchFamily="34" charset="-79"/>
                      </a:endParaRPr>
                    </a:p>
                  </a:txBody>
                  <a:tcPr marL="62493" marR="624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50000"/>
                        </a:lnSpc>
                        <a:spcAft>
                          <a:spcPts val="800"/>
                        </a:spcAft>
                      </a:pPr>
                      <a:r>
                        <a:rPr lang="he-IL" sz="1600" dirty="0">
                          <a:effectLst/>
                          <a:latin typeface="Courier New" panose="02070309020205020404" pitchFamily="49" charset="0"/>
                          <a:ea typeface="Calibri" panose="020F0502020204030204" pitchFamily="34" charset="0"/>
                          <a:cs typeface="David" panose="020E0502060401010101" pitchFamily="34" charset="-79"/>
                        </a:rPr>
                        <a:t> מתמידים</a:t>
                      </a:r>
                      <a:endParaRPr lang="en-US" sz="1600" dirty="0">
                        <a:effectLst/>
                        <a:latin typeface="Courier New" panose="02070309020205020404" pitchFamily="49" charset="0"/>
                        <a:ea typeface="Calibri" panose="020F0502020204030204" pitchFamily="34" charset="0"/>
                        <a:cs typeface="David" panose="020E0502060401010101" pitchFamily="34" charset="-79"/>
                      </a:endParaRPr>
                    </a:p>
                  </a:txBody>
                  <a:tcPr marL="62493" marR="624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800"/>
                        </a:spcAft>
                      </a:pPr>
                      <a:r>
                        <a:rPr lang="he-IL" sz="1600" dirty="0">
                          <a:effectLst/>
                          <a:latin typeface="Courier New" panose="02070309020205020404" pitchFamily="49" charset="0"/>
                          <a:ea typeface="Calibri" panose="020F0502020204030204" pitchFamily="34" charset="0"/>
                          <a:cs typeface="David" panose="020E0502060401010101" pitchFamily="34" charset="-79"/>
                        </a:rPr>
                        <a:t>נוטשים</a:t>
                      </a:r>
                      <a:endParaRPr lang="en-US" sz="1600" dirty="0">
                        <a:effectLst/>
                        <a:latin typeface="Courier New" panose="02070309020205020404" pitchFamily="49" charset="0"/>
                        <a:ea typeface="Calibri" panose="020F0502020204030204" pitchFamily="34" charset="0"/>
                        <a:cs typeface="David" panose="020E0502060401010101" pitchFamily="34" charset="-79"/>
                      </a:endParaRPr>
                    </a:p>
                  </a:txBody>
                  <a:tcPr marL="62493" marR="624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800"/>
                        </a:spcAft>
                      </a:pPr>
                      <a:r>
                        <a:rPr lang="he-IL" sz="1600" dirty="0">
                          <a:effectLst/>
                          <a:latin typeface="Courier New" panose="02070309020205020404" pitchFamily="49" charset="0"/>
                          <a:ea typeface="Calibri" panose="020F0502020204030204" pitchFamily="34" charset="0"/>
                          <a:cs typeface="David" panose="020E0502060401010101" pitchFamily="34" charset="-79"/>
                        </a:rPr>
                        <a:t>סה"כ</a:t>
                      </a:r>
                      <a:endParaRPr lang="en-US" sz="1600" dirty="0">
                        <a:effectLst/>
                        <a:latin typeface="Courier New" panose="02070309020205020404" pitchFamily="49" charset="0"/>
                        <a:ea typeface="Calibri" panose="020F0502020204030204" pitchFamily="34" charset="0"/>
                        <a:cs typeface="David" panose="020E0502060401010101" pitchFamily="34" charset="-79"/>
                      </a:endParaRPr>
                    </a:p>
                  </a:txBody>
                  <a:tcPr marL="62493" marR="624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800"/>
                        </a:spcAft>
                      </a:pPr>
                      <a:r>
                        <a:rPr lang="he-IL" sz="1600" dirty="0">
                          <a:effectLst/>
                          <a:latin typeface="Courier New" panose="02070309020205020404" pitchFamily="49" charset="0"/>
                          <a:ea typeface="Calibri" panose="020F0502020204030204" pitchFamily="34" charset="0"/>
                          <a:cs typeface="David" panose="020E0502060401010101" pitchFamily="34" charset="-79"/>
                        </a:rPr>
                        <a:t>מתמידים</a:t>
                      </a:r>
                      <a:endParaRPr lang="en-US" sz="1600" dirty="0">
                        <a:effectLst/>
                        <a:latin typeface="Courier New" panose="02070309020205020404" pitchFamily="49" charset="0"/>
                        <a:ea typeface="Calibri" panose="020F0502020204030204" pitchFamily="34" charset="0"/>
                        <a:cs typeface="David" panose="020E0502060401010101" pitchFamily="34" charset="-79"/>
                      </a:endParaRPr>
                    </a:p>
                  </a:txBody>
                  <a:tcPr marL="62493" marR="624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800"/>
                        </a:spcAft>
                      </a:pPr>
                      <a:r>
                        <a:rPr lang="he-IL" sz="1600" dirty="0">
                          <a:effectLst/>
                          <a:latin typeface="Courier New" panose="02070309020205020404" pitchFamily="49" charset="0"/>
                          <a:ea typeface="Calibri" panose="020F0502020204030204" pitchFamily="34" charset="0"/>
                          <a:cs typeface="David" panose="020E0502060401010101" pitchFamily="34" charset="-79"/>
                        </a:rPr>
                        <a:t>נוטשים</a:t>
                      </a:r>
                      <a:endParaRPr lang="en-US" sz="1600" dirty="0">
                        <a:effectLst/>
                        <a:latin typeface="Courier New" panose="02070309020205020404" pitchFamily="49" charset="0"/>
                        <a:ea typeface="Calibri" panose="020F0502020204030204" pitchFamily="34" charset="0"/>
                        <a:cs typeface="David" panose="020E0502060401010101" pitchFamily="34" charset="-79"/>
                      </a:endParaRPr>
                    </a:p>
                  </a:txBody>
                  <a:tcPr marL="62493" marR="624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33811092"/>
                  </a:ext>
                </a:extLst>
              </a:tr>
              <a:tr h="300925">
                <a:tc>
                  <a:txBody>
                    <a:bodyPr/>
                    <a:lstStyle/>
                    <a:p>
                      <a:pPr algn="r" rtl="1">
                        <a:lnSpc>
                          <a:spcPct val="150000"/>
                        </a:lnSpc>
                        <a:spcAft>
                          <a:spcPts val="800"/>
                        </a:spcAft>
                      </a:pPr>
                      <a:r>
                        <a:rPr lang="he-IL" sz="1600" dirty="0">
                          <a:effectLst/>
                          <a:latin typeface="Courier New" panose="02070309020205020404" pitchFamily="49" charset="0"/>
                          <a:ea typeface="Calibri" panose="020F0502020204030204" pitchFamily="34" charset="0"/>
                          <a:cs typeface="David" panose="020E0502060401010101" pitchFamily="34" charset="-79"/>
                        </a:rPr>
                        <a:t>שיעור התלמידים (%)</a:t>
                      </a:r>
                      <a:endParaRPr lang="en-US" sz="1600" dirty="0">
                        <a:effectLst/>
                        <a:latin typeface="Courier New" panose="02070309020205020404" pitchFamily="49" charset="0"/>
                        <a:ea typeface="Calibri" panose="020F0502020204030204" pitchFamily="34" charset="0"/>
                        <a:cs typeface="David" panose="020E0502060401010101" pitchFamily="34" charset="-79"/>
                      </a:endParaRPr>
                    </a:p>
                  </a:txBody>
                  <a:tcPr marL="62493" marR="624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rtl="1">
                        <a:lnSpc>
                          <a:spcPct val="150000"/>
                        </a:lnSpc>
                        <a:spcAft>
                          <a:spcPts val="800"/>
                        </a:spcAft>
                      </a:pPr>
                      <a:r>
                        <a:rPr lang="en-US" sz="1600" dirty="0">
                          <a:effectLst/>
                          <a:latin typeface="David" panose="020E0502060401010101" pitchFamily="34" charset="-79"/>
                          <a:ea typeface="Calibri" panose="020F0502020204030204" pitchFamily="34" charset="0"/>
                          <a:cs typeface="David" panose="020E0502060401010101" pitchFamily="34" charset="-79"/>
                        </a:rPr>
                        <a:t>100.0</a:t>
                      </a:r>
                      <a:endParaRPr lang="en-US" sz="1600" dirty="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rtl="1">
                        <a:lnSpc>
                          <a:spcPct val="150000"/>
                        </a:lnSpc>
                        <a:spcAft>
                          <a:spcPts val="800"/>
                        </a:spcAft>
                      </a:pPr>
                      <a:r>
                        <a:rPr lang="en-US" sz="1600">
                          <a:effectLst/>
                          <a:latin typeface="David" panose="020E0502060401010101" pitchFamily="34" charset="-79"/>
                          <a:ea typeface="Calibri" panose="020F0502020204030204" pitchFamily="34" charset="0"/>
                          <a:cs typeface="David" panose="020E0502060401010101" pitchFamily="34" charset="-79"/>
                        </a:rPr>
                        <a:t>54.4</a:t>
                      </a:r>
                      <a:endParaRPr lang="en-US" sz="160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rtl="1">
                        <a:lnSpc>
                          <a:spcPct val="150000"/>
                        </a:lnSpc>
                        <a:spcAft>
                          <a:spcPts val="800"/>
                        </a:spcAft>
                      </a:pPr>
                      <a:r>
                        <a:rPr lang="en-US" sz="1600">
                          <a:effectLst/>
                          <a:latin typeface="David" panose="020E0502060401010101" pitchFamily="34" charset="-79"/>
                          <a:ea typeface="Calibri" panose="020F0502020204030204" pitchFamily="34" charset="0"/>
                          <a:cs typeface="David" panose="020E0502060401010101" pitchFamily="34" charset="-79"/>
                        </a:rPr>
                        <a:t>45.6</a:t>
                      </a:r>
                      <a:endParaRPr lang="en-US" sz="160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rtl="1">
                        <a:lnSpc>
                          <a:spcPct val="150000"/>
                        </a:lnSpc>
                        <a:spcAft>
                          <a:spcPts val="800"/>
                        </a:spcAft>
                      </a:pPr>
                      <a:r>
                        <a:rPr lang="en-US" sz="1600">
                          <a:effectLst/>
                          <a:latin typeface="David" panose="020E0502060401010101" pitchFamily="34" charset="-79"/>
                          <a:ea typeface="Calibri" panose="020F0502020204030204" pitchFamily="34" charset="0"/>
                          <a:cs typeface="David" panose="020E0502060401010101" pitchFamily="34" charset="-79"/>
                        </a:rPr>
                        <a:t>100.0</a:t>
                      </a:r>
                      <a:endParaRPr lang="en-US" sz="160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rtl="1">
                        <a:lnSpc>
                          <a:spcPct val="150000"/>
                        </a:lnSpc>
                        <a:spcAft>
                          <a:spcPts val="800"/>
                        </a:spcAft>
                      </a:pPr>
                      <a:r>
                        <a:rPr lang="en-US" sz="1600">
                          <a:effectLst/>
                          <a:latin typeface="David" panose="020E0502060401010101" pitchFamily="34" charset="-79"/>
                          <a:ea typeface="Calibri" panose="020F0502020204030204" pitchFamily="34" charset="0"/>
                          <a:cs typeface="David" panose="020E0502060401010101" pitchFamily="34" charset="-79"/>
                        </a:rPr>
                        <a:t>53.0</a:t>
                      </a:r>
                      <a:endParaRPr lang="en-US" sz="160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rtl="1">
                        <a:lnSpc>
                          <a:spcPct val="150000"/>
                        </a:lnSpc>
                        <a:spcAft>
                          <a:spcPts val="800"/>
                        </a:spcAft>
                      </a:pPr>
                      <a:r>
                        <a:rPr lang="en-US" sz="1600">
                          <a:effectLst/>
                          <a:latin typeface="David" panose="020E0502060401010101" pitchFamily="34" charset="-79"/>
                          <a:ea typeface="Calibri" panose="020F0502020204030204" pitchFamily="34" charset="0"/>
                          <a:cs typeface="David" panose="020E0502060401010101" pitchFamily="34" charset="-79"/>
                        </a:rPr>
                        <a:t>47.0</a:t>
                      </a:r>
                      <a:endParaRPr lang="en-US" sz="160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727769842"/>
                  </a:ext>
                </a:extLst>
              </a:tr>
              <a:tr h="300925">
                <a:tc>
                  <a:txBody>
                    <a:bodyPr/>
                    <a:lstStyle/>
                    <a:p>
                      <a:pPr algn="r" rtl="1">
                        <a:lnSpc>
                          <a:spcPct val="150000"/>
                        </a:lnSpc>
                        <a:spcAft>
                          <a:spcPts val="800"/>
                        </a:spcAft>
                      </a:pPr>
                      <a:r>
                        <a:rPr lang="he-IL" sz="1600" dirty="0">
                          <a:effectLst/>
                          <a:latin typeface="Courier New" panose="02070309020205020404" pitchFamily="49" charset="0"/>
                          <a:ea typeface="Calibri" panose="020F0502020204030204" pitchFamily="34" charset="0"/>
                          <a:cs typeface="David" panose="020E0502060401010101" pitchFamily="34" charset="-79"/>
                        </a:rPr>
                        <a:t>אם למדה בחינוך חרדי (%)</a:t>
                      </a:r>
                      <a:endParaRPr lang="en-US" sz="1600" dirty="0">
                        <a:effectLst/>
                        <a:latin typeface="Courier New" panose="02070309020205020404" pitchFamily="49" charset="0"/>
                        <a:ea typeface="Calibri" panose="020F0502020204030204" pitchFamily="34" charset="0"/>
                        <a:cs typeface="David" panose="020E0502060401010101" pitchFamily="34" charset="-79"/>
                      </a:endParaRPr>
                    </a:p>
                  </a:txBody>
                  <a:tcPr marL="62493" marR="624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rtl="1">
                        <a:lnSpc>
                          <a:spcPct val="150000"/>
                        </a:lnSpc>
                        <a:spcAft>
                          <a:spcPts val="800"/>
                        </a:spcAft>
                      </a:pPr>
                      <a:r>
                        <a:rPr lang="en-US" sz="1600" dirty="0">
                          <a:effectLst/>
                          <a:latin typeface="David" panose="020E0502060401010101" pitchFamily="34" charset="-79"/>
                          <a:ea typeface="Calibri" panose="020F0502020204030204" pitchFamily="34" charset="0"/>
                          <a:cs typeface="David" panose="020E0502060401010101" pitchFamily="34" charset="-79"/>
                        </a:rPr>
                        <a:t>39.2</a:t>
                      </a:r>
                      <a:endParaRPr lang="en-US" sz="1600" dirty="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rtl="0">
                        <a:lnSpc>
                          <a:spcPct val="150000"/>
                        </a:lnSpc>
                        <a:spcAft>
                          <a:spcPts val="800"/>
                        </a:spcAft>
                      </a:pPr>
                      <a:r>
                        <a:rPr lang="en-US" sz="1600">
                          <a:effectLst/>
                          <a:latin typeface="David" panose="020E0502060401010101" pitchFamily="34" charset="-79"/>
                          <a:ea typeface="Calibri" panose="020F0502020204030204" pitchFamily="34" charset="0"/>
                          <a:cs typeface="David" panose="020E0502060401010101" pitchFamily="34" charset="-79"/>
                        </a:rPr>
                        <a:t>39.2</a:t>
                      </a:r>
                      <a:endParaRPr lang="en-US" sz="160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rtl="1">
                        <a:lnSpc>
                          <a:spcPct val="150000"/>
                        </a:lnSpc>
                        <a:spcAft>
                          <a:spcPts val="800"/>
                        </a:spcAft>
                      </a:pPr>
                      <a:r>
                        <a:rPr lang="en-US" sz="1600">
                          <a:effectLst/>
                          <a:latin typeface="David" panose="020E0502060401010101" pitchFamily="34" charset="-79"/>
                          <a:ea typeface="Calibri" panose="020F0502020204030204" pitchFamily="34" charset="0"/>
                          <a:cs typeface="David" panose="020E0502060401010101" pitchFamily="34" charset="-79"/>
                        </a:rPr>
                        <a:t>39.2</a:t>
                      </a:r>
                      <a:endParaRPr lang="en-US" sz="160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rtl="1">
                        <a:lnSpc>
                          <a:spcPct val="150000"/>
                        </a:lnSpc>
                        <a:spcAft>
                          <a:spcPts val="800"/>
                        </a:spcAft>
                      </a:pPr>
                      <a:r>
                        <a:rPr lang="en-US" sz="1600">
                          <a:effectLst/>
                          <a:latin typeface="David" panose="020E0502060401010101" pitchFamily="34" charset="-79"/>
                          <a:ea typeface="Calibri" panose="020F0502020204030204" pitchFamily="34" charset="0"/>
                          <a:cs typeface="David" panose="020E0502060401010101" pitchFamily="34" charset="-79"/>
                        </a:rPr>
                        <a:t>51.0</a:t>
                      </a:r>
                      <a:endParaRPr lang="en-US" sz="160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rtl="1">
                        <a:lnSpc>
                          <a:spcPct val="150000"/>
                        </a:lnSpc>
                        <a:spcAft>
                          <a:spcPts val="800"/>
                        </a:spcAft>
                      </a:pPr>
                      <a:r>
                        <a:rPr lang="en-US" sz="1600">
                          <a:effectLst/>
                          <a:latin typeface="David" panose="020E0502060401010101" pitchFamily="34" charset="-79"/>
                          <a:ea typeface="Calibri" panose="020F0502020204030204" pitchFamily="34" charset="0"/>
                          <a:cs typeface="David" panose="020E0502060401010101" pitchFamily="34" charset="-79"/>
                        </a:rPr>
                        <a:t>52.1</a:t>
                      </a:r>
                      <a:endParaRPr lang="en-US" sz="160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rtl="0">
                        <a:lnSpc>
                          <a:spcPct val="150000"/>
                        </a:lnSpc>
                        <a:spcAft>
                          <a:spcPts val="800"/>
                        </a:spcAft>
                      </a:pPr>
                      <a:r>
                        <a:rPr lang="en-US" sz="1600" dirty="0">
                          <a:effectLst/>
                          <a:latin typeface="David" panose="020E0502060401010101" pitchFamily="34" charset="-79"/>
                          <a:ea typeface="Calibri" panose="020F0502020204030204" pitchFamily="34" charset="0"/>
                          <a:cs typeface="David" panose="020E0502060401010101" pitchFamily="34" charset="-79"/>
                        </a:rPr>
                        <a:t>49.7</a:t>
                      </a:r>
                      <a:endParaRPr lang="en-US" sz="1600" dirty="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2845148970"/>
                  </a:ext>
                </a:extLst>
              </a:tr>
              <a:tr h="300925">
                <a:tc>
                  <a:txBody>
                    <a:bodyPr/>
                    <a:lstStyle/>
                    <a:p>
                      <a:pPr algn="r" rtl="1">
                        <a:lnSpc>
                          <a:spcPct val="150000"/>
                        </a:lnSpc>
                        <a:spcAft>
                          <a:spcPts val="800"/>
                        </a:spcAft>
                      </a:pPr>
                      <a:r>
                        <a:rPr lang="he-IL" sz="1600" dirty="0">
                          <a:effectLst/>
                          <a:latin typeface="Courier New" panose="02070309020205020404" pitchFamily="49" charset="0"/>
                          <a:ea typeface="Calibri" panose="020F0502020204030204" pitchFamily="34" charset="0"/>
                          <a:cs typeface="David" panose="020E0502060401010101" pitchFamily="34" charset="-79"/>
                        </a:rPr>
                        <a:t>אב למד בחינוך חרדי (%)</a:t>
                      </a:r>
                      <a:endParaRPr lang="en-US" sz="1600" dirty="0">
                        <a:effectLst/>
                        <a:latin typeface="Courier New" panose="02070309020205020404" pitchFamily="49" charset="0"/>
                        <a:ea typeface="Calibri" panose="020F0502020204030204" pitchFamily="34" charset="0"/>
                        <a:cs typeface="David" panose="020E0502060401010101" pitchFamily="34" charset="-79"/>
                      </a:endParaRPr>
                    </a:p>
                  </a:txBody>
                  <a:tcPr marL="62493" marR="624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50000"/>
                        </a:lnSpc>
                        <a:spcAft>
                          <a:spcPts val="800"/>
                        </a:spcAft>
                      </a:pPr>
                      <a:r>
                        <a:rPr lang="en-US" sz="1600">
                          <a:effectLst/>
                          <a:latin typeface="David" panose="020E0502060401010101" pitchFamily="34" charset="-79"/>
                          <a:ea typeface="Calibri" panose="020F0502020204030204" pitchFamily="34" charset="0"/>
                          <a:cs typeface="David" panose="020E0502060401010101" pitchFamily="34" charset="-79"/>
                        </a:rPr>
                        <a:t>51.7</a:t>
                      </a:r>
                      <a:endParaRPr lang="en-US" sz="160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a:lnSpc>
                          <a:spcPct val="150000"/>
                        </a:lnSpc>
                        <a:spcAft>
                          <a:spcPts val="800"/>
                        </a:spcAft>
                      </a:pPr>
                      <a:r>
                        <a:rPr lang="en-US" sz="1600" dirty="0">
                          <a:effectLst/>
                          <a:latin typeface="David" panose="020E0502060401010101" pitchFamily="34" charset="-79"/>
                          <a:ea typeface="Calibri" panose="020F0502020204030204" pitchFamily="34" charset="0"/>
                          <a:cs typeface="David" panose="020E0502060401010101" pitchFamily="34" charset="-79"/>
                        </a:rPr>
                        <a:t>52.2</a:t>
                      </a:r>
                      <a:endParaRPr lang="en-US" sz="1600" dirty="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a:lnSpc>
                          <a:spcPct val="150000"/>
                        </a:lnSpc>
                        <a:spcAft>
                          <a:spcPts val="800"/>
                        </a:spcAft>
                      </a:pPr>
                      <a:r>
                        <a:rPr lang="en-US" sz="1600">
                          <a:effectLst/>
                          <a:latin typeface="David" panose="020E0502060401010101" pitchFamily="34" charset="-79"/>
                          <a:ea typeface="Calibri" panose="020F0502020204030204" pitchFamily="34" charset="0"/>
                          <a:cs typeface="David" panose="020E0502060401010101" pitchFamily="34" charset="-79"/>
                        </a:rPr>
                        <a:t>51.0</a:t>
                      </a:r>
                      <a:endParaRPr lang="en-US" sz="160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50000"/>
                        </a:lnSpc>
                        <a:spcAft>
                          <a:spcPts val="800"/>
                        </a:spcAft>
                      </a:pPr>
                      <a:r>
                        <a:rPr lang="en-US" sz="1600">
                          <a:effectLst/>
                          <a:latin typeface="David" panose="020E0502060401010101" pitchFamily="34" charset="-79"/>
                          <a:ea typeface="Calibri" panose="020F0502020204030204" pitchFamily="34" charset="0"/>
                          <a:cs typeface="David" panose="020E0502060401010101" pitchFamily="34" charset="-79"/>
                        </a:rPr>
                        <a:t>58.3</a:t>
                      </a:r>
                      <a:endParaRPr lang="en-US" sz="160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50000"/>
                        </a:lnSpc>
                        <a:spcAft>
                          <a:spcPts val="800"/>
                        </a:spcAft>
                      </a:pPr>
                      <a:r>
                        <a:rPr lang="en-US" sz="1600">
                          <a:effectLst/>
                          <a:latin typeface="David" panose="020E0502060401010101" pitchFamily="34" charset="-79"/>
                          <a:ea typeface="Calibri" panose="020F0502020204030204" pitchFamily="34" charset="0"/>
                          <a:cs typeface="David" panose="020E0502060401010101" pitchFamily="34" charset="-79"/>
                        </a:rPr>
                        <a:t>58.1</a:t>
                      </a:r>
                      <a:endParaRPr lang="en-US" sz="160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50000"/>
                        </a:lnSpc>
                        <a:spcAft>
                          <a:spcPts val="800"/>
                        </a:spcAft>
                      </a:pPr>
                      <a:r>
                        <a:rPr lang="en-US" sz="1600" dirty="0">
                          <a:effectLst/>
                          <a:latin typeface="David" panose="020E0502060401010101" pitchFamily="34" charset="-79"/>
                          <a:ea typeface="Calibri" panose="020F0502020204030204" pitchFamily="34" charset="0"/>
                          <a:cs typeface="David" panose="020E0502060401010101" pitchFamily="34" charset="-79"/>
                        </a:rPr>
                        <a:t>58.4</a:t>
                      </a:r>
                      <a:endParaRPr lang="en-US" sz="1600" dirty="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68145157"/>
                  </a:ext>
                </a:extLst>
              </a:tr>
              <a:tr h="341937">
                <a:tc>
                  <a:txBody>
                    <a:bodyPr/>
                    <a:lstStyle/>
                    <a:p>
                      <a:pPr algn="r" rtl="1">
                        <a:lnSpc>
                          <a:spcPct val="150000"/>
                        </a:lnSpc>
                        <a:spcAft>
                          <a:spcPts val="800"/>
                        </a:spcAft>
                      </a:pPr>
                      <a:r>
                        <a:rPr lang="he-IL" sz="1600" dirty="0">
                          <a:effectLst/>
                          <a:latin typeface="Courier New" panose="02070309020205020404" pitchFamily="49" charset="0"/>
                          <a:ea typeface="Calibri" panose="020F0502020204030204" pitchFamily="34" charset="0"/>
                          <a:cs typeface="David" panose="020E0502060401010101" pitchFamily="34" charset="-79"/>
                        </a:rPr>
                        <a:t>אב למד בישיבה חרדית בגיל 19</a:t>
                      </a:r>
                      <a:r>
                        <a:rPr lang="he-IL" sz="1600" baseline="30000" dirty="0">
                          <a:effectLst/>
                          <a:latin typeface="Courier New" panose="02070309020205020404" pitchFamily="49" charset="0"/>
                          <a:ea typeface="Calibri" panose="020F0502020204030204" pitchFamily="34" charset="0"/>
                          <a:cs typeface="David" panose="020E0502060401010101" pitchFamily="34" charset="-79"/>
                        </a:rPr>
                        <a:t> </a:t>
                      </a:r>
                      <a:r>
                        <a:rPr lang="he-IL" sz="1600" dirty="0">
                          <a:effectLst/>
                          <a:latin typeface="Courier New" panose="02070309020205020404" pitchFamily="49" charset="0"/>
                          <a:ea typeface="Calibri" panose="020F0502020204030204" pitchFamily="34" charset="0"/>
                          <a:cs typeface="David" panose="020E0502060401010101" pitchFamily="34" charset="-79"/>
                        </a:rPr>
                        <a:t>(%)</a:t>
                      </a:r>
                      <a:endParaRPr lang="en-US" sz="1600" dirty="0">
                        <a:effectLst/>
                        <a:latin typeface="Courier New" panose="02070309020205020404" pitchFamily="49" charset="0"/>
                        <a:ea typeface="Calibri" panose="020F0502020204030204" pitchFamily="34" charset="0"/>
                        <a:cs typeface="David" panose="020E0502060401010101" pitchFamily="34" charset="-79"/>
                      </a:endParaRPr>
                    </a:p>
                  </a:txBody>
                  <a:tcPr marL="62493" marR="624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50000"/>
                        </a:lnSpc>
                        <a:spcAft>
                          <a:spcPts val="800"/>
                        </a:spcAft>
                      </a:pPr>
                      <a:r>
                        <a:rPr lang="en-US" sz="1600">
                          <a:effectLst/>
                          <a:latin typeface="David" panose="020E0502060401010101" pitchFamily="34" charset="-79"/>
                          <a:ea typeface="Calibri" panose="020F0502020204030204" pitchFamily="34" charset="0"/>
                          <a:cs typeface="David" panose="020E0502060401010101" pitchFamily="34" charset="-79"/>
                        </a:rPr>
                        <a:t>32.1</a:t>
                      </a:r>
                      <a:endParaRPr lang="en-US" sz="160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a:lnSpc>
                          <a:spcPct val="150000"/>
                        </a:lnSpc>
                        <a:spcAft>
                          <a:spcPts val="800"/>
                        </a:spcAft>
                      </a:pPr>
                      <a:r>
                        <a:rPr lang="en-US" sz="1600">
                          <a:effectLst/>
                          <a:latin typeface="David" panose="020E0502060401010101" pitchFamily="34" charset="-79"/>
                          <a:ea typeface="Calibri" panose="020F0502020204030204" pitchFamily="34" charset="0"/>
                          <a:cs typeface="David" panose="020E0502060401010101" pitchFamily="34" charset="-79"/>
                        </a:rPr>
                        <a:t>33.9</a:t>
                      </a:r>
                      <a:endParaRPr lang="en-US" sz="160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50000"/>
                        </a:lnSpc>
                        <a:spcAft>
                          <a:spcPts val="800"/>
                        </a:spcAft>
                      </a:pPr>
                      <a:r>
                        <a:rPr lang="en-US" sz="1600" dirty="0">
                          <a:effectLst/>
                          <a:latin typeface="David" panose="020E0502060401010101" pitchFamily="34" charset="-79"/>
                          <a:ea typeface="Calibri" panose="020F0502020204030204" pitchFamily="34" charset="0"/>
                          <a:cs typeface="David" panose="020E0502060401010101" pitchFamily="34" charset="-79"/>
                        </a:rPr>
                        <a:t>29.9</a:t>
                      </a:r>
                      <a:endParaRPr lang="en-US" sz="1600" dirty="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50000"/>
                        </a:lnSpc>
                        <a:spcAft>
                          <a:spcPts val="800"/>
                        </a:spcAft>
                      </a:pPr>
                      <a:r>
                        <a:rPr lang="en-US" sz="1600">
                          <a:effectLst/>
                          <a:latin typeface="David" panose="020E0502060401010101" pitchFamily="34" charset="-79"/>
                          <a:ea typeface="Calibri" panose="020F0502020204030204" pitchFamily="34" charset="0"/>
                          <a:cs typeface="David" panose="020E0502060401010101" pitchFamily="34" charset="-79"/>
                        </a:rPr>
                        <a:t>31.3</a:t>
                      </a:r>
                      <a:endParaRPr lang="en-US" sz="160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50000"/>
                        </a:lnSpc>
                        <a:spcAft>
                          <a:spcPts val="800"/>
                        </a:spcAft>
                      </a:pPr>
                      <a:r>
                        <a:rPr lang="en-US" sz="1600">
                          <a:effectLst/>
                          <a:latin typeface="David" panose="020E0502060401010101" pitchFamily="34" charset="-79"/>
                          <a:ea typeface="Calibri" panose="020F0502020204030204" pitchFamily="34" charset="0"/>
                          <a:cs typeface="David" panose="020E0502060401010101" pitchFamily="34" charset="-79"/>
                        </a:rPr>
                        <a:t>31.9</a:t>
                      </a:r>
                      <a:endParaRPr lang="en-US" sz="160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50000"/>
                        </a:lnSpc>
                        <a:spcAft>
                          <a:spcPts val="800"/>
                        </a:spcAft>
                      </a:pPr>
                      <a:r>
                        <a:rPr lang="en-US" sz="1600" dirty="0">
                          <a:effectLst/>
                          <a:latin typeface="David" panose="020E0502060401010101" pitchFamily="34" charset="-79"/>
                          <a:ea typeface="Calibri" panose="020F0502020204030204" pitchFamily="34" charset="0"/>
                          <a:cs typeface="David" panose="020E0502060401010101" pitchFamily="34" charset="-79"/>
                        </a:rPr>
                        <a:t>30.6</a:t>
                      </a:r>
                      <a:endParaRPr lang="en-US" sz="1600" dirty="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48600105"/>
                  </a:ext>
                </a:extLst>
              </a:tr>
              <a:tr h="629206">
                <a:tc>
                  <a:txBody>
                    <a:bodyPr/>
                    <a:lstStyle/>
                    <a:p>
                      <a:pPr algn="r" rtl="1">
                        <a:lnSpc>
                          <a:spcPct val="150000"/>
                        </a:lnSpc>
                        <a:spcAft>
                          <a:spcPts val="800"/>
                        </a:spcAft>
                      </a:pPr>
                      <a:r>
                        <a:rPr lang="he-IL" sz="1600" dirty="0">
                          <a:effectLst/>
                          <a:latin typeface="Courier New" panose="02070309020205020404" pitchFamily="49" charset="0"/>
                          <a:ea typeface="Calibri" panose="020F0502020204030204" pitchFamily="34" charset="0"/>
                          <a:cs typeface="David" panose="020E0502060401010101" pitchFamily="34" charset="-79"/>
                        </a:rPr>
                        <a:t>ממוצע שנות לימוד של האב בישיבה ובכולל</a:t>
                      </a:r>
                      <a:endParaRPr lang="en-US" sz="1600" dirty="0">
                        <a:effectLst/>
                        <a:latin typeface="Courier New" panose="02070309020205020404" pitchFamily="49" charset="0"/>
                        <a:ea typeface="Calibri" panose="020F0502020204030204" pitchFamily="34" charset="0"/>
                        <a:cs typeface="David" panose="020E0502060401010101" pitchFamily="34" charset="-79"/>
                      </a:endParaRPr>
                    </a:p>
                  </a:txBody>
                  <a:tcPr marL="62493" marR="624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800"/>
                        </a:spcAft>
                      </a:pPr>
                      <a:r>
                        <a:rPr lang="en-US" sz="1600">
                          <a:effectLst/>
                          <a:latin typeface="David" panose="020E0502060401010101" pitchFamily="34" charset="-79"/>
                          <a:ea typeface="Calibri" panose="020F0502020204030204" pitchFamily="34" charset="0"/>
                          <a:cs typeface="David" panose="020E0502060401010101" pitchFamily="34" charset="-79"/>
                        </a:rPr>
                        <a:t>6.6</a:t>
                      </a:r>
                      <a:endParaRPr lang="en-US" sz="160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50000"/>
                        </a:lnSpc>
                        <a:spcAft>
                          <a:spcPts val="800"/>
                        </a:spcAft>
                      </a:pPr>
                      <a:r>
                        <a:rPr lang="en-US" sz="1600">
                          <a:effectLst/>
                          <a:latin typeface="David" panose="020E0502060401010101" pitchFamily="34" charset="-79"/>
                          <a:ea typeface="Calibri" panose="020F0502020204030204" pitchFamily="34" charset="0"/>
                          <a:cs typeface="David" panose="020E0502060401010101" pitchFamily="34" charset="-79"/>
                        </a:rPr>
                        <a:t>7.0</a:t>
                      </a:r>
                      <a:endParaRPr lang="en-US" sz="160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800"/>
                        </a:spcAft>
                      </a:pPr>
                      <a:r>
                        <a:rPr lang="en-US" sz="1600">
                          <a:effectLst/>
                          <a:latin typeface="David" panose="020E0502060401010101" pitchFamily="34" charset="-79"/>
                          <a:ea typeface="Calibri" panose="020F0502020204030204" pitchFamily="34" charset="0"/>
                          <a:cs typeface="David" panose="020E0502060401010101" pitchFamily="34" charset="-79"/>
                        </a:rPr>
                        <a:t>6.2</a:t>
                      </a:r>
                      <a:endParaRPr lang="en-US" sz="160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800"/>
                        </a:spcAft>
                      </a:pPr>
                      <a:r>
                        <a:rPr lang="en-US" sz="1600" dirty="0">
                          <a:effectLst/>
                          <a:latin typeface="David" panose="020E0502060401010101" pitchFamily="34" charset="-79"/>
                          <a:ea typeface="Calibri" panose="020F0502020204030204" pitchFamily="34" charset="0"/>
                          <a:cs typeface="David" panose="020E0502060401010101" pitchFamily="34" charset="-79"/>
                        </a:rPr>
                        <a:t>7.3</a:t>
                      </a:r>
                      <a:endParaRPr lang="en-US" sz="1600" dirty="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800"/>
                        </a:spcAft>
                      </a:pPr>
                      <a:r>
                        <a:rPr lang="en-US" sz="1600">
                          <a:effectLst/>
                          <a:latin typeface="David" panose="020E0502060401010101" pitchFamily="34" charset="-79"/>
                          <a:ea typeface="Calibri" panose="020F0502020204030204" pitchFamily="34" charset="0"/>
                          <a:cs typeface="David" panose="020E0502060401010101" pitchFamily="34" charset="-79"/>
                        </a:rPr>
                        <a:t>7.5</a:t>
                      </a:r>
                      <a:endParaRPr lang="en-US" sz="160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800"/>
                        </a:spcAft>
                      </a:pPr>
                      <a:r>
                        <a:rPr lang="en-US" sz="1600">
                          <a:effectLst/>
                          <a:latin typeface="David" panose="020E0502060401010101" pitchFamily="34" charset="-79"/>
                          <a:ea typeface="Calibri" panose="020F0502020204030204" pitchFamily="34" charset="0"/>
                          <a:cs typeface="David" panose="020E0502060401010101" pitchFamily="34" charset="-79"/>
                        </a:rPr>
                        <a:t>7.1</a:t>
                      </a:r>
                      <a:endParaRPr lang="en-US" sz="160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355212"/>
                  </a:ext>
                </a:extLst>
              </a:tr>
              <a:tr h="300925">
                <a:tc>
                  <a:txBody>
                    <a:bodyPr/>
                    <a:lstStyle/>
                    <a:p>
                      <a:pPr algn="r" rtl="1">
                        <a:lnSpc>
                          <a:spcPct val="150000"/>
                        </a:lnSpc>
                        <a:spcAft>
                          <a:spcPts val="800"/>
                        </a:spcAft>
                      </a:pPr>
                      <a:r>
                        <a:rPr lang="he-IL" sz="1600" dirty="0">
                          <a:effectLst/>
                          <a:latin typeface="Courier New" panose="02070309020205020404" pitchFamily="49" charset="0"/>
                          <a:ea typeface="Calibri" panose="020F0502020204030204" pitchFamily="34" charset="0"/>
                          <a:cs typeface="David" panose="020E0502060401010101" pitchFamily="34" charset="-79"/>
                        </a:rPr>
                        <a:t>זרם הישיבה:</a:t>
                      </a:r>
                      <a:endParaRPr lang="en-US" sz="1600" dirty="0">
                        <a:effectLst/>
                        <a:latin typeface="Courier New" panose="02070309020205020404" pitchFamily="49" charset="0"/>
                        <a:ea typeface="Calibri" panose="020F0502020204030204" pitchFamily="34" charset="0"/>
                        <a:cs typeface="David" panose="020E0502060401010101" pitchFamily="34" charset="-79"/>
                      </a:endParaRPr>
                    </a:p>
                  </a:txBody>
                  <a:tcPr marL="62493" marR="624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800"/>
                        </a:spcAft>
                      </a:pPr>
                      <a:r>
                        <a:rPr lang="en-US" sz="1600">
                          <a:effectLst/>
                          <a:latin typeface="David" panose="020E0502060401010101" pitchFamily="34" charset="-79"/>
                          <a:ea typeface="Calibri" panose="020F0502020204030204" pitchFamily="34" charset="0"/>
                          <a:cs typeface="David" panose="020E0502060401010101" pitchFamily="34" charset="-79"/>
                        </a:rPr>
                        <a:t> </a:t>
                      </a:r>
                      <a:endParaRPr lang="en-US" sz="160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800"/>
                        </a:spcAft>
                      </a:pPr>
                      <a:r>
                        <a:rPr lang="en-US" sz="1600">
                          <a:effectLst/>
                          <a:latin typeface="David" panose="020E0502060401010101" pitchFamily="34" charset="-79"/>
                          <a:ea typeface="Calibri" panose="020F0502020204030204" pitchFamily="34" charset="0"/>
                          <a:cs typeface="David" panose="020E0502060401010101" pitchFamily="34" charset="-79"/>
                        </a:rPr>
                        <a:t> </a:t>
                      </a:r>
                      <a:endParaRPr lang="en-US" sz="160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800"/>
                        </a:spcAft>
                      </a:pPr>
                      <a:r>
                        <a:rPr lang="en-US" sz="1600">
                          <a:effectLst/>
                          <a:latin typeface="David" panose="020E0502060401010101" pitchFamily="34" charset="-79"/>
                          <a:ea typeface="Calibri" panose="020F0502020204030204" pitchFamily="34" charset="0"/>
                          <a:cs typeface="David" panose="020E0502060401010101" pitchFamily="34" charset="-79"/>
                        </a:rPr>
                        <a:t> </a:t>
                      </a:r>
                      <a:endParaRPr lang="en-US" sz="160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800"/>
                        </a:spcAft>
                      </a:pPr>
                      <a:r>
                        <a:rPr lang="en-US" sz="1600" b="1">
                          <a:effectLst/>
                          <a:latin typeface="David" panose="020E0502060401010101" pitchFamily="34" charset="-79"/>
                          <a:ea typeface="Calibri" panose="020F0502020204030204" pitchFamily="34" charset="0"/>
                          <a:cs typeface="David" panose="020E0502060401010101" pitchFamily="34" charset="-79"/>
                        </a:rPr>
                        <a:t> </a:t>
                      </a:r>
                      <a:endParaRPr lang="en-US" sz="160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800"/>
                        </a:spcAft>
                      </a:pPr>
                      <a:r>
                        <a:rPr lang="en-US" sz="1600" b="1" dirty="0">
                          <a:effectLst/>
                          <a:latin typeface="David" panose="020E0502060401010101" pitchFamily="34" charset="-79"/>
                          <a:ea typeface="Calibri" panose="020F0502020204030204" pitchFamily="34" charset="0"/>
                          <a:cs typeface="David" panose="020E0502060401010101" pitchFamily="34" charset="-79"/>
                        </a:rPr>
                        <a:t> </a:t>
                      </a:r>
                      <a:endParaRPr lang="en-US" sz="1600" dirty="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800"/>
                        </a:spcAft>
                      </a:pPr>
                      <a:r>
                        <a:rPr lang="en-US" sz="1600" b="1">
                          <a:effectLst/>
                          <a:latin typeface="David" panose="020E0502060401010101" pitchFamily="34" charset="-79"/>
                          <a:ea typeface="Calibri" panose="020F0502020204030204" pitchFamily="34" charset="0"/>
                          <a:cs typeface="David" panose="020E0502060401010101" pitchFamily="34" charset="-79"/>
                        </a:rPr>
                        <a:t> </a:t>
                      </a:r>
                      <a:endParaRPr lang="en-US" sz="160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15322915"/>
                  </a:ext>
                </a:extLst>
              </a:tr>
              <a:tr h="300925">
                <a:tc>
                  <a:txBody>
                    <a:bodyPr/>
                    <a:lstStyle/>
                    <a:p>
                      <a:pPr indent="105410" algn="r" rtl="1">
                        <a:lnSpc>
                          <a:spcPct val="150000"/>
                        </a:lnSpc>
                        <a:spcAft>
                          <a:spcPts val="800"/>
                        </a:spcAft>
                      </a:pPr>
                      <a:r>
                        <a:rPr lang="he-IL" sz="1600" dirty="0">
                          <a:effectLst/>
                          <a:latin typeface="Courier New" panose="02070309020205020404" pitchFamily="49" charset="0"/>
                          <a:ea typeface="Calibri" panose="020F0502020204030204" pitchFamily="34" charset="0"/>
                          <a:cs typeface="David" panose="020E0502060401010101" pitchFamily="34" charset="-79"/>
                        </a:rPr>
                        <a:t>ליטאי</a:t>
                      </a:r>
                      <a:r>
                        <a:rPr lang="he-IL" sz="1600" baseline="30000" dirty="0">
                          <a:effectLst/>
                          <a:latin typeface="Courier New" panose="02070309020205020404" pitchFamily="49" charset="0"/>
                          <a:ea typeface="Calibri" panose="020F0502020204030204" pitchFamily="34" charset="0"/>
                          <a:cs typeface="David" panose="020E0502060401010101" pitchFamily="34" charset="-79"/>
                        </a:rPr>
                        <a:t> </a:t>
                      </a:r>
                      <a:r>
                        <a:rPr lang="he-IL" sz="1600" dirty="0">
                          <a:effectLst/>
                          <a:latin typeface="Courier New" panose="02070309020205020404" pitchFamily="49" charset="0"/>
                          <a:ea typeface="Calibri" panose="020F0502020204030204" pitchFamily="34" charset="0"/>
                          <a:cs typeface="David" panose="020E0502060401010101" pitchFamily="34" charset="-79"/>
                        </a:rPr>
                        <a:t>(%)</a:t>
                      </a:r>
                      <a:endParaRPr lang="en-US" sz="1600" dirty="0">
                        <a:effectLst/>
                        <a:latin typeface="Courier New" panose="02070309020205020404" pitchFamily="49" charset="0"/>
                        <a:ea typeface="Calibri" panose="020F0502020204030204" pitchFamily="34" charset="0"/>
                        <a:cs typeface="David" panose="020E0502060401010101" pitchFamily="34" charset="-79"/>
                      </a:endParaRPr>
                    </a:p>
                  </a:txBody>
                  <a:tcPr marL="62493" marR="624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rtl="1">
                        <a:lnSpc>
                          <a:spcPct val="150000"/>
                        </a:lnSpc>
                        <a:spcAft>
                          <a:spcPts val="800"/>
                        </a:spcAft>
                      </a:pPr>
                      <a:r>
                        <a:rPr lang="en-US" sz="1600">
                          <a:effectLst/>
                          <a:latin typeface="David" panose="020E0502060401010101" pitchFamily="34" charset="-79"/>
                          <a:ea typeface="Calibri" panose="020F0502020204030204" pitchFamily="34" charset="0"/>
                          <a:cs typeface="David" panose="020E0502060401010101" pitchFamily="34" charset="-79"/>
                        </a:rPr>
                        <a:t>31.9</a:t>
                      </a:r>
                      <a:endParaRPr lang="en-US" sz="160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rtl="0">
                        <a:lnSpc>
                          <a:spcPct val="150000"/>
                        </a:lnSpc>
                        <a:spcAft>
                          <a:spcPts val="800"/>
                        </a:spcAft>
                      </a:pPr>
                      <a:r>
                        <a:rPr lang="en-US" sz="1600">
                          <a:effectLst/>
                          <a:latin typeface="David" panose="020E0502060401010101" pitchFamily="34" charset="-79"/>
                          <a:ea typeface="Calibri" panose="020F0502020204030204" pitchFamily="34" charset="0"/>
                          <a:cs typeface="David" panose="020E0502060401010101" pitchFamily="34" charset="-79"/>
                        </a:rPr>
                        <a:t>32.7</a:t>
                      </a:r>
                      <a:endParaRPr lang="en-US" sz="160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rtl="1">
                        <a:lnSpc>
                          <a:spcPct val="150000"/>
                        </a:lnSpc>
                        <a:spcAft>
                          <a:spcPts val="800"/>
                        </a:spcAft>
                      </a:pPr>
                      <a:r>
                        <a:rPr lang="en-US" sz="1600">
                          <a:effectLst/>
                          <a:latin typeface="David" panose="020E0502060401010101" pitchFamily="34" charset="-79"/>
                          <a:ea typeface="Calibri" panose="020F0502020204030204" pitchFamily="34" charset="0"/>
                          <a:cs typeface="David" panose="020E0502060401010101" pitchFamily="34" charset="-79"/>
                        </a:rPr>
                        <a:t>30.5</a:t>
                      </a:r>
                      <a:endParaRPr lang="en-US" sz="160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rtl="1">
                        <a:lnSpc>
                          <a:spcPct val="150000"/>
                        </a:lnSpc>
                        <a:spcAft>
                          <a:spcPts val="800"/>
                        </a:spcAft>
                      </a:pPr>
                      <a:r>
                        <a:rPr lang="en-US" sz="1600">
                          <a:effectLst/>
                          <a:latin typeface="David" panose="020E0502060401010101" pitchFamily="34" charset="-79"/>
                          <a:ea typeface="Calibri" panose="020F0502020204030204" pitchFamily="34" charset="0"/>
                          <a:cs typeface="David" panose="020E0502060401010101" pitchFamily="34" charset="-79"/>
                        </a:rPr>
                        <a:t>53.8</a:t>
                      </a:r>
                      <a:endParaRPr lang="en-US" sz="160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rtl="1">
                        <a:lnSpc>
                          <a:spcPct val="150000"/>
                        </a:lnSpc>
                        <a:spcAft>
                          <a:spcPts val="800"/>
                        </a:spcAft>
                      </a:pPr>
                      <a:r>
                        <a:rPr lang="en-US" sz="1600" dirty="0">
                          <a:effectLst/>
                          <a:latin typeface="David" panose="020E0502060401010101" pitchFamily="34" charset="-79"/>
                          <a:ea typeface="Calibri" panose="020F0502020204030204" pitchFamily="34" charset="0"/>
                          <a:cs typeface="David" panose="020E0502060401010101" pitchFamily="34" charset="-79"/>
                        </a:rPr>
                        <a:t>57.8</a:t>
                      </a:r>
                      <a:endParaRPr lang="en-US" sz="1600" dirty="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rtl="1">
                        <a:lnSpc>
                          <a:spcPct val="150000"/>
                        </a:lnSpc>
                        <a:spcAft>
                          <a:spcPts val="800"/>
                        </a:spcAft>
                      </a:pPr>
                      <a:r>
                        <a:rPr lang="en-US" sz="1600">
                          <a:effectLst/>
                          <a:latin typeface="David" panose="020E0502060401010101" pitchFamily="34" charset="-79"/>
                          <a:ea typeface="Calibri" panose="020F0502020204030204" pitchFamily="34" charset="0"/>
                          <a:cs typeface="David" panose="020E0502060401010101" pitchFamily="34" charset="-79"/>
                        </a:rPr>
                        <a:t>48.0</a:t>
                      </a:r>
                      <a:endParaRPr lang="en-US" sz="160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502786645"/>
                  </a:ext>
                </a:extLst>
              </a:tr>
              <a:tr h="300925">
                <a:tc>
                  <a:txBody>
                    <a:bodyPr/>
                    <a:lstStyle/>
                    <a:p>
                      <a:pPr indent="105410" algn="r" rtl="1">
                        <a:lnSpc>
                          <a:spcPct val="150000"/>
                        </a:lnSpc>
                        <a:spcAft>
                          <a:spcPts val="800"/>
                        </a:spcAft>
                      </a:pPr>
                      <a:r>
                        <a:rPr lang="he-IL" sz="1600" dirty="0">
                          <a:effectLst/>
                          <a:latin typeface="Courier New" panose="02070309020205020404" pitchFamily="49" charset="0"/>
                          <a:ea typeface="Calibri" panose="020F0502020204030204" pitchFamily="34" charset="0"/>
                          <a:cs typeface="David" panose="020E0502060401010101" pitchFamily="34" charset="-79"/>
                        </a:rPr>
                        <a:t>חסידי</a:t>
                      </a:r>
                      <a:r>
                        <a:rPr lang="he-IL" sz="1600" baseline="30000" dirty="0">
                          <a:effectLst/>
                          <a:latin typeface="Courier New" panose="02070309020205020404" pitchFamily="49" charset="0"/>
                          <a:ea typeface="Calibri" panose="020F0502020204030204" pitchFamily="34" charset="0"/>
                          <a:cs typeface="David" panose="020E0502060401010101" pitchFamily="34" charset="-79"/>
                        </a:rPr>
                        <a:t> </a:t>
                      </a:r>
                      <a:r>
                        <a:rPr lang="he-IL" sz="1600" dirty="0">
                          <a:effectLst/>
                          <a:latin typeface="Courier New" panose="02070309020205020404" pitchFamily="49" charset="0"/>
                          <a:ea typeface="Calibri" panose="020F0502020204030204" pitchFamily="34" charset="0"/>
                          <a:cs typeface="David" panose="020E0502060401010101" pitchFamily="34" charset="-79"/>
                        </a:rPr>
                        <a:t>(%)</a:t>
                      </a:r>
                      <a:endParaRPr lang="en-US" sz="1600" dirty="0">
                        <a:effectLst/>
                        <a:latin typeface="Courier New" panose="02070309020205020404" pitchFamily="49" charset="0"/>
                        <a:ea typeface="Calibri" panose="020F0502020204030204" pitchFamily="34" charset="0"/>
                        <a:cs typeface="David" panose="020E0502060401010101" pitchFamily="34" charset="-79"/>
                      </a:endParaRPr>
                    </a:p>
                  </a:txBody>
                  <a:tcPr marL="62493" marR="624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rtl="1">
                        <a:lnSpc>
                          <a:spcPct val="150000"/>
                        </a:lnSpc>
                        <a:spcAft>
                          <a:spcPts val="800"/>
                        </a:spcAft>
                      </a:pPr>
                      <a:r>
                        <a:rPr lang="en-US" sz="1600">
                          <a:effectLst/>
                          <a:latin typeface="David" panose="020E0502060401010101" pitchFamily="34" charset="-79"/>
                          <a:ea typeface="Calibri" panose="020F0502020204030204" pitchFamily="34" charset="0"/>
                          <a:cs typeface="David" panose="020E0502060401010101" pitchFamily="34" charset="-79"/>
                        </a:rPr>
                        <a:t>9.1</a:t>
                      </a:r>
                      <a:endParaRPr lang="en-US" sz="160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rtl="0">
                        <a:lnSpc>
                          <a:spcPct val="150000"/>
                        </a:lnSpc>
                        <a:spcAft>
                          <a:spcPts val="800"/>
                        </a:spcAft>
                      </a:pPr>
                      <a:r>
                        <a:rPr lang="en-US" sz="1600">
                          <a:effectLst/>
                          <a:latin typeface="David" panose="020E0502060401010101" pitchFamily="34" charset="-79"/>
                          <a:ea typeface="Calibri" panose="020F0502020204030204" pitchFamily="34" charset="0"/>
                          <a:cs typeface="David" panose="020E0502060401010101" pitchFamily="34" charset="-79"/>
                        </a:rPr>
                        <a:t>8.3</a:t>
                      </a:r>
                      <a:endParaRPr lang="en-US" sz="160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rtl="1">
                        <a:lnSpc>
                          <a:spcPct val="150000"/>
                        </a:lnSpc>
                        <a:spcAft>
                          <a:spcPts val="800"/>
                        </a:spcAft>
                      </a:pPr>
                      <a:r>
                        <a:rPr lang="en-US" sz="1600">
                          <a:effectLst/>
                          <a:latin typeface="David" panose="020E0502060401010101" pitchFamily="34" charset="-79"/>
                          <a:ea typeface="Calibri" panose="020F0502020204030204" pitchFamily="34" charset="0"/>
                          <a:cs typeface="David" panose="020E0502060401010101" pitchFamily="34" charset="-79"/>
                        </a:rPr>
                        <a:t>10.3</a:t>
                      </a:r>
                      <a:endParaRPr lang="en-US" sz="160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rtl="1">
                        <a:lnSpc>
                          <a:spcPct val="150000"/>
                        </a:lnSpc>
                        <a:spcAft>
                          <a:spcPts val="800"/>
                        </a:spcAft>
                      </a:pPr>
                      <a:r>
                        <a:rPr lang="en-US" sz="1600">
                          <a:effectLst/>
                          <a:latin typeface="David" panose="020E0502060401010101" pitchFamily="34" charset="-79"/>
                          <a:ea typeface="Calibri" panose="020F0502020204030204" pitchFamily="34" charset="0"/>
                          <a:cs typeface="David" panose="020E0502060401010101" pitchFamily="34" charset="-79"/>
                        </a:rPr>
                        <a:t>13.8</a:t>
                      </a:r>
                      <a:endParaRPr lang="en-US" sz="160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rtl="1">
                        <a:lnSpc>
                          <a:spcPct val="150000"/>
                        </a:lnSpc>
                        <a:spcAft>
                          <a:spcPts val="800"/>
                        </a:spcAft>
                      </a:pPr>
                      <a:r>
                        <a:rPr lang="en-US" sz="1600">
                          <a:effectLst/>
                          <a:latin typeface="David" panose="020E0502060401010101" pitchFamily="34" charset="-79"/>
                          <a:ea typeface="Calibri" panose="020F0502020204030204" pitchFamily="34" charset="0"/>
                          <a:cs typeface="David" panose="020E0502060401010101" pitchFamily="34" charset="-79"/>
                        </a:rPr>
                        <a:t>13.2</a:t>
                      </a:r>
                      <a:endParaRPr lang="en-US" sz="160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rtl="1">
                        <a:lnSpc>
                          <a:spcPct val="150000"/>
                        </a:lnSpc>
                        <a:spcAft>
                          <a:spcPts val="800"/>
                        </a:spcAft>
                      </a:pPr>
                      <a:r>
                        <a:rPr lang="en-US" sz="1600" dirty="0">
                          <a:effectLst/>
                          <a:latin typeface="David" panose="020E0502060401010101" pitchFamily="34" charset="-79"/>
                          <a:ea typeface="Calibri" panose="020F0502020204030204" pitchFamily="34" charset="0"/>
                          <a:cs typeface="David" panose="020E0502060401010101" pitchFamily="34" charset="-79"/>
                        </a:rPr>
                        <a:t>14.7</a:t>
                      </a:r>
                      <a:endParaRPr lang="en-US" sz="1600" dirty="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954334871"/>
                  </a:ext>
                </a:extLst>
              </a:tr>
              <a:tr h="300925">
                <a:tc>
                  <a:txBody>
                    <a:bodyPr/>
                    <a:lstStyle/>
                    <a:p>
                      <a:pPr indent="105410" algn="r" rtl="1">
                        <a:lnSpc>
                          <a:spcPct val="150000"/>
                        </a:lnSpc>
                        <a:spcAft>
                          <a:spcPts val="800"/>
                        </a:spcAft>
                      </a:pPr>
                      <a:r>
                        <a:rPr lang="he-IL" sz="1600" dirty="0">
                          <a:effectLst/>
                          <a:latin typeface="Courier New" panose="02070309020205020404" pitchFamily="49" charset="0"/>
                          <a:ea typeface="Calibri" panose="020F0502020204030204" pitchFamily="34" charset="0"/>
                          <a:cs typeface="David" panose="020E0502060401010101" pitchFamily="34" charset="-79"/>
                        </a:rPr>
                        <a:t>ספרדי</a:t>
                      </a:r>
                      <a:r>
                        <a:rPr lang="he-IL" sz="1600" baseline="30000" dirty="0">
                          <a:effectLst/>
                          <a:latin typeface="Courier New" panose="02070309020205020404" pitchFamily="49" charset="0"/>
                          <a:ea typeface="Calibri" panose="020F0502020204030204" pitchFamily="34" charset="0"/>
                          <a:cs typeface="David" panose="020E0502060401010101" pitchFamily="34" charset="-79"/>
                        </a:rPr>
                        <a:t> </a:t>
                      </a:r>
                      <a:r>
                        <a:rPr lang="he-IL" sz="1600" dirty="0">
                          <a:effectLst/>
                          <a:latin typeface="Courier New" panose="02070309020205020404" pitchFamily="49" charset="0"/>
                          <a:ea typeface="Calibri" panose="020F0502020204030204" pitchFamily="34" charset="0"/>
                          <a:cs typeface="David" panose="020E0502060401010101" pitchFamily="34" charset="-79"/>
                        </a:rPr>
                        <a:t>(%)</a:t>
                      </a:r>
                      <a:endParaRPr lang="en-US" sz="1600" dirty="0">
                        <a:effectLst/>
                        <a:latin typeface="Courier New" panose="02070309020205020404" pitchFamily="49" charset="0"/>
                        <a:ea typeface="Calibri" panose="020F0502020204030204" pitchFamily="34" charset="0"/>
                        <a:cs typeface="David" panose="020E0502060401010101" pitchFamily="34" charset="-79"/>
                      </a:endParaRPr>
                    </a:p>
                  </a:txBody>
                  <a:tcPr marL="62493" marR="624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rtl="1">
                        <a:lnSpc>
                          <a:spcPct val="150000"/>
                        </a:lnSpc>
                        <a:spcAft>
                          <a:spcPts val="800"/>
                        </a:spcAft>
                      </a:pPr>
                      <a:r>
                        <a:rPr lang="en-US" sz="1600">
                          <a:effectLst/>
                          <a:latin typeface="David" panose="020E0502060401010101" pitchFamily="34" charset="-79"/>
                          <a:ea typeface="Calibri" panose="020F0502020204030204" pitchFamily="34" charset="0"/>
                          <a:cs typeface="David" panose="020E0502060401010101" pitchFamily="34" charset="-79"/>
                        </a:rPr>
                        <a:t>30.1</a:t>
                      </a:r>
                      <a:endParaRPr lang="en-US" sz="160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rtl="0">
                        <a:lnSpc>
                          <a:spcPct val="150000"/>
                        </a:lnSpc>
                        <a:spcAft>
                          <a:spcPts val="800"/>
                        </a:spcAft>
                      </a:pPr>
                      <a:r>
                        <a:rPr lang="en-US" sz="1600">
                          <a:effectLst/>
                          <a:latin typeface="David" panose="020E0502060401010101" pitchFamily="34" charset="-79"/>
                          <a:ea typeface="Calibri" panose="020F0502020204030204" pitchFamily="34" charset="0"/>
                          <a:cs typeface="David" panose="020E0502060401010101" pitchFamily="34" charset="-79"/>
                        </a:rPr>
                        <a:t>27.9</a:t>
                      </a:r>
                      <a:endParaRPr lang="en-US" sz="160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rtl="1">
                        <a:lnSpc>
                          <a:spcPct val="150000"/>
                        </a:lnSpc>
                        <a:spcAft>
                          <a:spcPts val="800"/>
                        </a:spcAft>
                      </a:pPr>
                      <a:r>
                        <a:rPr lang="en-US" sz="1600">
                          <a:effectLst/>
                          <a:latin typeface="David" panose="020E0502060401010101" pitchFamily="34" charset="-79"/>
                          <a:ea typeface="Calibri" panose="020F0502020204030204" pitchFamily="34" charset="0"/>
                          <a:cs typeface="David" panose="020E0502060401010101" pitchFamily="34" charset="-79"/>
                        </a:rPr>
                        <a:t>33.4</a:t>
                      </a:r>
                      <a:endParaRPr lang="en-US" sz="160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rtl="1">
                        <a:lnSpc>
                          <a:spcPct val="150000"/>
                        </a:lnSpc>
                        <a:spcAft>
                          <a:spcPts val="800"/>
                        </a:spcAft>
                      </a:pPr>
                      <a:r>
                        <a:rPr lang="en-US" sz="1600">
                          <a:effectLst/>
                          <a:latin typeface="David" panose="020E0502060401010101" pitchFamily="34" charset="-79"/>
                          <a:ea typeface="Calibri" panose="020F0502020204030204" pitchFamily="34" charset="0"/>
                          <a:cs typeface="David" panose="020E0502060401010101" pitchFamily="34" charset="-79"/>
                        </a:rPr>
                        <a:t>32.4</a:t>
                      </a:r>
                      <a:endParaRPr lang="en-US" sz="160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rtl="1">
                        <a:lnSpc>
                          <a:spcPct val="150000"/>
                        </a:lnSpc>
                        <a:spcAft>
                          <a:spcPts val="800"/>
                        </a:spcAft>
                      </a:pPr>
                      <a:r>
                        <a:rPr lang="en-US" sz="1600">
                          <a:effectLst/>
                          <a:latin typeface="David" panose="020E0502060401010101" pitchFamily="34" charset="-79"/>
                          <a:ea typeface="Calibri" panose="020F0502020204030204" pitchFamily="34" charset="0"/>
                          <a:cs typeface="David" panose="020E0502060401010101" pitchFamily="34" charset="-79"/>
                        </a:rPr>
                        <a:t>28.9</a:t>
                      </a:r>
                      <a:endParaRPr lang="en-US" sz="160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rtl="1">
                        <a:lnSpc>
                          <a:spcPct val="150000"/>
                        </a:lnSpc>
                        <a:spcAft>
                          <a:spcPts val="800"/>
                        </a:spcAft>
                      </a:pPr>
                      <a:r>
                        <a:rPr lang="en-US" sz="1600" dirty="0">
                          <a:effectLst/>
                          <a:latin typeface="David" panose="020E0502060401010101" pitchFamily="34" charset="-79"/>
                          <a:ea typeface="Calibri" panose="020F0502020204030204" pitchFamily="34" charset="0"/>
                          <a:cs typeface="David" panose="020E0502060401010101" pitchFamily="34" charset="-79"/>
                        </a:rPr>
                        <a:t>37.3</a:t>
                      </a:r>
                      <a:endParaRPr lang="en-US" sz="1600" dirty="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375995810"/>
                  </a:ext>
                </a:extLst>
              </a:tr>
              <a:tr h="300925">
                <a:tc>
                  <a:txBody>
                    <a:bodyPr/>
                    <a:lstStyle/>
                    <a:p>
                      <a:pPr indent="105410" algn="r" rtl="1">
                        <a:lnSpc>
                          <a:spcPct val="150000"/>
                        </a:lnSpc>
                        <a:spcAft>
                          <a:spcPts val="800"/>
                        </a:spcAft>
                      </a:pPr>
                      <a:r>
                        <a:rPr lang="he-IL" sz="1600" dirty="0">
                          <a:effectLst/>
                          <a:latin typeface="Courier New" panose="02070309020205020404" pitchFamily="49" charset="0"/>
                          <a:ea typeface="Calibri" panose="020F0502020204030204" pitchFamily="34" charset="0"/>
                          <a:cs typeface="David" panose="020E0502060401010101" pitchFamily="34" charset="-79"/>
                        </a:rPr>
                        <a:t>חב"ד</a:t>
                      </a:r>
                      <a:r>
                        <a:rPr lang="he-IL" sz="1600" baseline="30000" dirty="0">
                          <a:effectLst/>
                          <a:latin typeface="Courier New" panose="02070309020205020404" pitchFamily="49" charset="0"/>
                          <a:ea typeface="Calibri" panose="020F0502020204030204" pitchFamily="34" charset="0"/>
                          <a:cs typeface="David" panose="020E0502060401010101" pitchFamily="34" charset="-79"/>
                        </a:rPr>
                        <a:t> </a:t>
                      </a:r>
                      <a:r>
                        <a:rPr lang="he-IL" sz="1600" dirty="0">
                          <a:effectLst/>
                          <a:latin typeface="Courier New" panose="02070309020205020404" pitchFamily="49" charset="0"/>
                          <a:ea typeface="Calibri" panose="020F0502020204030204" pitchFamily="34" charset="0"/>
                          <a:cs typeface="David" panose="020E0502060401010101" pitchFamily="34" charset="-79"/>
                        </a:rPr>
                        <a:t>(%)</a:t>
                      </a:r>
                      <a:endParaRPr lang="en-US" sz="1600" dirty="0">
                        <a:effectLst/>
                        <a:latin typeface="Courier New" panose="02070309020205020404" pitchFamily="49" charset="0"/>
                        <a:ea typeface="Calibri" panose="020F0502020204030204" pitchFamily="34" charset="0"/>
                        <a:cs typeface="David" panose="020E0502060401010101" pitchFamily="34" charset="-79"/>
                      </a:endParaRPr>
                    </a:p>
                  </a:txBody>
                  <a:tcPr marL="62493" marR="624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50000"/>
                        </a:lnSpc>
                        <a:spcAft>
                          <a:spcPts val="800"/>
                        </a:spcAft>
                      </a:pPr>
                      <a:r>
                        <a:rPr lang="en-US" sz="1600">
                          <a:effectLst/>
                          <a:latin typeface="David" panose="020E0502060401010101" pitchFamily="34" charset="-79"/>
                          <a:ea typeface="Calibri" panose="020F0502020204030204" pitchFamily="34" charset="0"/>
                          <a:cs typeface="David" panose="020E0502060401010101" pitchFamily="34" charset="-79"/>
                        </a:rPr>
                        <a:t>29.0</a:t>
                      </a:r>
                      <a:endParaRPr lang="en-US" sz="160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50000"/>
                        </a:lnSpc>
                        <a:spcAft>
                          <a:spcPts val="800"/>
                        </a:spcAft>
                      </a:pPr>
                      <a:r>
                        <a:rPr lang="en-US" sz="1600">
                          <a:effectLst/>
                          <a:latin typeface="David" panose="020E0502060401010101" pitchFamily="34" charset="-79"/>
                          <a:ea typeface="Calibri" panose="020F0502020204030204" pitchFamily="34" charset="0"/>
                          <a:cs typeface="David" panose="020E0502060401010101" pitchFamily="34" charset="-79"/>
                        </a:rPr>
                        <a:t>31.0</a:t>
                      </a:r>
                      <a:endParaRPr lang="en-US" sz="160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50000"/>
                        </a:lnSpc>
                        <a:spcAft>
                          <a:spcPts val="800"/>
                        </a:spcAft>
                      </a:pPr>
                      <a:r>
                        <a:rPr lang="en-US" sz="1600">
                          <a:effectLst/>
                          <a:latin typeface="David" panose="020E0502060401010101" pitchFamily="34" charset="-79"/>
                          <a:ea typeface="Calibri" panose="020F0502020204030204" pitchFamily="34" charset="0"/>
                          <a:cs typeface="David" panose="020E0502060401010101" pitchFamily="34" charset="-79"/>
                        </a:rPr>
                        <a:t>25.8</a:t>
                      </a:r>
                      <a:endParaRPr lang="en-US" sz="160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50000"/>
                        </a:lnSpc>
                        <a:spcAft>
                          <a:spcPts val="800"/>
                        </a:spcAft>
                      </a:pPr>
                      <a:r>
                        <a:rPr lang="en-US" sz="1600">
                          <a:effectLst/>
                          <a:latin typeface="David" panose="020E0502060401010101" pitchFamily="34" charset="-79"/>
                          <a:ea typeface="Calibri" panose="020F0502020204030204" pitchFamily="34" charset="0"/>
                          <a:cs typeface="David" panose="020E0502060401010101" pitchFamily="34" charset="-79"/>
                        </a:rPr>
                        <a:t>0.0</a:t>
                      </a:r>
                      <a:endParaRPr lang="en-US" sz="160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800"/>
                        </a:spcAft>
                      </a:pPr>
                      <a:r>
                        <a:rPr lang="en-US" sz="1600">
                          <a:effectLst/>
                          <a:latin typeface="David" panose="020E0502060401010101" pitchFamily="34" charset="-79"/>
                          <a:ea typeface="Calibri" panose="020F0502020204030204" pitchFamily="34" charset="0"/>
                          <a:cs typeface="David" panose="020E0502060401010101" pitchFamily="34" charset="-79"/>
                        </a:rPr>
                        <a:t>0.0</a:t>
                      </a:r>
                      <a:endParaRPr lang="en-US" sz="160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800"/>
                        </a:spcAft>
                      </a:pPr>
                      <a:r>
                        <a:rPr lang="en-US" sz="1600" dirty="0">
                          <a:effectLst/>
                          <a:latin typeface="David" panose="020E0502060401010101" pitchFamily="34" charset="-79"/>
                          <a:ea typeface="Calibri" panose="020F0502020204030204" pitchFamily="34" charset="0"/>
                          <a:cs typeface="David" panose="020E0502060401010101" pitchFamily="34" charset="-79"/>
                        </a:rPr>
                        <a:t>0.0</a:t>
                      </a:r>
                      <a:endParaRPr lang="en-US" sz="1600" dirty="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9001725"/>
                  </a:ext>
                </a:extLst>
              </a:tr>
            </a:tbl>
          </a:graphicData>
        </a:graphic>
      </p:graphicFrame>
      <p:sp>
        <p:nvSpPr>
          <p:cNvPr id="8" name="TextBox 7">
            <a:extLst>
              <a:ext uri="{FF2B5EF4-FFF2-40B4-BE49-F238E27FC236}">
                <a16:creationId xmlns:a16="http://schemas.microsoft.com/office/drawing/2014/main" id="{4B8F2D69-7597-5FE2-EDB9-20305DB78251}"/>
              </a:ext>
            </a:extLst>
          </p:cNvPr>
          <p:cNvSpPr txBox="1"/>
          <p:nvPr/>
        </p:nvSpPr>
        <p:spPr>
          <a:xfrm>
            <a:off x="8591550" y="1790015"/>
            <a:ext cx="3365163" cy="3108543"/>
          </a:xfrm>
          <a:prstGeom prst="rect">
            <a:avLst/>
          </a:prstGeom>
          <a:noFill/>
        </p:spPr>
        <p:txBody>
          <a:bodyPr wrap="square">
            <a:spAutoFit/>
          </a:bodyPr>
          <a:lstStyle/>
          <a:p>
            <a:pPr algn="r" rtl="1"/>
            <a:r>
              <a:rPr lang="he-IL" sz="2800" dirty="0">
                <a:solidFill>
                  <a:srgbClr val="FF5E54"/>
                </a:solidFill>
                <a:latin typeface="David" panose="020E0502060401010101" pitchFamily="34" charset="-79"/>
                <a:cs typeface="David" panose="020E0502060401010101" pitchFamily="34" charset="-79"/>
              </a:rPr>
              <a:t>באופן כללי למתמידים בממ"ח ולעוזבים אותו מאפיינים דומים</a:t>
            </a:r>
          </a:p>
          <a:p>
            <a:pPr algn="r" rtl="1"/>
            <a:endParaRPr lang="he-IL" sz="2800" dirty="0">
              <a:solidFill>
                <a:srgbClr val="FF5E54"/>
              </a:solidFill>
              <a:effectLst/>
              <a:latin typeface="David" panose="020E0502060401010101" pitchFamily="34" charset="-79"/>
              <a:cs typeface="David" panose="020E0502060401010101" pitchFamily="34" charset="-79"/>
            </a:endParaRPr>
          </a:p>
          <a:p>
            <a:pPr algn="r" rtl="1"/>
            <a:r>
              <a:rPr lang="he-IL" sz="2800" dirty="0">
                <a:solidFill>
                  <a:srgbClr val="FF5E54"/>
                </a:solidFill>
                <a:latin typeface="David" panose="020E0502060401010101" pitchFamily="34" charset="-79"/>
                <a:cs typeface="David" panose="020E0502060401010101" pitchFamily="34" charset="-79"/>
              </a:rPr>
              <a:t>שיעור נמוך יותר מאבות המתמידים למדו בישיבה גדולה ספרדית</a:t>
            </a:r>
          </a:p>
        </p:txBody>
      </p:sp>
      <p:pic>
        <p:nvPicPr>
          <p:cNvPr id="10" name="תמונה 9"/>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02800" y="242484"/>
            <a:ext cx="559594" cy="583016"/>
          </a:xfrm>
          <a:prstGeom prst="rect">
            <a:avLst/>
          </a:prstGeom>
          <a:noFill/>
          <a:ln>
            <a:noFill/>
          </a:ln>
        </p:spPr>
      </p:pic>
    </p:spTree>
    <p:extLst>
      <p:ext uri="{BB962C8B-B14F-4D97-AF65-F5344CB8AC3E}">
        <p14:creationId xmlns:p14="http://schemas.microsoft.com/office/powerpoint/2010/main" val="182632410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2BF8C091-700F-32F2-8F53-1B211C1C04F1}"/>
              </a:ext>
            </a:extLst>
          </p:cNvPr>
          <p:cNvSpPr txBox="1"/>
          <p:nvPr/>
        </p:nvSpPr>
        <p:spPr>
          <a:xfrm>
            <a:off x="1" y="2587336"/>
            <a:ext cx="6096000" cy="1200329"/>
          </a:xfrm>
          <a:prstGeom prst="rect">
            <a:avLst/>
          </a:prstGeom>
          <a:noFill/>
        </p:spPr>
        <p:txBody>
          <a:bodyPr wrap="square" rtlCol="0">
            <a:spAutoFit/>
          </a:bodyPr>
          <a:lstStyle/>
          <a:p>
            <a:pPr algn="ctr"/>
            <a:r>
              <a:rPr lang="he-IL" sz="3600" dirty="0">
                <a:solidFill>
                  <a:schemeClr val="bg1"/>
                </a:solidFill>
                <a:latin typeface=""/>
              </a:rPr>
              <a:t>שקף שער</a:t>
            </a:r>
          </a:p>
          <a:p>
            <a:pPr algn="ctr"/>
            <a:r>
              <a:rPr lang="he-IL" sz="3600" dirty="0">
                <a:solidFill>
                  <a:schemeClr val="bg1"/>
                </a:solidFill>
                <a:latin typeface=""/>
              </a:rPr>
              <a:t>וכותרת נושא לדוגמה</a:t>
            </a:r>
            <a:endParaRPr lang="aa-ET" sz="3600" dirty="0">
              <a:solidFill>
                <a:schemeClr val="bg1"/>
              </a:solidFill>
              <a:latin typeface=""/>
            </a:endParaRPr>
          </a:p>
        </p:txBody>
      </p:sp>
      <p:sp>
        <p:nvSpPr>
          <p:cNvPr id="2" name="TextBox 1">
            <a:extLst>
              <a:ext uri="{FF2B5EF4-FFF2-40B4-BE49-F238E27FC236}">
                <a16:creationId xmlns:a16="http://schemas.microsoft.com/office/drawing/2014/main" id="{EA0D35B2-42AA-8FF8-3435-5A7247216050}"/>
              </a:ext>
            </a:extLst>
          </p:cNvPr>
          <p:cNvSpPr txBox="1"/>
          <p:nvPr/>
        </p:nvSpPr>
        <p:spPr>
          <a:xfrm>
            <a:off x="1816679" y="4437651"/>
            <a:ext cx="2462645" cy="369332"/>
          </a:xfrm>
          <a:prstGeom prst="rect">
            <a:avLst/>
          </a:prstGeom>
          <a:noFill/>
        </p:spPr>
        <p:txBody>
          <a:bodyPr wrap="square" rtlCol="0">
            <a:spAutoFit/>
          </a:bodyPr>
          <a:lstStyle/>
          <a:p>
            <a:pPr algn="ctr"/>
            <a:r>
              <a:rPr lang="en-US" dirty="0">
                <a:solidFill>
                  <a:schemeClr val="bg1"/>
                </a:solidFill>
                <a:latin typeface=""/>
              </a:rPr>
              <a:t>17.07.2023</a:t>
            </a:r>
            <a:endParaRPr lang="aa-ET" dirty="0">
              <a:solidFill>
                <a:schemeClr val="bg1"/>
              </a:solidFill>
              <a:latin typeface=""/>
            </a:endParaRPr>
          </a:p>
        </p:txBody>
      </p:sp>
      <p:pic>
        <p:nvPicPr>
          <p:cNvPr id="7" name="Picture 6" descr="A blue and white rectangle&#10;&#10;Description automatically generated">
            <a:extLst>
              <a:ext uri="{FF2B5EF4-FFF2-40B4-BE49-F238E27FC236}">
                <a16:creationId xmlns:a16="http://schemas.microsoft.com/office/drawing/2014/main" id="{52327028-240C-3A83-1DFF-04FDE9D6A48B}"/>
              </a:ext>
            </a:extLst>
          </p:cNvPr>
          <p:cNvPicPr>
            <a:picLocks noChangeAspect="1"/>
          </p:cNvPicPr>
          <p:nvPr/>
        </p:nvPicPr>
        <p:blipFill>
          <a:blip r:embed="rId3"/>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FF679120-3BDE-73BB-3DD6-E3959DBFC4B9}"/>
              </a:ext>
            </a:extLst>
          </p:cNvPr>
          <p:cNvSpPr txBox="1"/>
          <p:nvPr/>
        </p:nvSpPr>
        <p:spPr>
          <a:xfrm>
            <a:off x="657922" y="6530667"/>
            <a:ext cx="524108" cy="369332"/>
          </a:xfrm>
          <a:prstGeom prst="rect">
            <a:avLst/>
          </a:prstGeom>
          <a:noFill/>
        </p:spPr>
        <p:txBody>
          <a:bodyPr wrap="square" rtlCol="0">
            <a:spAutoFit/>
          </a:bodyPr>
          <a:lstStyle/>
          <a:p>
            <a:pPr algn="ctr"/>
            <a:fld id="{9416C691-75A3-4B1B-A5E9-1AEFCE342C62}" type="slidenum">
              <a:rPr lang="he-IL" b="1" smtClean="0">
                <a:solidFill>
                  <a:srgbClr val="003E7E"/>
                </a:solidFill>
                <a:latin typeface="David" panose="020E0502060401010101" pitchFamily="34" charset="-79"/>
                <a:cs typeface="David" panose="020E0502060401010101" pitchFamily="34" charset="-79"/>
              </a:rPr>
              <a:t>27</a:t>
            </a:fld>
            <a:endParaRPr lang="aa-ET" b="1" dirty="0">
              <a:solidFill>
                <a:srgbClr val="003E7E"/>
              </a:solidFill>
              <a:latin typeface="David" panose="020E0502060401010101" pitchFamily="34" charset="-79"/>
              <a:cs typeface="David" panose="020E0502060401010101" pitchFamily="34" charset="-79"/>
            </a:endParaRPr>
          </a:p>
        </p:txBody>
      </p:sp>
      <p:sp>
        <p:nvSpPr>
          <p:cNvPr id="9" name="TextBox 8">
            <a:extLst>
              <a:ext uri="{FF2B5EF4-FFF2-40B4-BE49-F238E27FC236}">
                <a16:creationId xmlns:a16="http://schemas.microsoft.com/office/drawing/2014/main" id="{4B8F2D69-7597-5FE2-EDB9-20305DB78251}"/>
              </a:ext>
            </a:extLst>
          </p:cNvPr>
          <p:cNvSpPr txBox="1"/>
          <p:nvPr/>
        </p:nvSpPr>
        <p:spPr>
          <a:xfrm>
            <a:off x="128013" y="144819"/>
            <a:ext cx="8714019" cy="1200329"/>
          </a:xfrm>
          <a:prstGeom prst="rect">
            <a:avLst/>
          </a:prstGeom>
          <a:noFill/>
        </p:spPr>
        <p:txBody>
          <a:bodyPr wrap="square">
            <a:spAutoFit/>
          </a:bodyPr>
          <a:lstStyle/>
          <a:p>
            <a:pPr algn="ctr" rtl="1"/>
            <a:r>
              <a:rPr lang="he-IL" sz="2400" b="1" dirty="0">
                <a:solidFill>
                  <a:srgbClr val="002060"/>
                </a:solidFill>
                <a:latin typeface="David" panose="020E0502060401010101" pitchFamily="34" charset="-79"/>
                <a:cs typeface="David" panose="020E0502060401010101" pitchFamily="34" charset="-79"/>
              </a:rPr>
              <a:t>המאפיינים הדמוגרפיים-חברתיים-כלכליים של התלמידים-בנים </a:t>
            </a:r>
          </a:p>
          <a:p>
            <a:pPr algn="ctr" rtl="1"/>
            <a:r>
              <a:rPr lang="he-IL" sz="2400" b="1" dirty="0">
                <a:solidFill>
                  <a:srgbClr val="002060"/>
                </a:solidFill>
                <a:latin typeface="David" panose="020E0502060401010101" pitchFamily="34" charset="-79"/>
                <a:cs typeface="David" panose="020E0502060401010101" pitchFamily="34" charset="-79"/>
              </a:rPr>
              <a:t>בממ"ח, בחלוקה למתמידים ועוזבים, ממוצע 2015–2022 – המשך</a:t>
            </a:r>
            <a:endParaRPr lang="he-IL" sz="2400" b="1" dirty="0">
              <a:solidFill>
                <a:srgbClr val="7030A0"/>
              </a:solidFill>
              <a:latin typeface="David" panose="020E0502060401010101" pitchFamily="34" charset="-79"/>
              <a:cs typeface="David" panose="020E0502060401010101" pitchFamily="34" charset="-79"/>
            </a:endParaRPr>
          </a:p>
          <a:p>
            <a:pPr algn="ctr" rtl="1"/>
            <a:r>
              <a:rPr lang="he-IL" sz="2400" b="1" dirty="0">
                <a:solidFill>
                  <a:srgbClr val="002060"/>
                </a:solidFill>
                <a:latin typeface="David" panose="020E0502060401010101" pitchFamily="34" charset="-79"/>
                <a:cs typeface="David" panose="020E0502060401010101" pitchFamily="34" charset="-79"/>
              </a:rPr>
              <a:t> </a:t>
            </a:r>
          </a:p>
        </p:txBody>
      </p:sp>
      <p:graphicFrame>
        <p:nvGraphicFramePr>
          <p:cNvPr id="4" name="טבלה 3">
            <a:extLst>
              <a:ext uri="{FF2B5EF4-FFF2-40B4-BE49-F238E27FC236}">
                <a16:creationId xmlns:a16="http://schemas.microsoft.com/office/drawing/2014/main" id="{EF91B7B9-5476-8D60-95B8-9F3208EDDC0F}"/>
              </a:ext>
            </a:extLst>
          </p:cNvPr>
          <p:cNvGraphicFramePr>
            <a:graphicFrameLocks noGrp="1"/>
          </p:cNvGraphicFramePr>
          <p:nvPr>
            <p:extLst>
              <p:ext uri="{D42A27DB-BD31-4B8C-83A1-F6EECF244321}">
                <p14:modId xmlns:p14="http://schemas.microsoft.com/office/powerpoint/2010/main" val="1350822340"/>
              </p:ext>
            </p:extLst>
          </p:nvPr>
        </p:nvGraphicFramePr>
        <p:xfrm>
          <a:off x="128013" y="1284047"/>
          <a:ext cx="8714019" cy="5532287"/>
        </p:xfrm>
        <a:graphic>
          <a:graphicData uri="http://schemas.openxmlformats.org/drawingml/2006/table">
            <a:tbl>
              <a:tblPr rtl="1" firstRow="1" firstCol="1" bandRow="1"/>
              <a:tblGrid>
                <a:gridCol w="3098019">
                  <a:extLst>
                    <a:ext uri="{9D8B030D-6E8A-4147-A177-3AD203B41FA5}">
                      <a16:colId xmlns:a16="http://schemas.microsoft.com/office/drawing/2014/main" val="165357572"/>
                    </a:ext>
                  </a:extLst>
                </a:gridCol>
                <a:gridCol w="936000">
                  <a:extLst>
                    <a:ext uri="{9D8B030D-6E8A-4147-A177-3AD203B41FA5}">
                      <a16:colId xmlns:a16="http://schemas.microsoft.com/office/drawing/2014/main" val="3307517465"/>
                    </a:ext>
                  </a:extLst>
                </a:gridCol>
                <a:gridCol w="936000">
                  <a:extLst>
                    <a:ext uri="{9D8B030D-6E8A-4147-A177-3AD203B41FA5}">
                      <a16:colId xmlns:a16="http://schemas.microsoft.com/office/drawing/2014/main" val="2133836182"/>
                    </a:ext>
                  </a:extLst>
                </a:gridCol>
                <a:gridCol w="936000">
                  <a:extLst>
                    <a:ext uri="{9D8B030D-6E8A-4147-A177-3AD203B41FA5}">
                      <a16:colId xmlns:a16="http://schemas.microsoft.com/office/drawing/2014/main" val="1632384963"/>
                    </a:ext>
                  </a:extLst>
                </a:gridCol>
                <a:gridCol w="936000">
                  <a:extLst>
                    <a:ext uri="{9D8B030D-6E8A-4147-A177-3AD203B41FA5}">
                      <a16:colId xmlns:a16="http://schemas.microsoft.com/office/drawing/2014/main" val="3953825769"/>
                    </a:ext>
                  </a:extLst>
                </a:gridCol>
                <a:gridCol w="936000">
                  <a:extLst>
                    <a:ext uri="{9D8B030D-6E8A-4147-A177-3AD203B41FA5}">
                      <a16:colId xmlns:a16="http://schemas.microsoft.com/office/drawing/2014/main" val="988934427"/>
                    </a:ext>
                  </a:extLst>
                </a:gridCol>
                <a:gridCol w="936000">
                  <a:extLst>
                    <a:ext uri="{9D8B030D-6E8A-4147-A177-3AD203B41FA5}">
                      <a16:colId xmlns:a16="http://schemas.microsoft.com/office/drawing/2014/main" val="813733767"/>
                    </a:ext>
                  </a:extLst>
                </a:gridCol>
              </a:tblGrid>
              <a:tr h="361078">
                <a:tc rowSpan="2">
                  <a:txBody>
                    <a:bodyPr/>
                    <a:lstStyle/>
                    <a:p>
                      <a:pPr algn="r" rtl="1">
                        <a:lnSpc>
                          <a:spcPct val="150000"/>
                        </a:lnSpc>
                        <a:spcAft>
                          <a:spcPts val="800"/>
                        </a:spcAft>
                      </a:pPr>
                      <a:endParaRPr lang="en-US" sz="1800" dirty="0">
                        <a:effectLst/>
                        <a:latin typeface="Courier New" panose="02070309020205020404" pitchFamily="49" charset="0"/>
                        <a:ea typeface="Calibri" panose="020F0502020204030204" pitchFamily="34" charset="0"/>
                        <a:cs typeface="David" panose="020E0502060401010101" pitchFamily="34" charset="-79"/>
                      </a:endParaRPr>
                    </a:p>
                  </a:txBody>
                  <a:tcPr marL="67872" marR="6787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3">
                  <a:txBody>
                    <a:bodyPr/>
                    <a:lstStyle/>
                    <a:p>
                      <a:pPr algn="ctr" rtl="0">
                        <a:lnSpc>
                          <a:spcPct val="150000"/>
                        </a:lnSpc>
                        <a:spcAft>
                          <a:spcPts val="800"/>
                        </a:spcAft>
                      </a:pPr>
                      <a:r>
                        <a:rPr lang="he-IL" sz="1800" b="1" dirty="0" err="1">
                          <a:effectLst/>
                          <a:latin typeface="Courier New" panose="02070309020205020404" pitchFamily="49" charset="0"/>
                          <a:ea typeface="Calibri" panose="020F0502020204030204" pitchFamily="34" charset="0"/>
                          <a:cs typeface="David" panose="020E0502060401010101" pitchFamily="34" charset="-79"/>
                        </a:rPr>
                        <a:t>ממ"ח</a:t>
                      </a:r>
                      <a:endParaRPr lang="en-US" sz="1800" b="1" kern="1200" dirty="0">
                        <a:solidFill>
                          <a:schemeClr val="tx1"/>
                        </a:solidFill>
                        <a:effectLst/>
                        <a:latin typeface="Courier New" panose="02070309020205020404" pitchFamily="49" charset="0"/>
                        <a:ea typeface="Calibri" panose="020F0502020204030204" pitchFamily="34" charset="0"/>
                        <a:cs typeface="David" panose="020E0502060401010101" pitchFamily="34" charset="-79"/>
                      </a:endParaRPr>
                    </a:p>
                  </a:txBody>
                  <a:tcPr marL="67872" marR="6787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rtl="1">
                        <a:lnSpc>
                          <a:spcPct val="150000"/>
                        </a:lnSpc>
                        <a:spcAft>
                          <a:spcPts val="800"/>
                        </a:spcAft>
                      </a:pPr>
                      <a:endParaRPr lang="en-US" sz="1600" dirty="0">
                        <a:effectLst/>
                        <a:latin typeface="Courier New" panose="02070309020205020404" pitchFamily="49" charset="0"/>
                        <a:ea typeface="Calibri" panose="020F0502020204030204" pitchFamily="34" charset="0"/>
                        <a:cs typeface="David" panose="020E0502060401010101" pitchFamily="34" charset="-79"/>
                      </a:endParaRPr>
                    </a:p>
                  </a:txBody>
                  <a:tcPr marL="67872" marR="6787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rtl="1">
                        <a:lnSpc>
                          <a:spcPct val="150000"/>
                        </a:lnSpc>
                        <a:spcAft>
                          <a:spcPts val="800"/>
                        </a:spcAft>
                      </a:pPr>
                      <a:endParaRPr lang="en-US" sz="1600" dirty="0">
                        <a:effectLst/>
                        <a:latin typeface="Courier New" panose="02070309020205020404" pitchFamily="49" charset="0"/>
                        <a:ea typeface="Calibri" panose="020F0502020204030204" pitchFamily="34" charset="0"/>
                        <a:cs typeface="David" panose="020E0502060401010101" pitchFamily="34" charset="-79"/>
                      </a:endParaRPr>
                    </a:p>
                  </a:txBody>
                  <a:tcPr marL="67872" marR="6787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3">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1800" b="1" dirty="0">
                          <a:effectLst/>
                          <a:latin typeface="Courier New" panose="02070309020205020404" pitchFamily="49" charset="0"/>
                          <a:ea typeface="Calibri" panose="020F0502020204030204" pitchFamily="34" charset="0"/>
                          <a:cs typeface="David" panose="020E0502060401010101" pitchFamily="34" charset="-79"/>
                        </a:rPr>
                        <a:t>זרם חרדי בממ"ח </a:t>
                      </a:r>
                    </a:p>
                    <a:p>
                      <a:pPr marL="0" marR="0" lvl="0" indent="0" algn="ctr" defTabSz="914400" rtl="1" eaLnBrk="1" fontAlgn="auto" latinLnBrk="0" hangingPunct="1">
                        <a:lnSpc>
                          <a:spcPct val="100000"/>
                        </a:lnSpc>
                        <a:spcBef>
                          <a:spcPts val="0"/>
                        </a:spcBef>
                        <a:spcAft>
                          <a:spcPts val="0"/>
                        </a:spcAft>
                        <a:buClrTx/>
                        <a:buSzTx/>
                        <a:buFontTx/>
                        <a:buNone/>
                        <a:tabLst/>
                        <a:defRPr/>
                      </a:pPr>
                      <a:r>
                        <a:rPr lang="he-IL" sz="1800" dirty="0">
                          <a:effectLst/>
                          <a:latin typeface="Courier New" panose="02070309020205020404" pitchFamily="49" charset="0"/>
                          <a:ea typeface="Calibri" panose="020F0502020204030204" pitchFamily="34" charset="0"/>
                          <a:cs typeface="David" panose="020E0502060401010101" pitchFamily="34" charset="-79"/>
                        </a:rPr>
                        <a:t>(ללא חב"ד וחרד"ל)</a:t>
                      </a:r>
                      <a:endParaRPr lang="en-US" sz="1800" dirty="0">
                        <a:effectLst/>
                        <a:latin typeface="Courier New" panose="02070309020205020404" pitchFamily="49" charset="0"/>
                        <a:ea typeface="Calibri" panose="020F0502020204030204" pitchFamily="34" charset="0"/>
                        <a:cs typeface="David" panose="020E0502060401010101" pitchFamily="34" charset="-79"/>
                      </a:endParaRPr>
                    </a:p>
                  </a:txBody>
                  <a:tcPr marL="67872" marR="6787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rtl="1">
                        <a:lnSpc>
                          <a:spcPct val="150000"/>
                        </a:lnSpc>
                        <a:spcAft>
                          <a:spcPts val="800"/>
                        </a:spcAft>
                      </a:pPr>
                      <a:endParaRPr lang="en-US" sz="1600" dirty="0">
                        <a:effectLst/>
                        <a:latin typeface="Courier New" panose="02070309020205020404" pitchFamily="49" charset="0"/>
                        <a:ea typeface="Calibri" panose="020F0502020204030204" pitchFamily="34" charset="0"/>
                        <a:cs typeface="David" panose="020E0502060401010101" pitchFamily="34" charset="-79"/>
                      </a:endParaRPr>
                    </a:p>
                  </a:txBody>
                  <a:tcPr marL="67872" marR="6787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rtl="1">
                        <a:lnSpc>
                          <a:spcPct val="150000"/>
                        </a:lnSpc>
                        <a:spcAft>
                          <a:spcPts val="800"/>
                        </a:spcAft>
                      </a:pPr>
                      <a:endParaRPr lang="en-US" sz="1600" dirty="0">
                        <a:effectLst/>
                        <a:latin typeface="Courier New" panose="02070309020205020404" pitchFamily="49" charset="0"/>
                        <a:ea typeface="Calibri" panose="020F0502020204030204" pitchFamily="34" charset="0"/>
                        <a:cs typeface="David" panose="020E0502060401010101" pitchFamily="34" charset="-79"/>
                      </a:endParaRPr>
                    </a:p>
                  </a:txBody>
                  <a:tcPr marL="67872" marR="6787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61501744"/>
                  </a:ext>
                </a:extLst>
              </a:tr>
              <a:tr h="333229">
                <a:tc vMerge="1">
                  <a:txBody>
                    <a:bodyPr/>
                    <a:lstStyle/>
                    <a:p>
                      <a:pPr algn="r" rtl="1">
                        <a:lnSpc>
                          <a:spcPct val="150000"/>
                        </a:lnSpc>
                        <a:spcAft>
                          <a:spcPts val="800"/>
                        </a:spcAft>
                      </a:pPr>
                      <a:endParaRPr lang="en-US" sz="1600" dirty="0">
                        <a:effectLst/>
                        <a:latin typeface="Courier New" panose="02070309020205020404" pitchFamily="49" charset="0"/>
                        <a:ea typeface="Calibri" panose="020F0502020204030204" pitchFamily="34" charset="0"/>
                        <a:cs typeface="David" panose="020E0502060401010101" pitchFamily="34" charset="-79"/>
                      </a:endParaRPr>
                    </a:p>
                  </a:txBody>
                  <a:tcPr marL="67872" marR="6787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a:lnSpc>
                          <a:spcPct val="150000"/>
                        </a:lnSpc>
                        <a:spcAft>
                          <a:spcPts val="800"/>
                        </a:spcAft>
                      </a:pPr>
                      <a:r>
                        <a:rPr lang="he-IL" sz="1800" dirty="0">
                          <a:effectLst/>
                          <a:latin typeface="Courier New" panose="02070309020205020404" pitchFamily="49" charset="0"/>
                          <a:ea typeface="Calibri" panose="020F0502020204030204" pitchFamily="34" charset="0"/>
                          <a:cs typeface="David" panose="020E0502060401010101" pitchFamily="34" charset="-79"/>
                        </a:rPr>
                        <a:t>סה"כ</a:t>
                      </a:r>
                      <a:endParaRPr lang="en-US" sz="1800" dirty="0">
                        <a:effectLst/>
                        <a:latin typeface="Courier New" panose="02070309020205020404" pitchFamily="49" charset="0"/>
                        <a:ea typeface="Calibri" panose="020F0502020204030204" pitchFamily="34" charset="0"/>
                        <a:cs typeface="David" panose="020E0502060401010101" pitchFamily="34" charset="-79"/>
                      </a:endParaRPr>
                    </a:p>
                  </a:txBody>
                  <a:tcPr marL="62493" marR="624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a:lnSpc>
                          <a:spcPct val="150000"/>
                        </a:lnSpc>
                        <a:spcAft>
                          <a:spcPts val="800"/>
                        </a:spcAft>
                      </a:pPr>
                      <a:r>
                        <a:rPr lang="he-IL" sz="1800" dirty="0">
                          <a:effectLst/>
                          <a:latin typeface="Courier New" panose="02070309020205020404" pitchFamily="49" charset="0"/>
                          <a:ea typeface="Calibri" panose="020F0502020204030204" pitchFamily="34" charset="0"/>
                          <a:cs typeface="David" panose="020E0502060401010101" pitchFamily="34" charset="-79"/>
                        </a:rPr>
                        <a:t>מ</a:t>
                      </a:r>
                      <a:r>
                        <a:rPr lang="he-IL" sz="1800" kern="1200" dirty="0">
                          <a:solidFill>
                            <a:schemeClr val="tx1"/>
                          </a:solidFill>
                          <a:effectLst/>
                          <a:latin typeface="Courier New" panose="02070309020205020404" pitchFamily="49" charset="0"/>
                          <a:ea typeface="Calibri" panose="020F0502020204030204" pitchFamily="34" charset="0"/>
                          <a:cs typeface="David" panose="020E0502060401010101" pitchFamily="34" charset="-79"/>
                        </a:rPr>
                        <a:t>תמידים</a:t>
                      </a:r>
                      <a:endParaRPr lang="en-US" sz="1800" kern="1200" dirty="0">
                        <a:solidFill>
                          <a:schemeClr val="tx1"/>
                        </a:solidFill>
                        <a:effectLst/>
                        <a:latin typeface="Courier New" panose="02070309020205020404" pitchFamily="49" charset="0"/>
                        <a:ea typeface="Calibri" panose="020F0502020204030204" pitchFamily="34" charset="0"/>
                        <a:cs typeface="David" panose="020E0502060401010101" pitchFamily="34" charset="-79"/>
                      </a:endParaRPr>
                    </a:p>
                  </a:txBody>
                  <a:tcPr marL="62493" marR="624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a:lnSpc>
                          <a:spcPct val="150000"/>
                        </a:lnSpc>
                        <a:spcAft>
                          <a:spcPts val="800"/>
                        </a:spcAft>
                      </a:pPr>
                      <a:r>
                        <a:rPr lang="he-IL" sz="1800" dirty="0">
                          <a:effectLst/>
                          <a:latin typeface="Courier New" panose="02070309020205020404" pitchFamily="49" charset="0"/>
                          <a:ea typeface="Calibri" panose="020F0502020204030204" pitchFamily="34" charset="0"/>
                          <a:cs typeface="David" panose="020E0502060401010101" pitchFamily="34" charset="-79"/>
                        </a:rPr>
                        <a:t>נוטשים</a:t>
                      </a:r>
                      <a:endParaRPr lang="en-US" sz="1800" dirty="0">
                        <a:effectLst/>
                        <a:latin typeface="Courier New" panose="02070309020205020404" pitchFamily="49" charset="0"/>
                        <a:ea typeface="Calibri" panose="020F0502020204030204" pitchFamily="34" charset="0"/>
                        <a:cs typeface="David" panose="020E0502060401010101" pitchFamily="34" charset="-79"/>
                      </a:endParaRPr>
                    </a:p>
                  </a:txBody>
                  <a:tcPr marL="62493" marR="624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a:lnSpc>
                          <a:spcPct val="150000"/>
                        </a:lnSpc>
                        <a:spcAft>
                          <a:spcPts val="800"/>
                        </a:spcAft>
                      </a:pPr>
                      <a:r>
                        <a:rPr lang="he-IL" sz="1800" dirty="0">
                          <a:effectLst/>
                          <a:latin typeface="Courier New" panose="02070309020205020404" pitchFamily="49" charset="0"/>
                          <a:ea typeface="Calibri" panose="020F0502020204030204" pitchFamily="34" charset="0"/>
                          <a:cs typeface="David" panose="020E0502060401010101" pitchFamily="34" charset="-79"/>
                        </a:rPr>
                        <a:t>סה"כ</a:t>
                      </a:r>
                      <a:endParaRPr lang="en-US" sz="1800" dirty="0">
                        <a:effectLst/>
                        <a:latin typeface="Courier New" panose="02070309020205020404" pitchFamily="49" charset="0"/>
                        <a:ea typeface="Calibri" panose="020F0502020204030204" pitchFamily="34" charset="0"/>
                        <a:cs typeface="David" panose="020E0502060401010101" pitchFamily="34" charset="-79"/>
                      </a:endParaRPr>
                    </a:p>
                  </a:txBody>
                  <a:tcPr marL="62493" marR="624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a:lnSpc>
                          <a:spcPct val="150000"/>
                        </a:lnSpc>
                        <a:spcAft>
                          <a:spcPts val="800"/>
                        </a:spcAft>
                      </a:pPr>
                      <a:r>
                        <a:rPr lang="he-IL" sz="1800" dirty="0">
                          <a:effectLst/>
                          <a:latin typeface="Courier New" panose="02070309020205020404" pitchFamily="49" charset="0"/>
                          <a:ea typeface="Calibri" panose="020F0502020204030204" pitchFamily="34" charset="0"/>
                          <a:cs typeface="David" panose="020E0502060401010101" pitchFamily="34" charset="-79"/>
                        </a:rPr>
                        <a:t>מתמידים</a:t>
                      </a:r>
                      <a:endParaRPr lang="en-US" sz="1800" dirty="0">
                        <a:effectLst/>
                        <a:latin typeface="Courier New" panose="02070309020205020404" pitchFamily="49" charset="0"/>
                        <a:ea typeface="Calibri" panose="020F0502020204030204" pitchFamily="34" charset="0"/>
                        <a:cs typeface="David" panose="020E0502060401010101" pitchFamily="34" charset="-79"/>
                      </a:endParaRPr>
                    </a:p>
                  </a:txBody>
                  <a:tcPr marL="62493" marR="624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a:lnSpc>
                          <a:spcPct val="150000"/>
                        </a:lnSpc>
                        <a:spcAft>
                          <a:spcPts val="800"/>
                        </a:spcAft>
                      </a:pPr>
                      <a:r>
                        <a:rPr lang="he-IL" sz="1800" dirty="0">
                          <a:effectLst/>
                          <a:latin typeface="Courier New" panose="02070309020205020404" pitchFamily="49" charset="0"/>
                          <a:ea typeface="Calibri" panose="020F0502020204030204" pitchFamily="34" charset="0"/>
                          <a:cs typeface="David" panose="020E0502060401010101" pitchFamily="34" charset="-79"/>
                        </a:rPr>
                        <a:t>נוטשים</a:t>
                      </a:r>
                      <a:endParaRPr lang="en-US" sz="1800" dirty="0">
                        <a:effectLst/>
                        <a:latin typeface="Courier New" panose="02070309020205020404" pitchFamily="49" charset="0"/>
                        <a:ea typeface="Calibri" panose="020F0502020204030204" pitchFamily="34" charset="0"/>
                        <a:cs typeface="David" panose="020E0502060401010101" pitchFamily="34" charset="-79"/>
                      </a:endParaRPr>
                    </a:p>
                  </a:txBody>
                  <a:tcPr marL="62493" marR="624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07063106"/>
                  </a:ext>
                </a:extLst>
              </a:tr>
              <a:tr h="333229">
                <a:tc>
                  <a:txBody>
                    <a:bodyPr/>
                    <a:lstStyle/>
                    <a:p>
                      <a:pPr algn="r" rtl="1">
                        <a:lnSpc>
                          <a:spcPct val="100000"/>
                        </a:lnSpc>
                        <a:spcAft>
                          <a:spcPts val="0"/>
                        </a:spcAft>
                      </a:pPr>
                      <a:r>
                        <a:rPr lang="he-IL" sz="1600" dirty="0">
                          <a:effectLst/>
                          <a:latin typeface="Courier New" panose="02070309020205020404" pitchFamily="49" charset="0"/>
                          <a:ea typeface="Calibri" panose="020F0502020204030204" pitchFamily="34" charset="0"/>
                          <a:cs typeface="David" panose="020E0502060401010101" pitchFamily="34" charset="-79"/>
                        </a:rPr>
                        <a:t>אם בעלת תעודת בגרות (%)</a:t>
                      </a:r>
                      <a:endParaRPr lang="en-US" sz="1600" dirty="0">
                        <a:effectLst/>
                        <a:latin typeface="Courier New" panose="02070309020205020404" pitchFamily="49" charset="0"/>
                        <a:ea typeface="Calibri" panose="020F0502020204030204" pitchFamily="34" charset="0"/>
                        <a:cs typeface="David" panose="020E0502060401010101" pitchFamily="34" charset="-79"/>
                      </a:endParaRPr>
                    </a:p>
                  </a:txBody>
                  <a:tcPr marL="67872" marR="678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rtl="1">
                        <a:lnSpc>
                          <a:spcPct val="150000"/>
                        </a:lnSpc>
                        <a:spcAft>
                          <a:spcPts val="800"/>
                        </a:spcAft>
                      </a:pPr>
                      <a:r>
                        <a:rPr lang="en-US" sz="1600" dirty="0">
                          <a:effectLst/>
                          <a:latin typeface="David" panose="020E0502060401010101" pitchFamily="34" charset="-79"/>
                          <a:ea typeface="Calibri" panose="020F0502020204030204" pitchFamily="34" charset="0"/>
                          <a:cs typeface="David" panose="020E0502060401010101" pitchFamily="34" charset="-79"/>
                        </a:rPr>
                        <a:t>69.3</a:t>
                      </a:r>
                      <a:endParaRPr lang="en-US" sz="1600" dirty="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rtl="1">
                        <a:lnSpc>
                          <a:spcPct val="150000"/>
                        </a:lnSpc>
                        <a:spcAft>
                          <a:spcPts val="800"/>
                        </a:spcAft>
                      </a:pPr>
                      <a:r>
                        <a:rPr lang="en-US" sz="1600">
                          <a:effectLst/>
                          <a:latin typeface="David" panose="020E0502060401010101" pitchFamily="34" charset="-79"/>
                          <a:ea typeface="Calibri" panose="020F0502020204030204" pitchFamily="34" charset="0"/>
                          <a:cs typeface="David" panose="020E0502060401010101" pitchFamily="34" charset="-79"/>
                        </a:rPr>
                        <a:t>70.1</a:t>
                      </a:r>
                      <a:endParaRPr lang="en-US" sz="160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rtl="1">
                        <a:lnSpc>
                          <a:spcPct val="150000"/>
                        </a:lnSpc>
                        <a:spcAft>
                          <a:spcPts val="800"/>
                        </a:spcAft>
                      </a:pPr>
                      <a:r>
                        <a:rPr lang="en-US" sz="1600">
                          <a:effectLst/>
                          <a:latin typeface="David" panose="020E0502060401010101" pitchFamily="34" charset="-79"/>
                          <a:ea typeface="Calibri" panose="020F0502020204030204" pitchFamily="34" charset="0"/>
                          <a:cs typeface="David" panose="020E0502060401010101" pitchFamily="34" charset="-79"/>
                        </a:rPr>
                        <a:t>68.4</a:t>
                      </a:r>
                      <a:endParaRPr lang="en-US" sz="160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rtl="1">
                        <a:lnSpc>
                          <a:spcPct val="150000"/>
                        </a:lnSpc>
                        <a:spcAft>
                          <a:spcPts val="800"/>
                        </a:spcAft>
                      </a:pPr>
                      <a:r>
                        <a:rPr lang="en-US" sz="1600">
                          <a:effectLst/>
                          <a:latin typeface="David" panose="020E0502060401010101" pitchFamily="34" charset="-79"/>
                          <a:ea typeface="Calibri" panose="020F0502020204030204" pitchFamily="34" charset="0"/>
                          <a:cs typeface="David" panose="020E0502060401010101" pitchFamily="34" charset="-79"/>
                        </a:rPr>
                        <a:t>58.6</a:t>
                      </a:r>
                      <a:endParaRPr lang="en-US" sz="160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rtl="1">
                        <a:lnSpc>
                          <a:spcPct val="150000"/>
                        </a:lnSpc>
                        <a:spcAft>
                          <a:spcPts val="800"/>
                        </a:spcAft>
                      </a:pPr>
                      <a:r>
                        <a:rPr lang="en-US" sz="1600">
                          <a:effectLst/>
                          <a:latin typeface="David" panose="020E0502060401010101" pitchFamily="34" charset="-79"/>
                          <a:ea typeface="Calibri" panose="020F0502020204030204" pitchFamily="34" charset="0"/>
                          <a:cs typeface="David" panose="020E0502060401010101" pitchFamily="34" charset="-79"/>
                        </a:rPr>
                        <a:t>58.5</a:t>
                      </a:r>
                      <a:endParaRPr lang="en-US" sz="160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rtl="1">
                        <a:lnSpc>
                          <a:spcPct val="150000"/>
                        </a:lnSpc>
                        <a:spcAft>
                          <a:spcPts val="800"/>
                        </a:spcAft>
                      </a:pPr>
                      <a:r>
                        <a:rPr lang="en-US" sz="1600">
                          <a:effectLst/>
                          <a:latin typeface="David" panose="020E0502060401010101" pitchFamily="34" charset="-79"/>
                          <a:ea typeface="Calibri" panose="020F0502020204030204" pitchFamily="34" charset="0"/>
                          <a:cs typeface="David" panose="020E0502060401010101" pitchFamily="34" charset="-79"/>
                        </a:rPr>
                        <a:t>58.8</a:t>
                      </a:r>
                      <a:endParaRPr lang="en-US" sz="160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3596255731"/>
                  </a:ext>
                </a:extLst>
              </a:tr>
              <a:tr h="333229">
                <a:tc>
                  <a:txBody>
                    <a:bodyPr/>
                    <a:lstStyle/>
                    <a:p>
                      <a:pPr algn="r" rtl="1">
                        <a:lnSpc>
                          <a:spcPct val="100000"/>
                        </a:lnSpc>
                        <a:spcAft>
                          <a:spcPts val="0"/>
                        </a:spcAft>
                      </a:pPr>
                      <a:r>
                        <a:rPr lang="he-IL" sz="1600" dirty="0">
                          <a:effectLst/>
                          <a:latin typeface="Courier New" panose="02070309020205020404" pitchFamily="49" charset="0"/>
                          <a:ea typeface="Calibri" panose="020F0502020204030204" pitchFamily="34" charset="0"/>
                          <a:cs typeface="David" panose="020E0502060401010101" pitchFamily="34" charset="-79"/>
                        </a:rPr>
                        <a:t>אם אקדמאית (%)</a:t>
                      </a:r>
                      <a:endParaRPr lang="en-US" sz="1600" dirty="0">
                        <a:effectLst/>
                        <a:latin typeface="Courier New" panose="02070309020205020404" pitchFamily="49" charset="0"/>
                        <a:ea typeface="Calibri" panose="020F0502020204030204" pitchFamily="34" charset="0"/>
                        <a:cs typeface="David" panose="020E0502060401010101" pitchFamily="34" charset="-79"/>
                      </a:endParaRPr>
                    </a:p>
                  </a:txBody>
                  <a:tcPr marL="67872" marR="678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800"/>
                        </a:spcAft>
                      </a:pPr>
                      <a:r>
                        <a:rPr lang="en-US" sz="1600">
                          <a:effectLst/>
                          <a:latin typeface="David" panose="020E0502060401010101" pitchFamily="34" charset="-79"/>
                          <a:ea typeface="Calibri" panose="020F0502020204030204" pitchFamily="34" charset="0"/>
                          <a:cs typeface="David" panose="020E0502060401010101" pitchFamily="34" charset="-79"/>
                        </a:rPr>
                        <a:t>25.3</a:t>
                      </a:r>
                      <a:endParaRPr lang="en-US" sz="160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800"/>
                        </a:spcAft>
                      </a:pPr>
                      <a:r>
                        <a:rPr lang="en-US" sz="1600">
                          <a:effectLst/>
                          <a:latin typeface="David" panose="020E0502060401010101" pitchFamily="34" charset="-79"/>
                          <a:ea typeface="Calibri" panose="020F0502020204030204" pitchFamily="34" charset="0"/>
                          <a:cs typeface="David" panose="020E0502060401010101" pitchFamily="34" charset="-79"/>
                        </a:rPr>
                        <a:t>25.9</a:t>
                      </a:r>
                      <a:endParaRPr lang="en-US" sz="160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800"/>
                        </a:spcAft>
                      </a:pPr>
                      <a:r>
                        <a:rPr lang="en-US" sz="1600">
                          <a:effectLst/>
                          <a:latin typeface="David" panose="020E0502060401010101" pitchFamily="34" charset="-79"/>
                          <a:ea typeface="Calibri" panose="020F0502020204030204" pitchFamily="34" charset="0"/>
                          <a:cs typeface="David" panose="020E0502060401010101" pitchFamily="34" charset="-79"/>
                        </a:rPr>
                        <a:t>24.7</a:t>
                      </a:r>
                      <a:endParaRPr lang="en-US" sz="160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800"/>
                        </a:spcAft>
                      </a:pPr>
                      <a:r>
                        <a:rPr lang="en-US" sz="1600">
                          <a:effectLst/>
                          <a:latin typeface="David" panose="020E0502060401010101" pitchFamily="34" charset="-79"/>
                          <a:ea typeface="Calibri" panose="020F0502020204030204" pitchFamily="34" charset="0"/>
                          <a:cs typeface="David" panose="020E0502060401010101" pitchFamily="34" charset="-79"/>
                        </a:rPr>
                        <a:t>21.0</a:t>
                      </a:r>
                      <a:endParaRPr lang="en-US" sz="160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800"/>
                        </a:spcAft>
                      </a:pPr>
                      <a:r>
                        <a:rPr lang="en-US" sz="1600">
                          <a:effectLst/>
                          <a:latin typeface="David" panose="020E0502060401010101" pitchFamily="34" charset="-79"/>
                          <a:ea typeface="Calibri" panose="020F0502020204030204" pitchFamily="34" charset="0"/>
                          <a:cs typeface="David" panose="020E0502060401010101" pitchFamily="34" charset="-79"/>
                        </a:rPr>
                        <a:t>21.7</a:t>
                      </a:r>
                      <a:endParaRPr lang="en-US" sz="160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800"/>
                        </a:spcAft>
                      </a:pPr>
                      <a:r>
                        <a:rPr lang="en-US" sz="1600">
                          <a:effectLst/>
                          <a:latin typeface="David" panose="020E0502060401010101" pitchFamily="34" charset="-79"/>
                          <a:ea typeface="Calibri" panose="020F0502020204030204" pitchFamily="34" charset="0"/>
                          <a:cs typeface="David" panose="020E0502060401010101" pitchFamily="34" charset="-79"/>
                        </a:rPr>
                        <a:t>20.2</a:t>
                      </a:r>
                      <a:endParaRPr lang="en-US" sz="160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52665074"/>
                  </a:ext>
                </a:extLst>
              </a:tr>
              <a:tr h="333229">
                <a:tc>
                  <a:txBody>
                    <a:bodyPr/>
                    <a:lstStyle/>
                    <a:p>
                      <a:pPr algn="r" rtl="1">
                        <a:lnSpc>
                          <a:spcPct val="100000"/>
                        </a:lnSpc>
                        <a:spcAft>
                          <a:spcPts val="0"/>
                        </a:spcAft>
                      </a:pPr>
                      <a:r>
                        <a:rPr lang="he-IL" sz="1600" dirty="0">
                          <a:effectLst/>
                          <a:latin typeface="Courier New" panose="02070309020205020404" pitchFamily="49" charset="0"/>
                          <a:ea typeface="Calibri" panose="020F0502020204030204" pitchFamily="34" charset="0"/>
                          <a:cs typeface="David" panose="020E0502060401010101" pitchFamily="34" charset="-79"/>
                        </a:rPr>
                        <a:t>אב בעל תעודת בגרות (%)</a:t>
                      </a:r>
                      <a:endParaRPr lang="en-US" sz="1600" dirty="0">
                        <a:effectLst/>
                        <a:latin typeface="Courier New" panose="02070309020205020404" pitchFamily="49" charset="0"/>
                        <a:ea typeface="Calibri" panose="020F0502020204030204" pitchFamily="34" charset="0"/>
                        <a:cs typeface="David" panose="020E0502060401010101" pitchFamily="34" charset="-79"/>
                      </a:endParaRPr>
                    </a:p>
                  </a:txBody>
                  <a:tcPr marL="67872" marR="678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rtl="1">
                        <a:lnSpc>
                          <a:spcPct val="150000"/>
                        </a:lnSpc>
                        <a:spcAft>
                          <a:spcPts val="800"/>
                        </a:spcAft>
                      </a:pPr>
                      <a:r>
                        <a:rPr lang="en-US" sz="1600">
                          <a:effectLst/>
                          <a:latin typeface="David" panose="020E0502060401010101" pitchFamily="34" charset="-79"/>
                          <a:ea typeface="Calibri" panose="020F0502020204030204" pitchFamily="34" charset="0"/>
                          <a:cs typeface="David" panose="020E0502060401010101" pitchFamily="34" charset="-79"/>
                        </a:rPr>
                        <a:t>43.9</a:t>
                      </a:r>
                      <a:endParaRPr lang="en-US" sz="160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rtl="0">
                        <a:lnSpc>
                          <a:spcPct val="150000"/>
                        </a:lnSpc>
                        <a:spcAft>
                          <a:spcPts val="800"/>
                        </a:spcAft>
                      </a:pPr>
                      <a:r>
                        <a:rPr lang="en-US" sz="1600" dirty="0">
                          <a:effectLst/>
                          <a:latin typeface="David" panose="020E0502060401010101" pitchFamily="34" charset="-79"/>
                          <a:ea typeface="Calibri" panose="020F0502020204030204" pitchFamily="34" charset="0"/>
                          <a:cs typeface="David" panose="020E0502060401010101" pitchFamily="34" charset="-79"/>
                        </a:rPr>
                        <a:t>42.6</a:t>
                      </a:r>
                      <a:endParaRPr lang="en-US" sz="1600" dirty="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rtl="1">
                        <a:lnSpc>
                          <a:spcPct val="150000"/>
                        </a:lnSpc>
                        <a:spcAft>
                          <a:spcPts val="800"/>
                        </a:spcAft>
                      </a:pPr>
                      <a:r>
                        <a:rPr lang="en-US" sz="1600">
                          <a:effectLst/>
                          <a:latin typeface="David" panose="020E0502060401010101" pitchFamily="34" charset="-79"/>
                          <a:ea typeface="Calibri" panose="020F0502020204030204" pitchFamily="34" charset="0"/>
                          <a:cs typeface="David" panose="020E0502060401010101" pitchFamily="34" charset="-79"/>
                        </a:rPr>
                        <a:t>45.5</a:t>
                      </a:r>
                      <a:endParaRPr lang="en-US" sz="160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rtl="1">
                        <a:lnSpc>
                          <a:spcPct val="150000"/>
                        </a:lnSpc>
                        <a:spcAft>
                          <a:spcPts val="800"/>
                        </a:spcAft>
                      </a:pPr>
                      <a:r>
                        <a:rPr lang="en-US" sz="1600">
                          <a:effectLst/>
                          <a:latin typeface="David" panose="020E0502060401010101" pitchFamily="34" charset="-79"/>
                          <a:ea typeface="Calibri" panose="020F0502020204030204" pitchFamily="34" charset="0"/>
                          <a:cs typeface="David" panose="020E0502060401010101" pitchFamily="34" charset="-79"/>
                        </a:rPr>
                        <a:t>38.0</a:t>
                      </a:r>
                      <a:endParaRPr lang="en-US" sz="160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rtl="1">
                        <a:lnSpc>
                          <a:spcPct val="150000"/>
                        </a:lnSpc>
                        <a:spcAft>
                          <a:spcPts val="800"/>
                        </a:spcAft>
                      </a:pPr>
                      <a:r>
                        <a:rPr lang="en-US" sz="1600">
                          <a:effectLst/>
                          <a:latin typeface="David" panose="020E0502060401010101" pitchFamily="34" charset="-79"/>
                          <a:ea typeface="Calibri" panose="020F0502020204030204" pitchFamily="34" charset="0"/>
                          <a:cs typeface="David" panose="020E0502060401010101" pitchFamily="34" charset="-79"/>
                        </a:rPr>
                        <a:t>37.8</a:t>
                      </a:r>
                      <a:endParaRPr lang="en-US" sz="160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rtl="1">
                        <a:lnSpc>
                          <a:spcPct val="150000"/>
                        </a:lnSpc>
                        <a:spcAft>
                          <a:spcPts val="800"/>
                        </a:spcAft>
                      </a:pPr>
                      <a:r>
                        <a:rPr lang="en-US" sz="1600">
                          <a:effectLst/>
                          <a:latin typeface="David" panose="020E0502060401010101" pitchFamily="34" charset="-79"/>
                          <a:ea typeface="Calibri" panose="020F0502020204030204" pitchFamily="34" charset="0"/>
                          <a:cs typeface="David" panose="020E0502060401010101" pitchFamily="34" charset="-79"/>
                        </a:rPr>
                        <a:t>38.1</a:t>
                      </a:r>
                      <a:endParaRPr lang="en-US" sz="160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3557973459"/>
                  </a:ext>
                </a:extLst>
              </a:tr>
              <a:tr h="333229">
                <a:tc>
                  <a:txBody>
                    <a:bodyPr/>
                    <a:lstStyle/>
                    <a:p>
                      <a:pPr algn="r" rtl="1">
                        <a:lnSpc>
                          <a:spcPct val="100000"/>
                        </a:lnSpc>
                        <a:spcAft>
                          <a:spcPts val="0"/>
                        </a:spcAft>
                      </a:pPr>
                      <a:r>
                        <a:rPr lang="he-IL" sz="1600" dirty="0">
                          <a:effectLst/>
                          <a:latin typeface="Courier New" panose="02070309020205020404" pitchFamily="49" charset="0"/>
                          <a:ea typeface="Calibri" panose="020F0502020204030204" pitchFamily="34" charset="0"/>
                          <a:cs typeface="David" panose="020E0502060401010101" pitchFamily="34" charset="-79"/>
                        </a:rPr>
                        <a:t>אב אקדמאי (%)</a:t>
                      </a:r>
                      <a:endParaRPr lang="en-US" sz="1600" dirty="0">
                        <a:effectLst/>
                        <a:latin typeface="Courier New" panose="02070309020205020404" pitchFamily="49" charset="0"/>
                        <a:ea typeface="Calibri" panose="020F0502020204030204" pitchFamily="34" charset="0"/>
                        <a:cs typeface="David" panose="020E0502060401010101" pitchFamily="34" charset="-79"/>
                      </a:endParaRPr>
                    </a:p>
                  </a:txBody>
                  <a:tcPr marL="67872" marR="678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800"/>
                        </a:spcAft>
                      </a:pPr>
                      <a:r>
                        <a:rPr lang="en-US" sz="1600">
                          <a:effectLst/>
                          <a:latin typeface="David" panose="020E0502060401010101" pitchFamily="34" charset="-79"/>
                          <a:ea typeface="Calibri" panose="020F0502020204030204" pitchFamily="34" charset="0"/>
                          <a:cs typeface="David" panose="020E0502060401010101" pitchFamily="34" charset="-79"/>
                        </a:rPr>
                        <a:t>13.5</a:t>
                      </a:r>
                      <a:endParaRPr lang="en-US" sz="160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50000"/>
                        </a:lnSpc>
                        <a:spcAft>
                          <a:spcPts val="800"/>
                        </a:spcAft>
                      </a:pPr>
                      <a:r>
                        <a:rPr lang="en-US" sz="1600" dirty="0">
                          <a:effectLst/>
                          <a:latin typeface="David" panose="020E0502060401010101" pitchFamily="34" charset="-79"/>
                          <a:ea typeface="Calibri" panose="020F0502020204030204" pitchFamily="34" charset="0"/>
                          <a:cs typeface="David" panose="020E0502060401010101" pitchFamily="34" charset="-79"/>
                        </a:rPr>
                        <a:t>12.8</a:t>
                      </a:r>
                      <a:endParaRPr lang="en-US" sz="1600" dirty="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800"/>
                        </a:spcAft>
                      </a:pPr>
                      <a:r>
                        <a:rPr lang="en-US" sz="1600">
                          <a:effectLst/>
                          <a:latin typeface="David" panose="020E0502060401010101" pitchFamily="34" charset="-79"/>
                          <a:ea typeface="Calibri" panose="020F0502020204030204" pitchFamily="34" charset="0"/>
                          <a:cs typeface="David" panose="020E0502060401010101" pitchFamily="34" charset="-79"/>
                        </a:rPr>
                        <a:t>14.3</a:t>
                      </a:r>
                      <a:endParaRPr lang="en-US" sz="160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800"/>
                        </a:spcAft>
                      </a:pPr>
                      <a:r>
                        <a:rPr lang="en-US" sz="1600">
                          <a:effectLst/>
                          <a:latin typeface="David" panose="020E0502060401010101" pitchFamily="34" charset="-79"/>
                          <a:ea typeface="Calibri" panose="020F0502020204030204" pitchFamily="34" charset="0"/>
                          <a:cs typeface="David" panose="020E0502060401010101" pitchFamily="34" charset="-79"/>
                        </a:rPr>
                        <a:t>12.4</a:t>
                      </a:r>
                      <a:endParaRPr lang="en-US" sz="160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800"/>
                        </a:spcAft>
                      </a:pPr>
                      <a:r>
                        <a:rPr lang="en-US" sz="1600">
                          <a:effectLst/>
                          <a:latin typeface="David" panose="020E0502060401010101" pitchFamily="34" charset="-79"/>
                          <a:ea typeface="Calibri" panose="020F0502020204030204" pitchFamily="34" charset="0"/>
                          <a:cs typeface="David" panose="020E0502060401010101" pitchFamily="34" charset="-79"/>
                        </a:rPr>
                        <a:t>12.4</a:t>
                      </a:r>
                      <a:endParaRPr lang="en-US" sz="160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800"/>
                        </a:spcAft>
                      </a:pPr>
                      <a:r>
                        <a:rPr lang="en-US" sz="1600">
                          <a:effectLst/>
                          <a:latin typeface="David" panose="020E0502060401010101" pitchFamily="34" charset="-79"/>
                          <a:ea typeface="Calibri" panose="020F0502020204030204" pitchFamily="34" charset="0"/>
                          <a:cs typeface="David" panose="020E0502060401010101" pitchFamily="34" charset="-79"/>
                        </a:rPr>
                        <a:t>12.4</a:t>
                      </a:r>
                      <a:endParaRPr lang="en-US" sz="160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66175063"/>
                  </a:ext>
                </a:extLst>
              </a:tr>
              <a:tr h="333229">
                <a:tc>
                  <a:txBody>
                    <a:bodyPr/>
                    <a:lstStyle/>
                    <a:p>
                      <a:pPr algn="r" rtl="1">
                        <a:lnSpc>
                          <a:spcPct val="100000"/>
                        </a:lnSpc>
                        <a:spcAft>
                          <a:spcPts val="0"/>
                        </a:spcAft>
                      </a:pPr>
                      <a:r>
                        <a:rPr lang="he-IL" sz="1600" dirty="0">
                          <a:effectLst/>
                          <a:latin typeface="Courier New" panose="02070309020205020404" pitchFamily="49" charset="0"/>
                          <a:ea typeface="Calibri" panose="020F0502020204030204" pitchFamily="34" charset="0"/>
                          <a:cs typeface="David" panose="020E0502060401010101" pitchFamily="34" charset="-79"/>
                        </a:rPr>
                        <a:t>אחיות ניגשו לבחינות הבגרות (%)</a:t>
                      </a:r>
                      <a:endParaRPr lang="en-US" sz="1600" dirty="0">
                        <a:effectLst/>
                        <a:latin typeface="Courier New" panose="02070309020205020404" pitchFamily="49" charset="0"/>
                        <a:ea typeface="Calibri" panose="020F0502020204030204" pitchFamily="34" charset="0"/>
                        <a:cs typeface="David" panose="020E0502060401010101" pitchFamily="34" charset="-79"/>
                      </a:endParaRPr>
                    </a:p>
                  </a:txBody>
                  <a:tcPr marL="67872" marR="678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dot"/>
                      <a:round/>
                      <a:headEnd type="none" w="med" len="med"/>
                      <a:tailEnd type="none" w="med" len="med"/>
                    </a:lnB>
                  </a:tcPr>
                </a:tc>
                <a:tc>
                  <a:txBody>
                    <a:bodyPr/>
                    <a:lstStyle/>
                    <a:p>
                      <a:pPr algn="ctr" rtl="1">
                        <a:lnSpc>
                          <a:spcPct val="150000"/>
                        </a:lnSpc>
                        <a:spcAft>
                          <a:spcPts val="800"/>
                        </a:spcAft>
                      </a:pPr>
                      <a:r>
                        <a:rPr lang="en-US" sz="1600" dirty="0">
                          <a:effectLst/>
                          <a:latin typeface="David" panose="020E0502060401010101" pitchFamily="34" charset="-79"/>
                          <a:ea typeface="Calibri" panose="020F0502020204030204" pitchFamily="34" charset="0"/>
                          <a:cs typeface="David" panose="020E0502060401010101" pitchFamily="34" charset="-79"/>
                        </a:rPr>
                        <a:t>84.1</a:t>
                      </a:r>
                      <a:endParaRPr lang="en-US" sz="1600" dirty="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dot"/>
                      <a:round/>
                      <a:headEnd type="none" w="med" len="med"/>
                      <a:tailEnd type="none" w="med" len="med"/>
                    </a:lnB>
                  </a:tcPr>
                </a:tc>
                <a:tc>
                  <a:txBody>
                    <a:bodyPr/>
                    <a:lstStyle/>
                    <a:p>
                      <a:pPr algn="ctr" rtl="0">
                        <a:lnSpc>
                          <a:spcPct val="150000"/>
                        </a:lnSpc>
                        <a:spcAft>
                          <a:spcPts val="800"/>
                        </a:spcAft>
                      </a:pPr>
                      <a:r>
                        <a:rPr lang="en-US" sz="1600" dirty="0">
                          <a:effectLst/>
                          <a:latin typeface="David" panose="020E0502060401010101" pitchFamily="34" charset="-79"/>
                          <a:ea typeface="Calibri" panose="020F0502020204030204" pitchFamily="34" charset="0"/>
                          <a:cs typeface="David" panose="020E0502060401010101" pitchFamily="34" charset="-79"/>
                        </a:rPr>
                        <a:t>83.6</a:t>
                      </a:r>
                      <a:endParaRPr lang="en-US" sz="1600" dirty="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dot"/>
                      <a:round/>
                      <a:headEnd type="none" w="med" len="med"/>
                      <a:tailEnd type="none" w="med" len="med"/>
                    </a:lnB>
                  </a:tcPr>
                </a:tc>
                <a:tc>
                  <a:txBody>
                    <a:bodyPr/>
                    <a:lstStyle/>
                    <a:p>
                      <a:pPr algn="ctr" rtl="1">
                        <a:lnSpc>
                          <a:spcPct val="150000"/>
                        </a:lnSpc>
                        <a:spcAft>
                          <a:spcPts val="800"/>
                        </a:spcAft>
                      </a:pPr>
                      <a:r>
                        <a:rPr lang="en-US" sz="1600" dirty="0">
                          <a:effectLst/>
                          <a:latin typeface="David" panose="020E0502060401010101" pitchFamily="34" charset="-79"/>
                          <a:ea typeface="Calibri" panose="020F0502020204030204" pitchFamily="34" charset="0"/>
                          <a:cs typeface="David" panose="020E0502060401010101" pitchFamily="34" charset="-79"/>
                        </a:rPr>
                        <a:t>84.5</a:t>
                      </a:r>
                      <a:endParaRPr lang="en-US" sz="1600" dirty="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dot"/>
                      <a:round/>
                      <a:headEnd type="none" w="med" len="med"/>
                      <a:tailEnd type="none" w="med" len="med"/>
                    </a:lnB>
                  </a:tcPr>
                </a:tc>
                <a:tc>
                  <a:txBody>
                    <a:bodyPr/>
                    <a:lstStyle/>
                    <a:p>
                      <a:pPr algn="ctr" rtl="1">
                        <a:lnSpc>
                          <a:spcPct val="150000"/>
                        </a:lnSpc>
                        <a:spcAft>
                          <a:spcPts val="800"/>
                        </a:spcAft>
                      </a:pPr>
                      <a:r>
                        <a:rPr lang="en-US" sz="1600" dirty="0">
                          <a:effectLst/>
                          <a:latin typeface="David" panose="020E0502060401010101" pitchFamily="34" charset="-79"/>
                          <a:ea typeface="Calibri" panose="020F0502020204030204" pitchFamily="34" charset="0"/>
                          <a:cs typeface="David" panose="020E0502060401010101" pitchFamily="34" charset="-79"/>
                        </a:rPr>
                        <a:t>80.0</a:t>
                      </a:r>
                      <a:endParaRPr lang="en-US" sz="1600" dirty="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dot"/>
                      <a:round/>
                      <a:headEnd type="none" w="med" len="med"/>
                      <a:tailEnd type="none" w="med" len="med"/>
                    </a:lnB>
                  </a:tcPr>
                </a:tc>
                <a:tc>
                  <a:txBody>
                    <a:bodyPr/>
                    <a:lstStyle/>
                    <a:p>
                      <a:pPr algn="ctr" rtl="1">
                        <a:lnSpc>
                          <a:spcPct val="150000"/>
                        </a:lnSpc>
                        <a:spcAft>
                          <a:spcPts val="800"/>
                        </a:spcAft>
                      </a:pPr>
                      <a:r>
                        <a:rPr lang="en-US" sz="1600" dirty="0">
                          <a:effectLst/>
                          <a:latin typeface="David" panose="020E0502060401010101" pitchFamily="34" charset="-79"/>
                          <a:ea typeface="Calibri" panose="020F0502020204030204" pitchFamily="34" charset="0"/>
                          <a:cs typeface="David" panose="020E0502060401010101" pitchFamily="34" charset="-79"/>
                        </a:rPr>
                        <a:t>77.6</a:t>
                      </a:r>
                      <a:endParaRPr lang="en-US" sz="1600" dirty="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dot"/>
                      <a:round/>
                      <a:headEnd type="none" w="med" len="med"/>
                      <a:tailEnd type="none" w="med" len="med"/>
                    </a:lnB>
                  </a:tcPr>
                </a:tc>
                <a:tc>
                  <a:txBody>
                    <a:bodyPr/>
                    <a:lstStyle/>
                    <a:p>
                      <a:pPr algn="ctr" rtl="1">
                        <a:lnSpc>
                          <a:spcPct val="150000"/>
                        </a:lnSpc>
                        <a:spcAft>
                          <a:spcPts val="800"/>
                        </a:spcAft>
                      </a:pPr>
                      <a:r>
                        <a:rPr lang="en-US" sz="1600" dirty="0">
                          <a:effectLst/>
                          <a:latin typeface="David" panose="020E0502060401010101" pitchFamily="34" charset="-79"/>
                          <a:ea typeface="Calibri" panose="020F0502020204030204" pitchFamily="34" charset="0"/>
                          <a:cs typeface="David" panose="020E0502060401010101" pitchFamily="34" charset="-79"/>
                        </a:rPr>
                        <a:t>81.6</a:t>
                      </a:r>
                      <a:endParaRPr lang="en-US" sz="1600" dirty="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dot"/>
                      <a:round/>
                      <a:headEnd type="none" w="med" len="med"/>
                      <a:tailEnd type="none" w="med" len="med"/>
                    </a:lnB>
                  </a:tcPr>
                </a:tc>
                <a:extLst>
                  <a:ext uri="{0D108BD9-81ED-4DB2-BD59-A6C34878D82A}">
                    <a16:rowId xmlns:a16="http://schemas.microsoft.com/office/drawing/2014/main" val="2260448883"/>
                  </a:ext>
                </a:extLst>
              </a:tr>
              <a:tr h="368709">
                <a:tc>
                  <a:txBody>
                    <a:bodyPr/>
                    <a:lstStyle/>
                    <a:p>
                      <a:pPr algn="r" rtl="1">
                        <a:lnSpc>
                          <a:spcPct val="100000"/>
                        </a:lnSpc>
                        <a:spcAft>
                          <a:spcPts val="0"/>
                        </a:spcAft>
                      </a:pPr>
                      <a:r>
                        <a:rPr lang="he-IL" sz="1600" dirty="0">
                          <a:effectLst/>
                          <a:latin typeface="Courier New" panose="02070309020205020404" pitchFamily="49" charset="0"/>
                          <a:ea typeface="Calibri" panose="020F0502020204030204" pitchFamily="34" charset="0"/>
                          <a:cs typeface="David" panose="020E0502060401010101" pitchFamily="34" charset="-79"/>
                        </a:rPr>
                        <a:t>אחים ניגשו לבחינות הבגרות (%)</a:t>
                      </a:r>
                      <a:endParaRPr lang="en-US" sz="1600" dirty="0">
                        <a:effectLst/>
                        <a:latin typeface="Courier New" panose="02070309020205020404" pitchFamily="49" charset="0"/>
                        <a:ea typeface="Calibri" panose="020F0502020204030204" pitchFamily="34" charset="0"/>
                        <a:cs typeface="David" panose="020E0502060401010101" pitchFamily="34" charset="-79"/>
                      </a:endParaRPr>
                    </a:p>
                  </a:txBody>
                  <a:tcPr marL="67872" marR="678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800"/>
                        </a:spcAft>
                      </a:pPr>
                      <a:r>
                        <a:rPr lang="en-US" sz="1600" dirty="0">
                          <a:effectLst/>
                          <a:latin typeface="David" panose="020E0502060401010101" pitchFamily="34" charset="-79"/>
                          <a:ea typeface="Calibri" panose="020F0502020204030204" pitchFamily="34" charset="0"/>
                          <a:cs typeface="David" panose="020E0502060401010101" pitchFamily="34" charset="-79"/>
                        </a:rPr>
                        <a:t>46.2</a:t>
                      </a:r>
                      <a:endParaRPr lang="en-US" sz="1600" dirty="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800"/>
                        </a:spcAft>
                      </a:pPr>
                      <a:r>
                        <a:rPr lang="en-US" sz="1600" dirty="0">
                          <a:effectLst/>
                          <a:latin typeface="David" panose="020E0502060401010101" pitchFamily="34" charset="-79"/>
                          <a:ea typeface="Calibri" panose="020F0502020204030204" pitchFamily="34" charset="0"/>
                          <a:cs typeface="David" panose="020E0502060401010101" pitchFamily="34" charset="-79"/>
                        </a:rPr>
                        <a:t>40.0</a:t>
                      </a:r>
                      <a:endParaRPr lang="en-US" sz="1600" dirty="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800"/>
                        </a:spcAft>
                      </a:pPr>
                      <a:r>
                        <a:rPr lang="en-US" sz="1600" dirty="0">
                          <a:effectLst/>
                          <a:latin typeface="David" panose="020E0502060401010101" pitchFamily="34" charset="-79"/>
                          <a:ea typeface="Calibri" panose="020F0502020204030204" pitchFamily="34" charset="0"/>
                          <a:cs typeface="David" panose="020E0502060401010101" pitchFamily="34" charset="-79"/>
                        </a:rPr>
                        <a:t>51.5</a:t>
                      </a:r>
                      <a:endParaRPr lang="en-US" sz="1600" dirty="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800"/>
                        </a:spcAft>
                      </a:pPr>
                      <a:r>
                        <a:rPr lang="en-US" sz="1600" dirty="0">
                          <a:effectLst/>
                          <a:latin typeface="David" panose="020E0502060401010101" pitchFamily="34" charset="-79"/>
                          <a:ea typeface="Calibri" panose="020F0502020204030204" pitchFamily="34" charset="0"/>
                          <a:cs typeface="David" panose="020E0502060401010101" pitchFamily="34" charset="-79"/>
                        </a:rPr>
                        <a:t>46.7</a:t>
                      </a:r>
                      <a:endParaRPr lang="en-US" sz="1600" dirty="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800"/>
                        </a:spcAft>
                      </a:pPr>
                      <a:r>
                        <a:rPr lang="en-US" sz="1600" dirty="0">
                          <a:effectLst/>
                          <a:latin typeface="David" panose="020E0502060401010101" pitchFamily="34" charset="-79"/>
                          <a:ea typeface="Calibri" panose="020F0502020204030204" pitchFamily="34" charset="0"/>
                          <a:cs typeface="David" panose="020E0502060401010101" pitchFamily="34" charset="-79"/>
                        </a:rPr>
                        <a:t>39.8</a:t>
                      </a:r>
                      <a:endParaRPr lang="en-US" sz="1600" dirty="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800"/>
                        </a:spcAft>
                      </a:pPr>
                      <a:r>
                        <a:rPr lang="en-US" sz="1600" dirty="0">
                          <a:effectLst/>
                          <a:latin typeface="David" panose="020E0502060401010101" pitchFamily="34" charset="-79"/>
                          <a:ea typeface="Calibri" panose="020F0502020204030204" pitchFamily="34" charset="0"/>
                          <a:cs typeface="David" panose="020E0502060401010101" pitchFamily="34" charset="-79"/>
                        </a:rPr>
                        <a:t>51.9</a:t>
                      </a:r>
                      <a:endParaRPr lang="en-US" sz="1600" dirty="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72801548"/>
                  </a:ext>
                </a:extLst>
              </a:tr>
              <a:tr h="333229">
                <a:tc>
                  <a:txBody>
                    <a:bodyPr/>
                    <a:lstStyle/>
                    <a:p>
                      <a:pPr algn="r" rtl="1">
                        <a:lnSpc>
                          <a:spcPct val="100000"/>
                        </a:lnSpc>
                        <a:spcAft>
                          <a:spcPts val="0"/>
                        </a:spcAft>
                      </a:pPr>
                      <a:r>
                        <a:rPr lang="he-IL" sz="1600" dirty="0">
                          <a:effectLst/>
                          <a:latin typeface="Courier New" panose="02070309020205020404" pitchFamily="49" charset="0"/>
                          <a:ea typeface="Calibri" panose="020F0502020204030204" pitchFamily="34" charset="0"/>
                          <a:cs typeface="David" panose="020E0502060401010101" pitchFamily="34" charset="-79"/>
                        </a:rPr>
                        <a:t>אחים בישיבה חרדית בגיל 19</a:t>
                      </a:r>
                      <a:r>
                        <a:rPr lang="he-IL" sz="1600" baseline="30000" dirty="0">
                          <a:effectLst/>
                          <a:latin typeface="Courier New" panose="02070309020205020404" pitchFamily="49" charset="0"/>
                          <a:ea typeface="Calibri" panose="020F0502020204030204" pitchFamily="34" charset="0"/>
                          <a:cs typeface="David" panose="020E0502060401010101" pitchFamily="34" charset="-79"/>
                        </a:rPr>
                        <a:t> </a:t>
                      </a:r>
                      <a:r>
                        <a:rPr lang="he-IL" sz="1600" dirty="0">
                          <a:effectLst/>
                          <a:latin typeface="Courier New" panose="02070309020205020404" pitchFamily="49" charset="0"/>
                          <a:ea typeface="Calibri" panose="020F0502020204030204" pitchFamily="34" charset="0"/>
                          <a:cs typeface="David" panose="020E0502060401010101" pitchFamily="34" charset="-79"/>
                        </a:rPr>
                        <a:t>(%)</a:t>
                      </a:r>
                      <a:endParaRPr lang="en-US" sz="1600" dirty="0">
                        <a:effectLst/>
                        <a:latin typeface="Courier New" panose="02070309020205020404" pitchFamily="49" charset="0"/>
                        <a:ea typeface="Calibri" panose="020F0502020204030204" pitchFamily="34" charset="0"/>
                        <a:cs typeface="David" panose="020E0502060401010101" pitchFamily="34" charset="-79"/>
                      </a:endParaRPr>
                    </a:p>
                  </a:txBody>
                  <a:tcPr marL="67872" marR="678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800"/>
                        </a:spcAft>
                      </a:pPr>
                      <a:r>
                        <a:rPr lang="en-US" sz="1600" dirty="0">
                          <a:effectLst/>
                          <a:latin typeface="David" panose="020E0502060401010101" pitchFamily="34" charset="-79"/>
                          <a:ea typeface="Calibri" panose="020F0502020204030204" pitchFamily="34" charset="0"/>
                          <a:cs typeface="David" panose="020E0502060401010101" pitchFamily="34" charset="-79"/>
                        </a:rPr>
                        <a:t>31.8</a:t>
                      </a:r>
                      <a:endParaRPr lang="en-US" sz="1600" dirty="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50000"/>
                        </a:lnSpc>
                        <a:spcAft>
                          <a:spcPts val="800"/>
                        </a:spcAft>
                      </a:pPr>
                      <a:r>
                        <a:rPr lang="en-US" sz="1600" dirty="0">
                          <a:effectLst/>
                          <a:latin typeface="David" panose="020E0502060401010101" pitchFamily="34" charset="-79"/>
                          <a:ea typeface="Calibri" panose="020F0502020204030204" pitchFamily="34" charset="0"/>
                          <a:cs typeface="David" panose="020E0502060401010101" pitchFamily="34" charset="-79"/>
                        </a:rPr>
                        <a:t>35.5</a:t>
                      </a:r>
                      <a:endParaRPr lang="en-US" sz="1600" dirty="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800"/>
                        </a:spcAft>
                      </a:pPr>
                      <a:r>
                        <a:rPr lang="en-US" sz="1600" dirty="0">
                          <a:effectLst/>
                          <a:latin typeface="David" panose="020E0502060401010101" pitchFamily="34" charset="-79"/>
                          <a:ea typeface="Calibri" panose="020F0502020204030204" pitchFamily="34" charset="0"/>
                          <a:cs typeface="David" panose="020E0502060401010101" pitchFamily="34" charset="-79"/>
                        </a:rPr>
                        <a:t>28.8</a:t>
                      </a:r>
                      <a:endParaRPr lang="en-US" sz="1600" dirty="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800"/>
                        </a:spcAft>
                      </a:pPr>
                      <a:r>
                        <a:rPr lang="en-US" sz="1600" dirty="0">
                          <a:effectLst/>
                          <a:latin typeface="David" panose="020E0502060401010101" pitchFamily="34" charset="-79"/>
                          <a:ea typeface="Calibri" panose="020F0502020204030204" pitchFamily="34" charset="0"/>
                          <a:cs typeface="David" panose="020E0502060401010101" pitchFamily="34" charset="-79"/>
                        </a:rPr>
                        <a:t>37.8</a:t>
                      </a:r>
                      <a:endParaRPr lang="en-US" sz="1600" dirty="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800"/>
                        </a:spcAft>
                      </a:pPr>
                      <a:r>
                        <a:rPr lang="en-US" sz="1600" dirty="0">
                          <a:effectLst/>
                          <a:latin typeface="David" panose="020E0502060401010101" pitchFamily="34" charset="-79"/>
                          <a:ea typeface="Calibri" panose="020F0502020204030204" pitchFamily="34" charset="0"/>
                          <a:cs typeface="David" panose="020E0502060401010101" pitchFamily="34" charset="-79"/>
                        </a:rPr>
                        <a:t>42.0</a:t>
                      </a:r>
                      <a:endParaRPr lang="en-US" sz="1600" dirty="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800"/>
                        </a:spcAft>
                      </a:pPr>
                      <a:r>
                        <a:rPr lang="en-US" sz="1600" dirty="0">
                          <a:effectLst/>
                          <a:latin typeface="David" panose="020E0502060401010101" pitchFamily="34" charset="-79"/>
                          <a:ea typeface="Calibri" panose="020F0502020204030204" pitchFamily="34" charset="0"/>
                          <a:cs typeface="David" panose="020E0502060401010101" pitchFamily="34" charset="-79"/>
                        </a:rPr>
                        <a:t>34.5</a:t>
                      </a:r>
                      <a:endParaRPr lang="en-US" sz="1600" dirty="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55278294"/>
                  </a:ext>
                </a:extLst>
              </a:tr>
              <a:tr h="333229">
                <a:tc>
                  <a:txBody>
                    <a:bodyPr/>
                    <a:lstStyle/>
                    <a:p>
                      <a:pPr algn="r" rtl="1">
                        <a:lnSpc>
                          <a:spcPct val="100000"/>
                        </a:lnSpc>
                        <a:spcAft>
                          <a:spcPts val="0"/>
                        </a:spcAft>
                      </a:pPr>
                      <a:r>
                        <a:rPr lang="he-IL" sz="1600" dirty="0">
                          <a:effectLst/>
                          <a:latin typeface="Courier New" panose="02070309020205020404" pitchFamily="49" charset="0"/>
                          <a:ea typeface="Calibri" panose="020F0502020204030204" pitchFamily="34" charset="0"/>
                          <a:cs typeface="David" panose="020E0502060401010101" pitchFamily="34" charset="-79"/>
                        </a:rPr>
                        <a:t>מספר אחים ואחיות</a:t>
                      </a:r>
                      <a:endParaRPr lang="en-US" sz="1600" dirty="0">
                        <a:effectLst/>
                        <a:latin typeface="Courier New" panose="02070309020205020404" pitchFamily="49" charset="0"/>
                        <a:ea typeface="Calibri" panose="020F0502020204030204" pitchFamily="34" charset="0"/>
                        <a:cs typeface="David" panose="020E0502060401010101" pitchFamily="34" charset="-79"/>
                      </a:endParaRPr>
                    </a:p>
                  </a:txBody>
                  <a:tcPr marL="67872" marR="678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800"/>
                        </a:spcAft>
                      </a:pPr>
                      <a:r>
                        <a:rPr lang="en-US" sz="1600" dirty="0">
                          <a:effectLst/>
                          <a:latin typeface="David" panose="020E0502060401010101" pitchFamily="34" charset="-79"/>
                          <a:ea typeface="Calibri" panose="020F0502020204030204" pitchFamily="34" charset="0"/>
                          <a:cs typeface="David" panose="020E0502060401010101" pitchFamily="34" charset="-79"/>
                        </a:rPr>
                        <a:t>4.5</a:t>
                      </a:r>
                      <a:endParaRPr lang="en-US" sz="1600" dirty="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50000"/>
                        </a:lnSpc>
                        <a:spcAft>
                          <a:spcPts val="800"/>
                        </a:spcAft>
                      </a:pPr>
                      <a:r>
                        <a:rPr lang="en-US" sz="1600" dirty="0">
                          <a:effectLst/>
                          <a:latin typeface="David" panose="020E0502060401010101" pitchFamily="34" charset="-79"/>
                          <a:ea typeface="Calibri" panose="020F0502020204030204" pitchFamily="34" charset="0"/>
                          <a:cs typeface="David" panose="020E0502060401010101" pitchFamily="34" charset="-79"/>
                        </a:rPr>
                        <a:t>4.6</a:t>
                      </a:r>
                      <a:endParaRPr lang="en-US" sz="1600" dirty="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50000"/>
                        </a:lnSpc>
                        <a:spcAft>
                          <a:spcPts val="800"/>
                        </a:spcAft>
                      </a:pPr>
                      <a:r>
                        <a:rPr lang="en-US" sz="1600" dirty="0">
                          <a:effectLst/>
                          <a:latin typeface="David" panose="020E0502060401010101" pitchFamily="34" charset="-79"/>
                          <a:ea typeface="Calibri" panose="020F0502020204030204" pitchFamily="34" charset="0"/>
                          <a:cs typeface="David" panose="020E0502060401010101" pitchFamily="34" charset="-79"/>
                        </a:rPr>
                        <a:t>4.4</a:t>
                      </a:r>
                      <a:endParaRPr lang="en-US" sz="1600" dirty="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800"/>
                        </a:spcAft>
                      </a:pPr>
                      <a:r>
                        <a:rPr lang="en-US" sz="1600" dirty="0">
                          <a:effectLst/>
                          <a:latin typeface="David" panose="020E0502060401010101" pitchFamily="34" charset="-79"/>
                          <a:ea typeface="Calibri" panose="020F0502020204030204" pitchFamily="34" charset="0"/>
                          <a:cs typeface="David" panose="020E0502060401010101" pitchFamily="34" charset="-79"/>
                        </a:rPr>
                        <a:t>4.3</a:t>
                      </a:r>
                      <a:endParaRPr lang="en-US" sz="1600" dirty="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800"/>
                        </a:spcAft>
                      </a:pPr>
                      <a:r>
                        <a:rPr lang="en-US" sz="1600" dirty="0">
                          <a:effectLst/>
                          <a:latin typeface="David" panose="020E0502060401010101" pitchFamily="34" charset="-79"/>
                          <a:ea typeface="Calibri" panose="020F0502020204030204" pitchFamily="34" charset="0"/>
                          <a:cs typeface="David" panose="020E0502060401010101" pitchFamily="34" charset="-79"/>
                        </a:rPr>
                        <a:t>4.4</a:t>
                      </a:r>
                      <a:endParaRPr lang="en-US" sz="1600" dirty="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800"/>
                        </a:spcAft>
                      </a:pPr>
                      <a:r>
                        <a:rPr lang="en-US" sz="1600" dirty="0">
                          <a:effectLst/>
                          <a:latin typeface="David" panose="020E0502060401010101" pitchFamily="34" charset="-79"/>
                          <a:ea typeface="Calibri" panose="020F0502020204030204" pitchFamily="34" charset="0"/>
                          <a:cs typeface="David" panose="020E0502060401010101" pitchFamily="34" charset="-79"/>
                        </a:rPr>
                        <a:t>4.1</a:t>
                      </a:r>
                      <a:endParaRPr lang="en-US" sz="1600" dirty="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74595468"/>
                  </a:ext>
                </a:extLst>
              </a:tr>
              <a:tr h="333229">
                <a:tc>
                  <a:txBody>
                    <a:bodyPr/>
                    <a:lstStyle/>
                    <a:p>
                      <a:pPr algn="r" rtl="1">
                        <a:lnSpc>
                          <a:spcPct val="100000"/>
                        </a:lnSpc>
                        <a:spcAft>
                          <a:spcPts val="0"/>
                        </a:spcAft>
                      </a:pPr>
                      <a:r>
                        <a:rPr lang="he-IL" sz="1600" dirty="0">
                          <a:effectLst/>
                          <a:latin typeface="Courier New" panose="02070309020205020404" pitchFamily="49" charset="0"/>
                          <a:ea typeface="Calibri" panose="020F0502020204030204" pitchFamily="34" charset="0"/>
                          <a:cs typeface="David" panose="020E0502060401010101" pitchFamily="34" charset="-79"/>
                        </a:rPr>
                        <a:t>אם עבדה (%)</a:t>
                      </a:r>
                      <a:endParaRPr lang="en-US" sz="1600" dirty="0">
                        <a:effectLst/>
                        <a:latin typeface="Courier New" panose="02070309020205020404" pitchFamily="49" charset="0"/>
                        <a:ea typeface="Calibri" panose="020F0502020204030204" pitchFamily="34" charset="0"/>
                        <a:cs typeface="David" panose="020E0502060401010101" pitchFamily="34" charset="-79"/>
                      </a:endParaRPr>
                    </a:p>
                  </a:txBody>
                  <a:tcPr marL="67872" marR="678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rtl="1">
                        <a:lnSpc>
                          <a:spcPct val="150000"/>
                        </a:lnSpc>
                        <a:spcAft>
                          <a:spcPts val="800"/>
                        </a:spcAft>
                      </a:pPr>
                      <a:r>
                        <a:rPr lang="en-US" sz="1600">
                          <a:effectLst/>
                          <a:latin typeface="David" panose="020E0502060401010101" pitchFamily="34" charset="-79"/>
                          <a:ea typeface="Calibri" panose="020F0502020204030204" pitchFamily="34" charset="0"/>
                          <a:cs typeface="David" panose="020E0502060401010101" pitchFamily="34" charset="-79"/>
                        </a:rPr>
                        <a:t>66.8</a:t>
                      </a:r>
                      <a:endParaRPr lang="en-US" sz="160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rtl="0">
                        <a:lnSpc>
                          <a:spcPct val="150000"/>
                        </a:lnSpc>
                        <a:spcAft>
                          <a:spcPts val="800"/>
                        </a:spcAft>
                      </a:pPr>
                      <a:r>
                        <a:rPr lang="en-US" sz="1600">
                          <a:effectLst/>
                          <a:latin typeface="David" panose="020E0502060401010101" pitchFamily="34" charset="-79"/>
                          <a:ea typeface="Calibri" panose="020F0502020204030204" pitchFamily="34" charset="0"/>
                          <a:cs typeface="David" panose="020E0502060401010101" pitchFamily="34" charset="-79"/>
                        </a:rPr>
                        <a:t>72.9</a:t>
                      </a:r>
                      <a:endParaRPr lang="en-US" sz="160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rtl="1">
                        <a:lnSpc>
                          <a:spcPct val="150000"/>
                        </a:lnSpc>
                        <a:spcAft>
                          <a:spcPts val="800"/>
                        </a:spcAft>
                      </a:pPr>
                      <a:r>
                        <a:rPr lang="en-US" sz="1600">
                          <a:effectLst/>
                          <a:latin typeface="David" panose="020E0502060401010101" pitchFamily="34" charset="-79"/>
                          <a:ea typeface="Calibri" panose="020F0502020204030204" pitchFamily="34" charset="0"/>
                          <a:cs typeface="David" panose="020E0502060401010101" pitchFamily="34" charset="-79"/>
                        </a:rPr>
                        <a:t>59.5</a:t>
                      </a:r>
                      <a:endParaRPr lang="en-US" sz="160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rtl="1">
                        <a:lnSpc>
                          <a:spcPct val="150000"/>
                        </a:lnSpc>
                        <a:spcAft>
                          <a:spcPts val="800"/>
                        </a:spcAft>
                      </a:pPr>
                      <a:r>
                        <a:rPr lang="en-US" sz="1600" dirty="0">
                          <a:effectLst/>
                          <a:latin typeface="David" panose="020E0502060401010101" pitchFamily="34" charset="-79"/>
                          <a:ea typeface="Calibri" panose="020F0502020204030204" pitchFamily="34" charset="0"/>
                          <a:cs typeface="David" panose="020E0502060401010101" pitchFamily="34" charset="-79"/>
                        </a:rPr>
                        <a:t>61.9</a:t>
                      </a:r>
                      <a:endParaRPr lang="en-US" sz="1600" dirty="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rtl="1">
                        <a:lnSpc>
                          <a:spcPct val="150000"/>
                        </a:lnSpc>
                        <a:spcAft>
                          <a:spcPts val="800"/>
                        </a:spcAft>
                      </a:pPr>
                      <a:r>
                        <a:rPr lang="en-US" sz="1600">
                          <a:effectLst/>
                          <a:latin typeface="David" panose="020E0502060401010101" pitchFamily="34" charset="-79"/>
                          <a:ea typeface="Calibri" panose="020F0502020204030204" pitchFamily="34" charset="0"/>
                          <a:cs typeface="David" panose="020E0502060401010101" pitchFamily="34" charset="-79"/>
                        </a:rPr>
                        <a:t>67.1</a:t>
                      </a:r>
                      <a:endParaRPr lang="en-US" sz="160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rtl="1">
                        <a:lnSpc>
                          <a:spcPct val="150000"/>
                        </a:lnSpc>
                        <a:spcAft>
                          <a:spcPts val="800"/>
                        </a:spcAft>
                      </a:pPr>
                      <a:r>
                        <a:rPr lang="en-US" sz="1600">
                          <a:effectLst/>
                          <a:latin typeface="David" panose="020E0502060401010101" pitchFamily="34" charset="-79"/>
                          <a:ea typeface="Calibri" panose="020F0502020204030204" pitchFamily="34" charset="0"/>
                          <a:cs typeface="David" panose="020E0502060401010101" pitchFamily="34" charset="-79"/>
                        </a:rPr>
                        <a:t>56.0</a:t>
                      </a:r>
                      <a:endParaRPr lang="en-US" sz="160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2567658010"/>
                  </a:ext>
                </a:extLst>
              </a:tr>
              <a:tr h="333229">
                <a:tc>
                  <a:txBody>
                    <a:bodyPr/>
                    <a:lstStyle/>
                    <a:p>
                      <a:pPr algn="r" rtl="1">
                        <a:lnSpc>
                          <a:spcPct val="100000"/>
                        </a:lnSpc>
                        <a:spcAft>
                          <a:spcPts val="0"/>
                        </a:spcAft>
                      </a:pPr>
                      <a:r>
                        <a:rPr lang="he-IL" sz="1600" dirty="0">
                          <a:effectLst/>
                          <a:latin typeface="Courier New" panose="02070309020205020404" pitchFamily="49" charset="0"/>
                          <a:ea typeface="Calibri" panose="020F0502020204030204" pitchFamily="34" charset="0"/>
                          <a:cs typeface="David" panose="020E0502060401010101" pitchFamily="34" charset="-79"/>
                        </a:rPr>
                        <a:t>אב עבד (%)</a:t>
                      </a:r>
                      <a:endParaRPr lang="en-US" sz="1600" dirty="0">
                        <a:effectLst/>
                        <a:latin typeface="Courier New" panose="02070309020205020404" pitchFamily="49" charset="0"/>
                        <a:ea typeface="Calibri" panose="020F0502020204030204" pitchFamily="34" charset="0"/>
                        <a:cs typeface="David" panose="020E0502060401010101" pitchFamily="34" charset="-79"/>
                      </a:endParaRPr>
                    </a:p>
                  </a:txBody>
                  <a:tcPr marL="67872" marR="678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800"/>
                        </a:spcAft>
                      </a:pPr>
                      <a:r>
                        <a:rPr lang="en-US" sz="1600">
                          <a:effectLst/>
                          <a:latin typeface="David" panose="020E0502060401010101" pitchFamily="34" charset="-79"/>
                          <a:ea typeface="Calibri" panose="020F0502020204030204" pitchFamily="34" charset="0"/>
                          <a:cs typeface="David" panose="020E0502060401010101" pitchFamily="34" charset="-79"/>
                        </a:rPr>
                        <a:t>71.5</a:t>
                      </a:r>
                      <a:endParaRPr lang="en-US" sz="160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50000"/>
                        </a:lnSpc>
                        <a:spcAft>
                          <a:spcPts val="800"/>
                        </a:spcAft>
                      </a:pPr>
                      <a:r>
                        <a:rPr lang="en-US" sz="1600">
                          <a:effectLst/>
                          <a:latin typeface="David" panose="020E0502060401010101" pitchFamily="34" charset="-79"/>
                          <a:ea typeface="Calibri" panose="020F0502020204030204" pitchFamily="34" charset="0"/>
                          <a:cs typeface="David" panose="020E0502060401010101" pitchFamily="34" charset="-79"/>
                        </a:rPr>
                        <a:t>78.0</a:t>
                      </a:r>
                      <a:endParaRPr lang="en-US" sz="160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800"/>
                        </a:spcAft>
                      </a:pPr>
                      <a:r>
                        <a:rPr lang="en-US" sz="1600">
                          <a:effectLst/>
                          <a:latin typeface="David" panose="020E0502060401010101" pitchFamily="34" charset="-79"/>
                          <a:ea typeface="Calibri" panose="020F0502020204030204" pitchFamily="34" charset="0"/>
                          <a:cs typeface="David" panose="020E0502060401010101" pitchFamily="34" charset="-79"/>
                        </a:rPr>
                        <a:t>63.6</a:t>
                      </a:r>
                      <a:endParaRPr lang="en-US" sz="160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800"/>
                        </a:spcAft>
                      </a:pPr>
                      <a:r>
                        <a:rPr lang="en-US" sz="1600" dirty="0">
                          <a:effectLst/>
                          <a:latin typeface="David" panose="020E0502060401010101" pitchFamily="34" charset="-79"/>
                          <a:ea typeface="Calibri" panose="020F0502020204030204" pitchFamily="34" charset="0"/>
                          <a:cs typeface="David" panose="020E0502060401010101" pitchFamily="34" charset="-79"/>
                        </a:rPr>
                        <a:t>66.8</a:t>
                      </a:r>
                      <a:endParaRPr lang="en-US" sz="1600" dirty="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800"/>
                        </a:spcAft>
                      </a:pPr>
                      <a:r>
                        <a:rPr lang="en-US" sz="1600">
                          <a:effectLst/>
                          <a:latin typeface="David" panose="020E0502060401010101" pitchFamily="34" charset="-79"/>
                          <a:ea typeface="Calibri" panose="020F0502020204030204" pitchFamily="34" charset="0"/>
                          <a:cs typeface="David" panose="020E0502060401010101" pitchFamily="34" charset="-79"/>
                        </a:rPr>
                        <a:t>72.7</a:t>
                      </a:r>
                      <a:endParaRPr lang="en-US" sz="160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800"/>
                        </a:spcAft>
                      </a:pPr>
                      <a:r>
                        <a:rPr lang="en-US" sz="1600">
                          <a:effectLst/>
                          <a:latin typeface="David" panose="020E0502060401010101" pitchFamily="34" charset="-79"/>
                          <a:ea typeface="Calibri" panose="020F0502020204030204" pitchFamily="34" charset="0"/>
                          <a:cs typeface="David" panose="020E0502060401010101" pitchFamily="34" charset="-79"/>
                        </a:rPr>
                        <a:t>60.1</a:t>
                      </a:r>
                      <a:endParaRPr lang="en-US" sz="160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22815363"/>
                  </a:ext>
                </a:extLst>
              </a:tr>
              <a:tr h="545858">
                <a:tc>
                  <a:txBody>
                    <a:bodyPr/>
                    <a:lstStyle/>
                    <a:p>
                      <a:pPr algn="r" rtl="1">
                        <a:lnSpc>
                          <a:spcPct val="100000"/>
                        </a:lnSpc>
                        <a:spcAft>
                          <a:spcPts val="0"/>
                        </a:spcAft>
                      </a:pPr>
                      <a:r>
                        <a:rPr lang="he-IL" sz="1600" dirty="0">
                          <a:effectLst/>
                          <a:latin typeface="Courier New" panose="02070309020205020404" pitchFamily="49" charset="0"/>
                          <a:ea typeface="Calibri" panose="020F0502020204030204" pitchFamily="34" charset="0"/>
                          <a:cs typeface="David" panose="020E0502060401010101" pitchFamily="34" charset="-79"/>
                        </a:rPr>
                        <a:t>הכנסה משפחתית חודשית מעבודה</a:t>
                      </a:r>
                      <a:r>
                        <a:rPr lang="he-IL" sz="1600" baseline="30000" dirty="0">
                          <a:effectLst/>
                          <a:latin typeface="Courier New" panose="02070309020205020404" pitchFamily="49" charset="0"/>
                          <a:ea typeface="Calibri" panose="020F0502020204030204" pitchFamily="34" charset="0"/>
                          <a:cs typeface="David" panose="020E0502060401010101" pitchFamily="34" charset="-79"/>
                        </a:rPr>
                        <a:t> </a:t>
                      </a:r>
                    </a:p>
                    <a:p>
                      <a:pPr algn="r" rtl="1">
                        <a:lnSpc>
                          <a:spcPct val="100000"/>
                        </a:lnSpc>
                        <a:spcAft>
                          <a:spcPts val="0"/>
                        </a:spcAft>
                      </a:pPr>
                      <a:r>
                        <a:rPr lang="he-IL" sz="1600" dirty="0">
                          <a:effectLst/>
                          <a:latin typeface="Courier New" panose="02070309020205020404" pitchFamily="49" charset="0"/>
                          <a:ea typeface="Calibri" panose="020F0502020204030204" pitchFamily="34" charset="0"/>
                          <a:cs typeface="David" panose="020E0502060401010101" pitchFamily="34" charset="-79"/>
                        </a:rPr>
                        <a:t>(אלפי ש"ח)</a:t>
                      </a:r>
                      <a:endParaRPr lang="en-US" sz="1600" dirty="0">
                        <a:effectLst/>
                        <a:latin typeface="Courier New" panose="02070309020205020404" pitchFamily="49" charset="0"/>
                        <a:ea typeface="Calibri" panose="020F0502020204030204" pitchFamily="34" charset="0"/>
                        <a:cs typeface="David" panose="020E0502060401010101" pitchFamily="34" charset="-79"/>
                      </a:endParaRPr>
                    </a:p>
                  </a:txBody>
                  <a:tcPr marL="67872" marR="678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800"/>
                        </a:spcAft>
                      </a:pPr>
                      <a:r>
                        <a:rPr lang="en-US" sz="1600">
                          <a:effectLst/>
                          <a:latin typeface="David" panose="020E0502060401010101" pitchFamily="34" charset="-79"/>
                          <a:ea typeface="Calibri" panose="020F0502020204030204" pitchFamily="34" charset="0"/>
                          <a:cs typeface="David" panose="020E0502060401010101" pitchFamily="34" charset="-79"/>
                        </a:rPr>
                        <a:t>13.5</a:t>
                      </a:r>
                      <a:endParaRPr lang="en-US" sz="160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50000"/>
                        </a:lnSpc>
                        <a:spcAft>
                          <a:spcPts val="800"/>
                        </a:spcAft>
                      </a:pPr>
                      <a:r>
                        <a:rPr lang="en-US" sz="1600" dirty="0">
                          <a:effectLst/>
                          <a:latin typeface="David" panose="020E0502060401010101" pitchFamily="34" charset="-79"/>
                          <a:ea typeface="Calibri" panose="020F0502020204030204" pitchFamily="34" charset="0"/>
                          <a:cs typeface="David" panose="020E0502060401010101" pitchFamily="34" charset="-79"/>
                        </a:rPr>
                        <a:t>13.8</a:t>
                      </a:r>
                      <a:endParaRPr lang="en-US" sz="1600" dirty="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800"/>
                        </a:spcAft>
                      </a:pPr>
                      <a:r>
                        <a:rPr lang="en-US" sz="1600">
                          <a:effectLst/>
                          <a:latin typeface="David" panose="020E0502060401010101" pitchFamily="34" charset="-79"/>
                          <a:ea typeface="Calibri" panose="020F0502020204030204" pitchFamily="34" charset="0"/>
                          <a:cs typeface="David" panose="020E0502060401010101" pitchFamily="34" charset="-79"/>
                        </a:rPr>
                        <a:t>13.0</a:t>
                      </a:r>
                      <a:endParaRPr lang="en-US" sz="160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800"/>
                        </a:spcAft>
                      </a:pPr>
                      <a:r>
                        <a:rPr lang="en-US" sz="1600" dirty="0">
                          <a:effectLst/>
                          <a:latin typeface="David" panose="020E0502060401010101" pitchFamily="34" charset="-79"/>
                          <a:ea typeface="Calibri" panose="020F0502020204030204" pitchFamily="34" charset="0"/>
                          <a:cs typeface="David" panose="020E0502060401010101" pitchFamily="34" charset="-79"/>
                        </a:rPr>
                        <a:t>12.5</a:t>
                      </a:r>
                      <a:endParaRPr lang="en-US" sz="1600" dirty="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800"/>
                        </a:spcAft>
                      </a:pPr>
                      <a:r>
                        <a:rPr lang="en-US" sz="1600">
                          <a:effectLst/>
                          <a:latin typeface="David" panose="020E0502060401010101" pitchFamily="34" charset="-79"/>
                          <a:ea typeface="Calibri" panose="020F0502020204030204" pitchFamily="34" charset="0"/>
                          <a:cs typeface="David" panose="020E0502060401010101" pitchFamily="34" charset="-79"/>
                        </a:rPr>
                        <a:t>13.1</a:t>
                      </a:r>
                      <a:endParaRPr lang="en-US" sz="160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800"/>
                        </a:spcAft>
                      </a:pPr>
                      <a:r>
                        <a:rPr lang="en-US" sz="1600">
                          <a:effectLst/>
                          <a:latin typeface="David" panose="020E0502060401010101" pitchFamily="34" charset="-79"/>
                          <a:ea typeface="Calibri" panose="020F0502020204030204" pitchFamily="34" charset="0"/>
                          <a:cs typeface="David" panose="020E0502060401010101" pitchFamily="34" charset="-79"/>
                        </a:rPr>
                        <a:t>11.7</a:t>
                      </a:r>
                      <a:endParaRPr lang="en-US" sz="160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88665646"/>
                  </a:ext>
                </a:extLst>
              </a:tr>
              <a:tr h="333229">
                <a:tc>
                  <a:txBody>
                    <a:bodyPr/>
                    <a:lstStyle/>
                    <a:p>
                      <a:pPr algn="r" rtl="1">
                        <a:lnSpc>
                          <a:spcPct val="100000"/>
                        </a:lnSpc>
                        <a:spcAft>
                          <a:spcPts val="0"/>
                        </a:spcAft>
                      </a:pPr>
                      <a:r>
                        <a:rPr lang="he-IL" sz="1600" dirty="0">
                          <a:effectLst/>
                          <a:latin typeface="Courier New" panose="02070309020205020404" pitchFamily="49" charset="0"/>
                          <a:ea typeface="Calibri" panose="020F0502020204030204" pitchFamily="34" charset="0"/>
                          <a:cs typeface="David" panose="020E0502060401010101" pitchFamily="34" charset="-79"/>
                        </a:rPr>
                        <a:t>מגורים ביישוב עירוני הומוגני חרדי</a:t>
                      </a:r>
                      <a:r>
                        <a:rPr lang="he-IL" sz="1600" baseline="30000" dirty="0">
                          <a:effectLst/>
                          <a:latin typeface="Courier New" panose="02070309020205020404" pitchFamily="49" charset="0"/>
                          <a:ea typeface="Calibri" panose="020F0502020204030204" pitchFamily="34" charset="0"/>
                          <a:cs typeface="David" panose="020E0502060401010101" pitchFamily="34" charset="-79"/>
                        </a:rPr>
                        <a:t> </a:t>
                      </a:r>
                      <a:r>
                        <a:rPr lang="he-IL" sz="1600" dirty="0">
                          <a:effectLst/>
                          <a:latin typeface="Courier New" panose="02070309020205020404" pitchFamily="49" charset="0"/>
                          <a:ea typeface="Calibri" panose="020F0502020204030204" pitchFamily="34" charset="0"/>
                          <a:cs typeface="David" panose="020E0502060401010101" pitchFamily="34" charset="-79"/>
                        </a:rPr>
                        <a:t>(%)</a:t>
                      </a:r>
                      <a:endParaRPr lang="en-US" sz="1600" dirty="0">
                        <a:effectLst/>
                        <a:latin typeface="Courier New" panose="02070309020205020404" pitchFamily="49" charset="0"/>
                        <a:ea typeface="Calibri" panose="020F0502020204030204" pitchFamily="34" charset="0"/>
                        <a:cs typeface="David" panose="020E0502060401010101" pitchFamily="34" charset="-79"/>
                      </a:endParaRPr>
                    </a:p>
                  </a:txBody>
                  <a:tcPr marL="67872" marR="678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800"/>
                        </a:spcAft>
                      </a:pPr>
                      <a:r>
                        <a:rPr lang="en-US" sz="1600">
                          <a:effectLst/>
                          <a:latin typeface="David" panose="020E0502060401010101" pitchFamily="34" charset="-79"/>
                          <a:ea typeface="Calibri" panose="020F0502020204030204" pitchFamily="34" charset="0"/>
                          <a:cs typeface="David" panose="020E0502060401010101" pitchFamily="34" charset="-79"/>
                        </a:rPr>
                        <a:t>10.4</a:t>
                      </a:r>
                      <a:endParaRPr lang="en-US" sz="160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50000"/>
                        </a:lnSpc>
                        <a:spcAft>
                          <a:spcPts val="800"/>
                        </a:spcAft>
                      </a:pPr>
                      <a:r>
                        <a:rPr lang="en-US" sz="1600">
                          <a:effectLst/>
                          <a:latin typeface="David" panose="020E0502060401010101" pitchFamily="34" charset="-79"/>
                          <a:ea typeface="Calibri" panose="020F0502020204030204" pitchFamily="34" charset="0"/>
                          <a:cs typeface="David" panose="020E0502060401010101" pitchFamily="34" charset="-79"/>
                        </a:rPr>
                        <a:t>10.1</a:t>
                      </a:r>
                      <a:endParaRPr lang="en-US" sz="160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800"/>
                        </a:spcAft>
                      </a:pPr>
                      <a:r>
                        <a:rPr lang="en-US" sz="1600">
                          <a:effectLst/>
                          <a:latin typeface="David" panose="020E0502060401010101" pitchFamily="34" charset="-79"/>
                          <a:ea typeface="Calibri" panose="020F0502020204030204" pitchFamily="34" charset="0"/>
                          <a:cs typeface="David" panose="020E0502060401010101" pitchFamily="34" charset="-79"/>
                        </a:rPr>
                        <a:t>10.7</a:t>
                      </a:r>
                      <a:endParaRPr lang="en-US" sz="160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50000"/>
                        </a:lnSpc>
                        <a:spcAft>
                          <a:spcPts val="800"/>
                        </a:spcAft>
                      </a:pPr>
                      <a:r>
                        <a:rPr lang="en-US" sz="1600" dirty="0">
                          <a:effectLst/>
                          <a:latin typeface="David" panose="020E0502060401010101" pitchFamily="34" charset="-79"/>
                          <a:ea typeface="Calibri" panose="020F0502020204030204" pitchFamily="34" charset="0"/>
                          <a:cs typeface="David" panose="020E0502060401010101" pitchFamily="34" charset="-79"/>
                        </a:rPr>
                        <a:t>12.6</a:t>
                      </a:r>
                      <a:endParaRPr lang="en-US" sz="1600" dirty="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800"/>
                        </a:spcAft>
                      </a:pPr>
                      <a:r>
                        <a:rPr lang="en-US" sz="1600" dirty="0">
                          <a:effectLst/>
                          <a:latin typeface="David" panose="020E0502060401010101" pitchFamily="34" charset="-79"/>
                          <a:ea typeface="Calibri" panose="020F0502020204030204" pitchFamily="34" charset="0"/>
                          <a:cs typeface="David" panose="020E0502060401010101" pitchFamily="34" charset="-79"/>
                        </a:rPr>
                        <a:t>11.4</a:t>
                      </a:r>
                      <a:endParaRPr lang="en-US" sz="1600" dirty="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800"/>
                        </a:spcAft>
                      </a:pPr>
                      <a:r>
                        <a:rPr lang="en-US" sz="1600" dirty="0">
                          <a:effectLst/>
                          <a:latin typeface="David" panose="020E0502060401010101" pitchFamily="34" charset="-79"/>
                          <a:ea typeface="Calibri" panose="020F0502020204030204" pitchFamily="34" charset="0"/>
                          <a:cs typeface="David" panose="020E0502060401010101" pitchFamily="34" charset="-79"/>
                        </a:rPr>
                        <a:t>14.0</a:t>
                      </a:r>
                      <a:endParaRPr lang="en-US" sz="1600" dirty="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91548301"/>
                  </a:ext>
                </a:extLst>
              </a:tr>
            </a:tbl>
          </a:graphicData>
        </a:graphic>
      </p:graphicFrame>
      <p:sp>
        <p:nvSpPr>
          <p:cNvPr id="10" name="TextBox 9">
            <a:extLst>
              <a:ext uri="{FF2B5EF4-FFF2-40B4-BE49-F238E27FC236}">
                <a16:creationId xmlns:a16="http://schemas.microsoft.com/office/drawing/2014/main" id="{4B8F2D69-7597-5FE2-EDB9-20305DB78251}"/>
              </a:ext>
            </a:extLst>
          </p:cNvPr>
          <p:cNvSpPr txBox="1"/>
          <p:nvPr/>
        </p:nvSpPr>
        <p:spPr>
          <a:xfrm>
            <a:off x="8842032" y="1050928"/>
            <a:ext cx="3221956" cy="5550237"/>
          </a:xfrm>
          <a:prstGeom prst="rect">
            <a:avLst/>
          </a:prstGeom>
          <a:noFill/>
        </p:spPr>
        <p:txBody>
          <a:bodyPr wrap="square">
            <a:spAutoFit/>
          </a:bodyPr>
          <a:lstStyle/>
          <a:p>
            <a:pPr algn="r" rtl="1"/>
            <a:r>
              <a:rPr lang="he-IL" sz="2800" dirty="0">
                <a:solidFill>
                  <a:srgbClr val="FF5E54"/>
                </a:solidFill>
                <a:latin typeface="David" panose="020E0502060401010101" pitchFamily="34" charset="-79"/>
                <a:cs typeface="David" panose="020E0502060401010101" pitchFamily="34" charset="-79"/>
              </a:rPr>
              <a:t>באופן כללי למתמידים בממ"ח ולעוזבים אותו מאפיינים דומים</a:t>
            </a:r>
          </a:p>
          <a:p>
            <a:pPr algn="r" rtl="1">
              <a:lnSpc>
                <a:spcPts val="2800"/>
              </a:lnSpc>
            </a:pPr>
            <a:endParaRPr lang="he-IL" sz="2800" dirty="0">
              <a:solidFill>
                <a:srgbClr val="FF5E54"/>
              </a:solidFill>
              <a:effectLst/>
              <a:latin typeface="David" panose="020E0502060401010101" pitchFamily="34" charset="-79"/>
              <a:cs typeface="David" panose="020E0502060401010101" pitchFamily="34" charset="-79"/>
            </a:endParaRPr>
          </a:p>
          <a:p>
            <a:pPr algn="r" rtl="1"/>
            <a:r>
              <a:rPr lang="he-IL" sz="2800" dirty="0">
                <a:solidFill>
                  <a:srgbClr val="FF5E54"/>
                </a:solidFill>
                <a:latin typeface="David" panose="020E0502060401010101" pitchFamily="34" charset="-79"/>
                <a:cs typeface="David" panose="020E0502060401010101" pitchFamily="34" charset="-79"/>
              </a:rPr>
              <a:t>שיעור האחים שלמדו בישיבה חרדית גבוה יותר אצל המתמידים</a:t>
            </a:r>
          </a:p>
          <a:p>
            <a:pPr algn="r" rtl="1">
              <a:lnSpc>
                <a:spcPts val="2800"/>
              </a:lnSpc>
            </a:pPr>
            <a:endParaRPr lang="he-IL" sz="2800" dirty="0">
              <a:solidFill>
                <a:srgbClr val="FF5E54"/>
              </a:solidFill>
              <a:latin typeface="David" panose="020E0502060401010101" pitchFamily="34" charset="-79"/>
              <a:cs typeface="David" panose="020E0502060401010101" pitchFamily="34" charset="-79"/>
            </a:endParaRPr>
          </a:p>
          <a:p>
            <a:pPr algn="r" rtl="1"/>
            <a:r>
              <a:rPr lang="he-IL" sz="2800" dirty="0">
                <a:solidFill>
                  <a:srgbClr val="FF5E54"/>
                </a:solidFill>
                <a:latin typeface="David" panose="020E0502060401010101" pitchFamily="34" charset="-79"/>
                <a:cs typeface="David" panose="020E0502060401010101" pitchFamily="34" charset="-79"/>
              </a:rPr>
              <a:t>גם שיעור ההורים העובדים גבוה יותר אצלם, ובהתאם גם ההכנסה המשפחתית מעבודה</a:t>
            </a:r>
          </a:p>
        </p:txBody>
      </p:sp>
      <p:pic>
        <p:nvPicPr>
          <p:cNvPr id="11" name="תמונה 10"/>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02800" y="242484"/>
            <a:ext cx="559594" cy="583016"/>
          </a:xfrm>
          <a:prstGeom prst="rect">
            <a:avLst/>
          </a:prstGeom>
          <a:noFill/>
          <a:ln>
            <a:noFill/>
          </a:ln>
        </p:spPr>
      </p:pic>
    </p:spTree>
    <p:extLst>
      <p:ext uri="{BB962C8B-B14F-4D97-AF65-F5344CB8AC3E}">
        <p14:creationId xmlns:p14="http://schemas.microsoft.com/office/powerpoint/2010/main" val="85620648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2BF8C091-700F-32F2-8F53-1B211C1C04F1}"/>
              </a:ext>
            </a:extLst>
          </p:cNvPr>
          <p:cNvSpPr txBox="1"/>
          <p:nvPr/>
        </p:nvSpPr>
        <p:spPr>
          <a:xfrm>
            <a:off x="1" y="2587336"/>
            <a:ext cx="6096000" cy="1200329"/>
          </a:xfrm>
          <a:prstGeom prst="rect">
            <a:avLst/>
          </a:prstGeom>
          <a:noFill/>
        </p:spPr>
        <p:txBody>
          <a:bodyPr wrap="square" rtlCol="0">
            <a:spAutoFit/>
          </a:bodyPr>
          <a:lstStyle/>
          <a:p>
            <a:pPr algn="ctr"/>
            <a:r>
              <a:rPr lang="he-IL" sz="3600" dirty="0">
                <a:solidFill>
                  <a:schemeClr val="bg1"/>
                </a:solidFill>
                <a:latin typeface=""/>
              </a:rPr>
              <a:t>שקף שער</a:t>
            </a:r>
          </a:p>
          <a:p>
            <a:pPr algn="ctr"/>
            <a:r>
              <a:rPr lang="he-IL" sz="3600" dirty="0">
                <a:solidFill>
                  <a:schemeClr val="bg1"/>
                </a:solidFill>
                <a:latin typeface=""/>
              </a:rPr>
              <a:t>וכותרת נושא לדוגמה</a:t>
            </a:r>
            <a:endParaRPr lang="aa-ET" sz="3600" dirty="0">
              <a:solidFill>
                <a:schemeClr val="bg1"/>
              </a:solidFill>
              <a:latin typeface=""/>
            </a:endParaRPr>
          </a:p>
        </p:txBody>
      </p:sp>
      <p:sp>
        <p:nvSpPr>
          <p:cNvPr id="2" name="TextBox 1">
            <a:extLst>
              <a:ext uri="{FF2B5EF4-FFF2-40B4-BE49-F238E27FC236}">
                <a16:creationId xmlns:a16="http://schemas.microsoft.com/office/drawing/2014/main" id="{EA0D35B2-42AA-8FF8-3435-5A7247216050}"/>
              </a:ext>
            </a:extLst>
          </p:cNvPr>
          <p:cNvSpPr txBox="1"/>
          <p:nvPr/>
        </p:nvSpPr>
        <p:spPr>
          <a:xfrm>
            <a:off x="1816679" y="4437651"/>
            <a:ext cx="2462645" cy="369332"/>
          </a:xfrm>
          <a:prstGeom prst="rect">
            <a:avLst/>
          </a:prstGeom>
          <a:noFill/>
        </p:spPr>
        <p:txBody>
          <a:bodyPr wrap="square" rtlCol="0">
            <a:spAutoFit/>
          </a:bodyPr>
          <a:lstStyle/>
          <a:p>
            <a:pPr algn="ctr"/>
            <a:r>
              <a:rPr lang="en-US" dirty="0">
                <a:solidFill>
                  <a:schemeClr val="bg1"/>
                </a:solidFill>
                <a:latin typeface=""/>
              </a:rPr>
              <a:t>17.07.2023</a:t>
            </a:r>
            <a:endParaRPr lang="aa-ET" dirty="0">
              <a:solidFill>
                <a:schemeClr val="bg1"/>
              </a:solidFill>
              <a:latin typeface=""/>
            </a:endParaRPr>
          </a:p>
        </p:txBody>
      </p:sp>
      <p:pic>
        <p:nvPicPr>
          <p:cNvPr id="7" name="Picture 6" descr="A blue and white rectangle&#10;&#10;Description automatically generated">
            <a:extLst>
              <a:ext uri="{FF2B5EF4-FFF2-40B4-BE49-F238E27FC236}">
                <a16:creationId xmlns:a16="http://schemas.microsoft.com/office/drawing/2014/main" id="{52327028-240C-3A83-1DFF-04FDE9D6A48B}"/>
              </a:ext>
            </a:extLst>
          </p:cNvPr>
          <p:cNvPicPr>
            <a:picLocks noChangeAspect="1"/>
          </p:cNvPicPr>
          <p:nvPr/>
        </p:nvPicPr>
        <p:blipFill>
          <a:blip r:embed="rId3"/>
          <a:stretch>
            <a:fillRect/>
          </a:stretch>
        </p:blipFill>
        <p:spPr>
          <a:xfrm>
            <a:off x="0" y="41999"/>
            <a:ext cx="12192000" cy="6858000"/>
          </a:xfrm>
          <a:prstGeom prst="rect">
            <a:avLst/>
          </a:prstGeom>
        </p:spPr>
      </p:pic>
      <p:sp>
        <p:nvSpPr>
          <p:cNvPr id="3" name="TextBox 2">
            <a:extLst>
              <a:ext uri="{FF2B5EF4-FFF2-40B4-BE49-F238E27FC236}">
                <a16:creationId xmlns:a16="http://schemas.microsoft.com/office/drawing/2014/main" id="{FF679120-3BDE-73BB-3DD6-E3959DBFC4B9}"/>
              </a:ext>
            </a:extLst>
          </p:cNvPr>
          <p:cNvSpPr txBox="1"/>
          <p:nvPr/>
        </p:nvSpPr>
        <p:spPr>
          <a:xfrm>
            <a:off x="657922" y="6530667"/>
            <a:ext cx="524108" cy="369332"/>
          </a:xfrm>
          <a:prstGeom prst="rect">
            <a:avLst/>
          </a:prstGeom>
          <a:noFill/>
        </p:spPr>
        <p:txBody>
          <a:bodyPr wrap="square" rtlCol="0">
            <a:spAutoFit/>
          </a:bodyPr>
          <a:lstStyle/>
          <a:p>
            <a:pPr algn="ctr"/>
            <a:fld id="{9416C691-75A3-4B1B-A5E9-1AEFCE342C62}" type="slidenum">
              <a:rPr lang="he-IL" b="1" smtClean="0">
                <a:solidFill>
                  <a:srgbClr val="003E7E"/>
                </a:solidFill>
                <a:latin typeface="David" panose="020E0502060401010101" pitchFamily="34" charset="-79"/>
                <a:cs typeface="David" panose="020E0502060401010101" pitchFamily="34" charset="-79"/>
              </a:rPr>
              <a:t>28</a:t>
            </a:fld>
            <a:endParaRPr lang="aa-ET" b="1" dirty="0">
              <a:solidFill>
                <a:srgbClr val="003E7E"/>
              </a:solidFill>
              <a:latin typeface="David" panose="020E0502060401010101" pitchFamily="34" charset="-79"/>
              <a:cs typeface="David" panose="020E0502060401010101" pitchFamily="34" charset="-79"/>
            </a:endParaRPr>
          </a:p>
        </p:txBody>
      </p:sp>
      <p:sp>
        <p:nvSpPr>
          <p:cNvPr id="9" name="TextBox 8">
            <a:extLst>
              <a:ext uri="{FF2B5EF4-FFF2-40B4-BE49-F238E27FC236}">
                <a16:creationId xmlns:a16="http://schemas.microsoft.com/office/drawing/2014/main" id="{4B8F2D69-7597-5FE2-EDB9-20305DB78251}"/>
              </a:ext>
            </a:extLst>
          </p:cNvPr>
          <p:cNvSpPr txBox="1"/>
          <p:nvPr/>
        </p:nvSpPr>
        <p:spPr>
          <a:xfrm>
            <a:off x="194552" y="173981"/>
            <a:ext cx="9301807" cy="830997"/>
          </a:xfrm>
          <a:prstGeom prst="rect">
            <a:avLst/>
          </a:prstGeom>
          <a:noFill/>
        </p:spPr>
        <p:txBody>
          <a:bodyPr wrap="square">
            <a:spAutoFit/>
          </a:bodyPr>
          <a:lstStyle/>
          <a:p>
            <a:pPr algn="ctr" rtl="1"/>
            <a:r>
              <a:rPr lang="he-IL" sz="2400" b="1" dirty="0">
                <a:solidFill>
                  <a:srgbClr val="002060"/>
                </a:solidFill>
                <a:latin typeface="David" panose="020E0502060401010101" pitchFamily="34" charset="-79"/>
                <a:cs typeface="David" panose="020E0502060401010101" pitchFamily="34" charset="-79"/>
              </a:rPr>
              <a:t>התפלגות סוגי החינוך אליהם מגיעים העוזבים את הממ"ח </a:t>
            </a:r>
          </a:p>
          <a:p>
            <a:pPr algn="ctr" rtl="1"/>
            <a:r>
              <a:rPr lang="he-IL" sz="2400" b="1" dirty="0">
                <a:solidFill>
                  <a:srgbClr val="002060"/>
                </a:solidFill>
                <a:latin typeface="David" panose="020E0502060401010101" pitchFamily="34" charset="-79"/>
                <a:cs typeface="David" panose="020E0502060401010101" pitchFamily="34" charset="-79"/>
              </a:rPr>
              <a:t>לפי זרם הממ"ח ושנת הלימודים </a:t>
            </a:r>
            <a:r>
              <a:rPr lang="he-IL" sz="2400" dirty="0">
                <a:solidFill>
                  <a:srgbClr val="002060"/>
                </a:solidFill>
                <a:latin typeface="David" panose="020E0502060401010101" pitchFamily="34" charset="-79"/>
                <a:cs typeface="David" panose="020E0502060401010101" pitchFamily="34" charset="-79"/>
              </a:rPr>
              <a:t>(%)</a:t>
            </a:r>
          </a:p>
        </p:txBody>
      </p:sp>
      <p:sp>
        <p:nvSpPr>
          <p:cNvPr id="12" name="תיבת טקסט 11">
            <a:extLst>
              <a:ext uri="{FF2B5EF4-FFF2-40B4-BE49-F238E27FC236}">
                <a16:creationId xmlns:a16="http://schemas.microsoft.com/office/drawing/2014/main" id="{D713DD55-BD62-0BC3-EFBC-8A7AFC5AE7C2}"/>
              </a:ext>
            </a:extLst>
          </p:cNvPr>
          <p:cNvSpPr txBox="1"/>
          <p:nvPr/>
        </p:nvSpPr>
        <p:spPr>
          <a:xfrm>
            <a:off x="5041624" y="1840389"/>
            <a:ext cx="4388532" cy="369332"/>
          </a:xfrm>
          <a:prstGeom prst="rect">
            <a:avLst/>
          </a:prstGeom>
          <a:noFill/>
        </p:spPr>
        <p:txBody>
          <a:bodyPr wrap="square" rtlCol="1">
            <a:spAutoFit/>
          </a:bodyPr>
          <a:lstStyle/>
          <a:p>
            <a:pPr algn="ctr"/>
            <a:r>
              <a:rPr lang="he-IL" sz="1800" dirty="0" err="1">
                <a:effectLst/>
                <a:latin typeface="Courier New" panose="02070309020205020404" pitchFamily="49" charset="0"/>
                <a:ea typeface="Calibri" panose="020F0502020204030204" pitchFamily="34" charset="0"/>
                <a:cs typeface="David" panose="020E0502060401010101" pitchFamily="34" charset="-79"/>
              </a:rPr>
              <a:t>ממ"ח</a:t>
            </a:r>
            <a:endParaRPr lang="he-IL" dirty="0">
              <a:latin typeface="David" panose="020E0502060401010101" pitchFamily="34" charset="-79"/>
              <a:cs typeface="David" panose="020E0502060401010101" pitchFamily="34" charset="-79"/>
            </a:endParaRPr>
          </a:p>
        </p:txBody>
      </p:sp>
      <p:sp>
        <p:nvSpPr>
          <p:cNvPr id="13" name="תיבת טקסט 12">
            <a:extLst>
              <a:ext uri="{FF2B5EF4-FFF2-40B4-BE49-F238E27FC236}">
                <a16:creationId xmlns:a16="http://schemas.microsoft.com/office/drawing/2014/main" id="{8EE1B0F7-581D-FAE1-E025-04B413F1DF9F}"/>
              </a:ext>
            </a:extLst>
          </p:cNvPr>
          <p:cNvSpPr txBox="1"/>
          <p:nvPr/>
        </p:nvSpPr>
        <p:spPr>
          <a:xfrm>
            <a:off x="477300" y="1840389"/>
            <a:ext cx="4239808" cy="369332"/>
          </a:xfrm>
          <a:prstGeom prst="rect">
            <a:avLst/>
          </a:prstGeom>
          <a:noFill/>
        </p:spPr>
        <p:txBody>
          <a:bodyPr wrap="square" rtlCol="1">
            <a:spAutoFit/>
          </a:bodyPr>
          <a:lstStyle/>
          <a:p>
            <a:pPr algn="ctr"/>
            <a:r>
              <a:rPr lang="he-IL" sz="1800" dirty="0">
                <a:effectLst/>
                <a:latin typeface="Courier New" panose="02070309020205020404" pitchFamily="49" charset="0"/>
                <a:ea typeface="Calibri" panose="020F0502020204030204" pitchFamily="34" charset="0"/>
                <a:cs typeface="David" panose="020E0502060401010101" pitchFamily="34" charset="-79"/>
              </a:rPr>
              <a:t>זרם חרדי בממ"ח (ללא חב"ד וחרד"ל)</a:t>
            </a:r>
            <a:endParaRPr lang="he-IL" dirty="0">
              <a:latin typeface="David" panose="020E0502060401010101" pitchFamily="34" charset="-79"/>
              <a:cs typeface="David" panose="020E0502060401010101" pitchFamily="34" charset="-79"/>
            </a:endParaRPr>
          </a:p>
        </p:txBody>
      </p:sp>
      <p:sp>
        <p:nvSpPr>
          <p:cNvPr id="11" name="TextBox 10">
            <a:extLst>
              <a:ext uri="{FF2B5EF4-FFF2-40B4-BE49-F238E27FC236}">
                <a16:creationId xmlns:a16="http://schemas.microsoft.com/office/drawing/2014/main" id="{4B8F2D69-7597-5FE2-EDB9-20305DB78251}"/>
              </a:ext>
            </a:extLst>
          </p:cNvPr>
          <p:cNvSpPr txBox="1"/>
          <p:nvPr/>
        </p:nvSpPr>
        <p:spPr>
          <a:xfrm>
            <a:off x="9168133" y="2025055"/>
            <a:ext cx="2871696" cy="1815882"/>
          </a:xfrm>
          <a:prstGeom prst="rect">
            <a:avLst/>
          </a:prstGeom>
          <a:noFill/>
        </p:spPr>
        <p:txBody>
          <a:bodyPr wrap="square">
            <a:spAutoFit/>
          </a:bodyPr>
          <a:lstStyle/>
          <a:p>
            <a:pPr algn="r" rtl="1"/>
            <a:r>
              <a:rPr lang="he-IL" sz="2800" dirty="0">
                <a:solidFill>
                  <a:srgbClr val="FF5E54"/>
                </a:solidFill>
                <a:latin typeface="David" panose="020E0502060401010101" pitchFamily="34" charset="-79"/>
                <a:cs typeface="David" panose="020E0502060401010101" pitchFamily="34" charset="-79"/>
              </a:rPr>
              <a:t>כשליש מהעוזבים את הזרם החרדי בממ"ח מגיעים לממ"ד</a:t>
            </a:r>
            <a:endParaRPr lang="he-IL" dirty="0">
              <a:solidFill>
                <a:srgbClr val="FF0000"/>
              </a:solidFill>
              <a:effectLst/>
              <a:latin typeface="David" panose="020E0502060401010101" pitchFamily="34" charset="-79"/>
              <a:cs typeface="David" panose="020E0502060401010101" pitchFamily="34" charset="-79"/>
            </a:endParaRPr>
          </a:p>
        </p:txBody>
      </p:sp>
      <p:pic>
        <p:nvPicPr>
          <p:cNvPr id="4" name="תמונה 3">
            <a:extLst>
              <a:ext uri="{FF2B5EF4-FFF2-40B4-BE49-F238E27FC236}">
                <a16:creationId xmlns:a16="http://schemas.microsoft.com/office/drawing/2014/main" id="{5390A1E6-5D16-7ECA-C785-FF50F4CE4751}"/>
              </a:ext>
            </a:extLst>
          </p:cNvPr>
          <p:cNvPicPr>
            <a:picLocks noChangeAspect="1"/>
          </p:cNvPicPr>
          <p:nvPr/>
        </p:nvPicPr>
        <p:blipFill>
          <a:blip r:embed="rId4"/>
          <a:stretch>
            <a:fillRect/>
          </a:stretch>
        </p:blipFill>
        <p:spPr>
          <a:xfrm>
            <a:off x="4932107" y="2258576"/>
            <a:ext cx="4290952" cy="2798813"/>
          </a:xfrm>
          <a:prstGeom prst="rect">
            <a:avLst/>
          </a:prstGeom>
        </p:spPr>
      </p:pic>
      <p:pic>
        <p:nvPicPr>
          <p:cNvPr id="6" name="תמונה 5">
            <a:extLst>
              <a:ext uri="{FF2B5EF4-FFF2-40B4-BE49-F238E27FC236}">
                <a16:creationId xmlns:a16="http://schemas.microsoft.com/office/drawing/2014/main" id="{668E76F0-D5E4-D667-2BE2-9CD3CD038396}"/>
              </a:ext>
            </a:extLst>
          </p:cNvPr>
          <p:cNvPicPr>
            <a:picLocks noChangeAspect="1"/>
          </p:cNvPicPr>
          <p:nvPr/>
        </p:nvPicPr>
        <p:blipFill>
          <a:blip r:embed="rId5"/>
          <a:stretch>
            <a:fillRect/>
          </a:stretch>
        </p:blipFill>
        <p:spPr>
          <a:xfrm>
            <a:off x="222538" y="2209721"/>
            <a:ext cx="4388531" cy="2863198"/>
          </a:xfrm>
          <a:prstGeom prst="rect">
            <a:avLst/>
          </a:prstGeom>
        </p:spPr>
      </p:pic>
      <p:pic>
        <p:nvPicPr>
          <p:cNvPr id="14" name="תמונה 13"/>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702800" y="242484"/>
            <a:ext cx="559594" cy="583016"/>
          </a:xfrm>
          <a:prstGeom prst="rect">
            <a:avLst/>
          </a:prstGeom>
          <a:noFill/>
          <a:ln>
            <a:noFill/>
          </a:ln>
        </p:spPr>
      </p:pic>
    </p:spTree>
    <p:extLst>
      <p:ext uri="{BB962C8B-B14F-4D97-AF65-F5344CB8AC3E}">
        <p14:creationId xmlns:p14="http://schemas.microsoft.com/office/powerpoint/2010/main" val="13640179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ue screen with a blue background&#10;&#10;Description automatically generated">
            <a:extLst>
              <a:ext uri="{FF2B5EF4-FFF2-40B4-BE49-F238E27FC236}">
                <a16:creationId xmlns:a16="http://schemas.microsoft.com/office/drawing/2014/main" id="{44C0DF06-9850-F092-B468-98623DFDECFE}"/>
              </a:ext>
            </a:extLst>
          </p:cNvPr>
          <p:cNvPicPr>
            <a:picLocks noChangeAspect="1"/>
          </p:cNvPicPr>
          <p:nvPr/>
        </p:nvPicPr>
        <p:blipFill>
          <a:blip r:embed="rId3"/>
          <a:stretch>
            <a:fillRect/>
          </a:stretch>
        </p:blipFill>
        <p:spPr>
          <a:xfrm>
            <a:off x="0" y="-7335"/>
            <a:ext cx="12192001" cy="6858000"/>
          </a:xfrm>
          <a:prstGeom prst="rect">
            <a:avLst/>
          </a:prstGeom>
        </p:spPr>
      </p:pic>
      <p:sp>
        <p:nvSpPr>
          <p:cNvPr id="6" name="TextBox 5">
            <a:extLst>
              <a:ext uri="{FF2B5EF4-FFF2-40B4-BE49-F238E27FC236}">
                <a16:creationId xmlns:a16="http://schemas.microsoft.com/office/drawing/2014/main" id="{8D912A0A-1DCC-CB63-20BA-A9EAB54AD0F8}"/>
              </a:ext>
            </a:extLst>
          </p:cNvPr>
          <p:cNvSpPr txBox="1"/>
          <p:nvPr/>
        </p:nvSpPr>
        <p:spPr>
          <a:xfrm>
            <a:off x="657922" y="6530667"/>
            <a:ext cx="524108" cy="369332"/>
          </a:xfrm>
          <a:prstGeom prst="rect">
            <a:avLst/>
          </a:prstGeom>
          <a:noFill/>
        </p:spPr>
        <p:txBody>
          <a:bodyPr wrap="square" rtlCol="0">
            <a:spAutoFit/>
          </a:bodyPr>
          <a:lstStyle/>
          <a:p>
            <a:pPr algn="ctr"/>
            <a:fld id="{EBAB19B6-1FFD-4D57-B544-F207F772DD65}" type="slidenum">
              <a:rPr lang="he-IL" b="1" smtClean="0">
                <a:solidFill>
                  <a:schemeClr val="bg1"/>
                </a:solidFill>
                <a:latin typeface="David" panose="020E0502060401010101" pitchFamily="34" charset="-79"/>
                <a:cs typeface="David" panose="020E0502060401010101" pitchFamily="34" charset="-79"/>
              </a:rPr>
              <a:t>29</a:t>
            </a:fld>
            <a:endParaRPr lang="aa-ET" b="1" dirty="0">
              <a:solidFill>
                <a:schemeClr val="bg1"/>
              </a:solidFill>
              <a:latin typeface="David" panose="020E0502060401010101" pitchFamily="34" charset="-79"/>
              <a:cs typeface="David" panose="020E0502060401010101" pitchFamily="34" charset="-79"/>
            </a:endParaRPr>
          </a:p>
        </p:txBody>
      </p:sp>
      <p:sp>
        <p:nvSpPr>
          <p:cNvPr id="7" name="TextBox 6">
            <a:extLst>
              <a:ext uri="{FF2B5EF4-FFF2-40B4-BE49-F238E27FC236}">
                <a16:creationId xmlns:a16="http://schemas.microsoft.com/office/drawing/2014/main" id="{FEC306B3-E2FC-3B96-2999-F8D0E370A984}"/>
              </a:ext>
            </a:extLst>
          </p:cNvPr>
          <p:cNvSpPr txBox="1"/>
          <p:nvPr/>
        </p:nvSpPr>
        <p:spPr>
          <a:xfrm>
            <a:off x="3205595" y="2719962"/>
            <a:ext cx="5780809" cy="1138773"/>
          </a:xfrm>
          <a:prstGeom prst="rect">
            <a:avLst/>
          </a:prstGeom>
          <a:noFill/>
        </p:spPr>
        <p:txBody>
          <a:bodyPr wrap="square" rtlCol="0">
            <a:spAutoFit/>
          </a:bodyPr>
          <a:lstStyle/>
          <a:p>
            <a:pPr algn="ctr"/>
            <a:r>
              <a:rPr lang="he-IL" sz="4000" b="1" dirty="0">
                <a:solidFill>
                  <a:srgbClr val="003E7E"/>
                </a:solidFill>
                <a:latin typeface="David" panose="020E0502060401010101" pitchFamily="34" charset="-79"/>
                <a:cs typeface="David" panose="020E0502060401010101" pitchFamily="34" charset="-79"/>
              </a:rPr>
              <a:t>ממצאים</a:t>
            </a:r>
            <a:r>
              <a:rPr lang="en-US" sz="4000" b="1" dirty="0">
                <a:solidFill>
                  <a:srgbClr val="003E7E"/>
                </a:solidFill>
                <a:latin typeface="David" panose="020E0502060401010101" pitchFamily="34" charset="-79"/>
                <a:cs typeface="David" panose="020E0502060401010101" pitchFamily="34" charset="-79"/>
              </a:rPr>
              <a:t/>
            </a:r>
            <a:br>
              <a:rPr lang="en-US" sz="4000" b="1" dirty="0">
                <a:solidFill>
                  <a:srgbClr val="003E7E"/>
                </a:solidFill>
                <a:latin typeface="David" panose="020E0502060401010101" pitchFamily="34" charset="-79"/>
                <a:cs typeface="David" panose="020E0502060401010101" pitchFamily="34" charset="-79"/>
              </a:rPr>
            </a:br>
            <a:r>
              <a:rPr lang="he-IL" sz="2800" dirty="0">
                <a:solidFill>
                  <a:srgbClr val="003E7E"/>
                </a:solidFill>
                <a:effectLst/>
                <a:latin typeface="David" panose="020E0502060401010101" pitchFamily="34" charset="-79"/>
                <a:cs typeface="David" panose="020E0502060401010101" pitchFamily="34" charset="-79"/>
              </a:rPr>
              <a:t>הישגי התלמידים במבחני המיצ"ב </a:t>
            </a:r>
            <a:r>
              <a:rPr lang="he-IL" sz="2800" dirty="0" err="1">
                <a:solidFill>
                  <a:srgbClr val="003E7E"/>
                </a:solidFill>
                <a:effectLst/>
                <a:latin typeface="David" panose="020E0502060401010101" pitchFamily="34" charset="-79"/>
                <a:cs typeface="David" panose="020E0502060401010101" pitchFamily="34" charset="-79"/>
              </a:rPr>
              <a:t>והאסי"ף</a:t>
            </a:r>
            <a:endParaRPr lang="he-IL" sz="2800" dirty="0">
              <a:solidFill>
                <a:srgbClr val="003E7E"/>
              </a:solidFill>
              <a:effectLst/>
              <a:latin typeface="David" panose="020E0502060401010101" pitchFamily="34" charset="-79"/>
              <a:cs typeface="David" panose="020E0502060401010101" pitchFamily="34" charset="-79"/>
            </a:endParaRPr>
          </a:p>
        </p:txBody>
      </p:sp>
      <p:pic>
        <p:nvPicPr>
          <p:cNvPr id="9" name="תמונה 8"/>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02300" y="998791"/>
            <a:ext cx="787400" cy="760816"/>
          </a:xfrm>
          <a:prstGeom prst="rect">
            <a:avLst/>
          </a:prstGeom>
          <a:noFill/>
          <a:ln>
            <a:noFill/>
          </a:ln>
        </p:spPr>
      </p:pic>
    </p:spTree>
    <p:extLst>
      <p:ext uri="{BB962C8B-B14F-4D97-AF65-F5344CB8AC3E}">
        <p14:creationId xmlns:p14="http://schemas.microsoft.com/office/powerpoint/2010/main" val="42423029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2BF8C091-700F-32F2-8F53-1B211C1C04F1}"/>
              </a:ext>
            </a:extLst>
          </p:cNvPr>
          <p:cNvSpPr txBox="1"/>
          <p:nvPr/>
        </p:nvSpPr>
        <p:spPr>
          <a:xfrm>
            <a:off x="1" y="2587336"/>
            <a:ext cx="6096000" cy="1200329"/>
          </a:xfrm>
          <a:prstGeom prst="rect">
            <a:avLst/>
          </a:prstGeom>
          <a:noFill/>
        </p:spPr>
        <p:txBody>
          <a:bodyPr wrap="square" rtlCol="0">
            <a:spAutoFit/>
          </a:bodyPr>
          <a:lstStyle/>
          <a:p>
            <a:pPr algn="ctr"/>
            <a:r>
              <a:rPr lang="he-IL" sz="3600" dirty="0">
                <a:solidFill>
                  <a:schemeClr val="bg1"/>
                </a:solidFill>
                <a:latin typeface=""/>
              </a:rPr>
              <a:t>שקף שער</a:t>
            </a:r>
          </a:p>
          <a:p>
            <a:pPr algn="ctr"/>
            <a:r>
              <a:rPr lang="he-IL" sz="3600" dirty="0">
                <a:solidFill>
                  <a:schemeClr val="bg1"/>
                </a:solidFill>
                <a:latin typeface=""/>
              </a:rPr>
              <a:t>וכותרת נושא לדוגמה</a:t>
            </a:r>
            <a:endParaRPr lang="aa-ET" sz="3600" dirty="0">
              <a:solidFill>
                <a:schemeClr val="bg1"/>
              </a:solidFill>
              <a:latin typeface=""/>
            </a:endParaRPr>
          </a:p>
        </p:txBody>
      </p:sp>
      <p:sp>
        <p:nvSpPr>
          <p:cNvPr id="2" name="TextBox 1">
            <a:extLst>
              <a:ext uri="{FF2B5EF4-FFF2-40B4-BE49-F238E27FC236}">
                <a16:creationId xmlns:a16="http://schemas.microsoft.com/office/drawing/2014/main" id="{EA0D35B2-42AA-8FF8-3435-5A7247216050}"/>
              </a:ext>
            </a:extLst>
          </p:cNvPr>
          <p:cNvSpPr txBox="1"/>
          <p:nvPr/>
        </p:nvSpPr>
        <p:spPr>
          <a:xfrm>
            <a:off x="1816679" y="4437651"/>
            <a:ext cx="2462645" cy="369332"/>
          </a:xfrm>
          <a:prstGeom prst="rect">
            <a:avLst/>
          </a:prstGeom>
          <a:noFill/>
        </p:spPr>
        <p:txBody>
          <a:bodyPr wrap="square" rtlCol="0">
            <a:spAutoFit/>
          </a:bodyPr>
          <a:lstStyle/>
          <a:p>
            <a:pPr algn="ctr"/>
            <a:r>
              <a:rPr lang="en-US" dirty="0">
                <a:solidFill>
                  <a:schemeClr val="bg1"/>
                </a:solidFill>
                <a:latin typeface=""/>
              </a:rPr>
              <a:t>17.07.2023</a:t>
            </a:r>
            <a:endParaRPr lang="aa-ET" dirty="0">
              <a:solidFill>
                <a:schemeClr val="bg1"/>
              </a:solidFill>
              <a:latin typeface=""/>
            </a:endParaRPr>
          </a:p>
        </p:txBody>
      </p:sp>
      <p:pic>
        <p:nvPicPr>
          <p:cNvPr id="7" name="Picture 6" descr="A blue and white rectangle&#10;&#10;Description automatically generated">
            <a:extLst>
              <a:ext uri="{FF2B5EF4-FFF2-40B4-BE49-F238E27FC236}">
                <a16:creationId xmlns:a16="http://schemas.microsoft.com/office/drawing/2014/main" id="{52327028-240C-3A83-1DFF-04FDE9D6A48B}"/>
              </a:ext>
            </a:extLst>
          </p:cNvPr>
          <p:cNvPicPr>
            <a:picLocks noChangeAspect="1"/>
          </p:cNvPicPr>
          <p:nvPr/>
        </p:nvPicPr>
        <p:blipFill>
          <a:blip r:embed="rId3"/>
          <a:stretch>
            <a:fillRect/>
          </a:stretch>
        </p:blipFill>
        <p:spPr>
          <a:xfrm>
            <a:off x="0" y="0"/>
            <a:ext cx="12192000" cy="6858000"/>
          </a:xfrm>
          <a:prstGeom prst="rect">
            <a:avLst/>
          </a:prstGeom>
        </p:spPr>
      </p:pic>
      <p:sp>
        <p:nvSpPr>
          <p:cNvPr id="10" name="TextBox 9">
            <a:extLst>
              <a:ext uri="{FF2B5EF4-FFF2-40B4-BE49-F238E27FC236}">
                <a16:creationId xmlns:a16="http://schemas.microsoft.com/office/drawing/2014/main" id="{E0E361EC-4DAB-DF3E-7C0B-C9EAC8AEFE87}"/>
              </a:ext>
            </a:extLst>
          </p:cNvPr>
          <p:cNvSpPr txBox="1"/>
          <p:nvPr/>
        </p:nvSpPr>
        <p:spPr>
          <a:xfrm>
            <a:off x="138223" y="1387008"/>
            <a:ext cx="11291778" cy="4385816"/>
          </a:xfrm>
          <a:prstGeom prst="rect">
            <a:avLst/>
          </a:prstGeom>
          <a:noFill/>
        </p:spPr>
        <p:txBody>
          <a:bodyPr wrap="square">
            <a:spAutoFit/>
          </a:bodyPr>
          <a:lstStyle/>
          <a:p>
            <a:pPr algn="r" rtl="1"/>
            <a:r>
              <a:rPr lang="he-IL" sz="2800" b="1" dirty="0">
                <a:solidFill>
                  <a:srgbClr val="FF5E54"/>
                </a:solidFill>
                <a:latin typeface="David" panose="020E0502060401010101" pitchFamily="34" charset="-79"/>
                <a:cs typeface="David" panose="020E0502060401010101" pitchFamily="34" charset="-79"/>
              </a:rPr>
              <a:t>רקע</a:t>
            </a:r>
            <a:r>
              <a:rPr lang="he-IL" dirty="0">
                <a:solidFill>
                  <a:srgbClr val="003E7E"/>
                </a:solidFill>
                <a:effectLst/>
                <a:latin typeface="David" panose="020E0502060401010101" pitchFamily="34" charset="-79"/>
                <a:cs typeface="David" panose="020E0502060401010101" pitchFamily="34" charset="-79"/>
              </a:rPr>
              <a:t/>
            </a:r>
            <a:br>
              <a:rPr lang="he-IL" dirty="0">
                <a:solidFill>
                  <a:srgbClr val="003E7E"/>
                </a:solidFill>
                <a:effectLst/>
                <a:latin typeface="David" panose="020E0502060401010101" pitchFamily="34" charset="-79"/>
                <a:cs typeface="David" panose="020E0502060401010101" pitchFamily="34" charset="-79"/>
              </a:rPr>
            </a:br>
            <a:endParaRPr lang="he-IL" dirty="0">
              <a:solidFill>
                <a:srgbClr val="003E7E"/>
              </a:solidFill>
              <a:effectLst/>
              <a:latin typeface="David" panose="020E0502060401010101" pitchFamily="34" charset="-79"/>
              <a:cs typeface="David" panose="020E0502060401010101" pitchFamily="34" charset="-79"/>
            </a:endParaRPr>
          </a:p>
          <a:p>
            <a:pPr marL="285750" indent="-285750" algn="r" rtl="1">
              <a:spcAft>
                <a:spcPts val="600"/>
              </a:spcAft>
              <a:buBlip>
                <a:blip r:embed="rId4"/>
              </a:buBlip>
            </a:pPr>
            <a:r>
              <a:rPr lang="he-IL" dirty="0">
                <a:solidFill>
                  <a:srgbClr val="003E7E"/>
                </a:solidFill>
                <a:latin typeface="David" panose="020E0502060401010101" pitchFamily="34" charset="-79"/>
                <a:cs typeface="David" panose="020E0502060401010101" pitchFamily="34" charset="-79"/>
              </a:rPr>
              <a:t>חלקם של ילדי כיתה א' החרדים עומד כיום על כחמישית וצפוי לגדול למחצית בשנת 2065.</a:t>
            </a:r>
          </a:p>
          <a:p>
            <a:pPr marL="285750" indent="-285750" algn="r" rtl="1">
              <a:spcAft>
                <a:spcPts val="600"/>
              </a:spcAft>
              <a:buBlip>
                <a:blip r:embed="rId4"/>
              </a:buBlip>
            </a:pPr>
            <a:r>
              <a:rPr lang="he-IL" dirty="0">
                <a:solidFill>
                  <a:srgbClr val="003E7E"/>
                </a:solidFill>
                <a:effectLst/>
                <a:latin typeface="David" panose="020E0502060401010101" pitchFamily="34" charset="-79"/>
                <a:cs typeface="David" panose="020E0502060401010101" pitchFamily="34" charset="-79"/>
              </a:rPr>
              <a:t>עד שנת 2013 כל החינוך החרדי היסודי בארץ היה לא ממלכתי ובבעלות פרטית של עמותות.</a:t>
            </a:r>
          </a:p>
          <a:p>
            <a:pPr marL="285750" indent="-285750" algn="r" rtl="1">
              <a:spcAft>
                <a:spcPts val="600"/>
              </a:spcAft>
              <a:buBlip>
                <a:blip r:embed="rId4"/>
              </a:buBlip>
            </a:pPr>
            <a:r>
              <a:rPr lang="he-IL" dirty="0">
                <a:solidFill>
                  <a:srgbClr val="003E7E"/>
                </a:solidFill>
                <a:effectLst/>
                <a:latin typeface="David" panose="020E0502060401010101" pitchFamily="34" charset="-79"/>
                <a:cs typeface="David" panose="020E0502060401010101" pitchFamily="34" charset="-79"/>
              </a:rPr>
              <a:t>היקף חובת לימודי הליבה והלימודים בפועל בקרב הבנים בחינוך החרדי היסודי מצומצם, ובחינוך העל-יסודי רובם המכריע לומדים בישיבות קטנות, בהן מתקיימים רק לימודי קודש. </a:t>
            </a:r>
          </a:p>
          <a:p>
            <a:pPr marL="285750" indent="-285750" algn="r" rtl="1">
              <a:spcAft>
                <a:spcPts val="600"/>
              </a:spcAft>
              <a:buBlip>
                <a:blip r:embed="rId4"/>
              </a:buBlip>
            </a:pPr>
            <a:r>
              <a:rPr lang="he-IL" dirty="0">
                <a:solidFill>
                  <a:srgbClr val="003E7E"/>
                </a:solidFill>
                <a:effectLst/>
                <a:latin typeface="David" panose="020E0502060401010101" pitchFamily="34" charset="-79"/>
                <a:cs typeface="David" panose="020E0502060401010101" pitchFamily="34" charset="-79"/>
              </a:rPr>
              <a:t>בשנת הלימודים תשע"ד (2013/14) הקים משרד החינוך מסגרת חדשה בשם חינוך ממלכתי-חרדי (</a:t>
            </a:r>
            <a:r>
              <a:rPr lang="he-IL" dirty="0" err="1">
                <a:solidFill>
                  <a:srgbClr val="003E7E"/>
                </a:solidFill>
                <a:effectLst/>
                <a:latin typeface="David" panose="020E0502060401010101" pitchFamily="34" charset="-79"/>
                <a:cs typeface="David" panose="020E0502060401010101" pitchFamily="34" charset="-79"/>
              </a:rPr>
              <a:t>ממ"ח</a:t>
            </a:r>
            <a:r>
              <a:rPr lang="he-IL" dirty="0">
                <a:solidFill>
                  <a:srgbClr val="003E7E"/>
                </a:solidFill>
                <a:effectLst/>
                <a:latin typeface="David" panose="020E0502060401010101" pitchFamily="34" charset="-79"/>
                <a:cs typeface="David" panose="020E0502060401010101" pitchFamily="34" charset="-79"/>
              </a:rPr>
              <a:t>).</a:t>
            </a:r>
          </a:p>
          <a:p>
            <a:pPr marL="285750" indent="-285750" algn="r" rtl="1">
              <a:spcAft>
                <a:spcPts val="600"/>
              </a:spcAft>
              <a:buBlip>
                <a:blip r:embed="rId4"/>
              </a:buBlip>
            </a:pPr>
            <a:r>
              <a:rPr lang="he-IL" dirty="0">
                <a:solidFill>
                  <a:srgbClr val="003E7E"/>
                </a:solidFill>
                <a:effectLst/>
                <a:latin typeface="David" panose="020E0502060401010101" pitchFamily="34" charset="-79"/>
                <a:cs typeface="David" panose="020E0502060401010101" pitchFamily="34" charset="-79"/>
              </a:rPr>
              <a:t>בשנת 2022 נמנו עם הממ"ח גני ילדים ו-73 בתי ספר יסודיים בהם כ-10,300 תלמידי כיתות א'-ח', כ-60% מהם בנים.</a:t>
            </a:r>
          </a:p>
          <a:p>
            <a:pPr marL="285750" indent="-285750" algn="r" rtl="1">
              <a:spcAft>
                <a:spcPts val="600"/>
              </a:spcAft>
              <a:buBlip>
                <a:blip r:embed="rId4"/>
              </a:buBlip>
            </a:pPr>
            <a:r>
              <a:rPr lang="he-IL" dirty="0">
                <a:solidFill>
                  <a:srgbClr val="003E7E"/>
                </a:solidFill>
                <a:effectLst/>
                <a:latin typeface="David" panose="020E0502060401010101" pitchFamily="34" charset="-79"/>
                <a:cs typeface="David" panose="020E0502060401010101" pitchFamily="34" charset="-79"/>
              </a:rPr>
              <a:t>שיעור התלמידים הבנים בחינוך היסודי הממ"ח הגיע לכ-4% מכלל הבנים בחינוך החרדי היסודי.</a:t>
            </a:r>
          </a:p>
          <a:p>
            <a:pPr marL="285750" indent="-285750" algn="r" rtl="1">
              <a:spcAft>
                <a:spcPts val="600"/>
              </a:spcAft>
              <a:buBlip>
                <a:blip r:embed="rId4"/>
              </a:buBlip>
            </a:pPr>
            <a:r>
              <a:rPr lang="he-IL" dirty="0">
                <a:solidFill>
                  <a:srgbClr val="003E7E"/>
                </a:solidFill>
                <a:effectLst/>
                <a:latin typeface="David" panose="020E0502060401010101" pitchFamily="34" charset="-79"/>
                <a:cs typeface="David" panose="020E0502060401010101" pitchFamily="34" charset="-79"/>
              </a:rPr>
              <a:t>ניתן לחלק את בתי הספר הממ"ח לשלושה זרמים: חרדי, חב"ד וחרדי-לאומי (חרד"ל).</a:t>
            </a:r>
            <a:r>
              <a:rPr lang="en-US" dirty="0">
                <a:solidFill>
                  <a:srgbClr val="003E7E"/>
                </a:solidFill>
                <a:effectLst/>
                <a:latin typeface="David" panose="020E0502060401010101" pitchFamily="34" charset="-79"/>
                <a:cs typeface="David" panose="020E0502060401010101" pitchFamily="34" charset="-79"/>
              </a:rPr>
              <a:t/>
            </a:r>
            <a:br>
              <a:rPr lang="en-US" dirty="0">
                <a:solidFill>
                  <a:srgbClr val="003E7E"/>
                </a:solidFill>
                <a:effectLst/>
                <a:latin typeface="David" panose="020E0502060401010101" pitchFamily="34" charset="-79"/>
                <a:cs typeface="David" panose="020E0502060401010101" pitchFamily="34" charset="-79"/>
              </a:rPr>
            </a:br>
            <a:r>
              <a:rPr lang="he-IL" dirty="0">
                <a:solidFill>
                  <a:srgbClr val="003E7E"/>
                </a:solidFill>
                <a:effectLst/>
                <a:latin typeface="David" panose="020E0502060401010101" pitchFamily="34" charset="-79"/>
                <a:cs typeface="David" panose="020E0502060401010101" pitchFamily="34" charset="-79"/>
              </a:rPr>
              <a:t>בזרם החרדי למדו בשנת 2022 כמחצית מהתלמידים ובזרם חב"ד כשליש.</a:t>
            </a:r>
            <a:r>
              <a:rPr lang="en-US" dirty="0">
                <a:solidFill>
                  <a:srgbClr val="003E7E"/>
                </a:solidFill>
                <a:effectLst/>
                <a:latin typeface="David" panose="020E0502060401010101" pitchFamily="34" charset="-79"/>
                <a:cs typeface="David" panose="020E0502060401010101" pitchFamily="34" charset="-79"/>
              </a:rPr>
              <a:t/>
            </a:r>
            <a:br>
              <a:rPr lang="en-US" dirty="0">
                <a:solidFill>
                  <a:srgbClr val="003E7E"/>
                </a:solidFill>
                <a:effectLst/>
                <a:latin typeface="David" panose="020E0502060401010101" pitchFamily="34" charset="-79"/>
                <a:cs typeface="David" panose="020E0502060401010101" pitchFamily="34" charset="-79"/>
              </a:rPr>
            </a:br>
            <a:r>
              <a:rPr lang="he-IL" dirty="0">
                <a:solidFill>
                  <a:srgbClr val="003E7E"/>
                </a:solidFill>
                <a:effectLst/>
                <a:latin typeface="David" panose="020E0502060401010101" pitchFamily="34" charset="-79"/>
                <a:cs typeface="David" panose="020E0502060401010101" pitchFamily="34" charset="-79"/>
              </a:rPr>
              <a:t>המחקר מקיף את כל החינוך היסודי הממ"ח לבנים, בדגש על הזרם החרדי. </a:t>
            </a:r>
          </a:p>
          <a:p>
            <a:pPr marL="285750" indent="-285750" algn="r" rtl="1">
              <a:buBlip>
                <a:blip r:embed="rId4"/>
              </a:buBlip>
            </a:pPr>
            <a:endParaRPr lang="he-IL" dirty="0">
              <a:solidFill>
                <a:srgbClr val="003E7E"/>
              </a:solidFill>
              <a:effectLst/>
              <a:latin typeface="David" panose="020E0502060401010101" pitchFamily="34" charset="-79"/>
              <a:cs typeface="David" panose="020E0502060401010101" pitchFamily="34" charset="-79"/>
            </a:endParaRPr>
          </a:p>
        </p:txBody>
      </p:sp>
      <p:sp>
        <p:nvSpPr>
          <p:cNvPr id="3" name="TextBox 2">
            <a:extLst>
              <a:ext uri="{FF2B5EF4-FFF2-40B4-BE49-F238E27FC236}">
                <a16:creationId xmlns:a16="http://schemas.microsoft.com/office/drawing/2014/main" id="{FF679120-3BDE-73BB-3DD6-E3959DBFC4B9}"/>
              </a:ext>
            </a:extLst>
          </p:cNvPr>
          <p:cNvSpPr txBox="1"/>
          <p:nvPr/>
        </p:nvSpPr>
        <p:spPr>
          <a:xfrm>
            <a:off x="657922" y="6530667"/>
            <a:ext cx="524108" cy="369332"/>
          </a:xfrm>
          <a:prstGeom prst="rect">
            <a:avLst/>
          </a:prstGeom>
          <a:noFill/>
        </p:spPr>
        <p:txBody>
          <a:bodyPr wrap="square" rtlCol="0">
            <a:spAutoFit/>
          </a:bodyPr>
          <a:lstStyle/>
          <a:p>
            <a:pPr algn="ctr"/>
            <a:fld id="{79DB6328-A7AD-4A79-842D-11D494B2BE40}" type="slidenum">
              <a:rPr lang="en-US" b="1" smtClean="0">
                <a:solidFill>
                  <a:srgbClr val="003E7E"/>
                </a:solidFill>
                <a:latin typeface="David" panose="020E0502060401010101" pitchFamily="34" charset="-79"/>
                <a:cs typeface="David" panose="020E0502060401010101" pitchFamily="34" charset="-79"/>
              </a:rPr>
              <a:t>3</a:t>
            </a:fld>
            <a:endParaRPr lang="en-US" b="1" dirty="0">
              <a:solidFill>
                <a:srgbClr val="003E7E"/>
              </a:solidFill>
              <a:latin typeface="David" panose="020E0502060401010101" pitchFamily="34" charset="-79"/>
              <a:cs typeface="David" panose="020E0502060401010101" pitchFamily="34" charset="-79"/>
            </a:endParaRPr>
          </a:p>
        </p:txBody>
      </p:sp>
      <p:pic>
        <p:nvPicPr>
          <p:cNvPr id="8" name="תמונה 7"/>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702800" y="242484"/>
            <a:ext cx="559594" cy="583016"/>
          </a:xfrm>
          <a:prstGeom prst="rect">
            <a:avLst/>
          </a:prstGeom>
          <a:noFill/>
          <a:ln>
            <a:noFill/>
          </a:ln>
        </p:spPr>
      </p:pic>
    </p:spTree>
    <p:extLst>
      <p:ext uri="{BB962C8B-B14F-4D97-AF65-F5344CB8AC3E}">
        <p14:creationId xmlns:p14="http://schemas.microsoft.com/office/powerpoint/2010/main" val="241628287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2BF8C091-700F-32F2-8F53-1B211C1C04F1}"/>
              </a:ext>
            </a:extLst>
          </p:cNvPr>
          <p:cNvSpPr txBox="1"/>
          <p:nvPr/>
        </p:nvSpPr>
        <p:spPr>
          <a:xfrm>
            <a:off x="1" y="2587336"/>
            <a:ext cx="6096000" cy="1200329"/>
          </a:xfrm>
          <a:prstGeom prst="rect">
            <a:avLst/>
          </a:prstGeom>
          <a:noFill/>
        </p:spPr>
        <p:txBody>
          <a:bodyPr wrap="square" rtlCol="0">
            <a:spAutoFit/>
          </a:bodyPr>
          <a:lstStyle/>
          <a:p>
            <a:pPr algn="ctr"/>
            <a:r>
              <a:rPr lang="he-IL" sz="3600" dirty="0">
                <a:solidFill>
                  <a:schemeClr val="bg1"/>
                </a:solidFill>
                <a:latin typeface=""/>
              </a:rPr>
              <a:t>שקף שער</a:t>
            </a:r>
          </a:p>
          <a:p>
            <a:pPr algn="ctr"/>
            <a:r>
              <a:rPr lang="he-IL" sz="3600" dirty="0">
                <a:solidFill>
                  <a:schemeClr val="bg1"/>
                </a:solidFill>
                <a:latin typeface=""/>
              </a:rPr>
              <a:t>וכותרת נושא לדוגמה</a:t>
            </a:r>
            <a:endParaRPr lang="aa-ET" sz="3600" dirty="0">
              <a:solidFill>
                <a:schemeClr val="bg1"/>
              </a:solidFill>
              <a:latin typeface=""/>
            </a:endParaRPr>
          </a:p>
        </p:txBody>
      </p:sp>
      <p:sp>
        <p:nvSpPr>
          <p:cNvPr id="2" name="TextBox 1">
            <a:extLst>
              <a:ext uri="{FF2B5EF4-FFF2-40B4-BE49-F238E27FC236}">
                <a16:creationId xmlns:a16="http://schemas.microsoft.com/office/drawing/2014/main" id="{EA0D35B2-42AA-8FF8-3435-5A7247216050}"/>
              </a:ext>
            </a:extLst>
          </p:cNvPr>
          <p:cNvSpPr txBox="1"/>
          <p:nvPr/>
        </p:nvSpPr>
        <p:spPr>
          <a:xfrm>
            <a:off x="1816679" y="4437651"/>
            <a:ext cx="2462645" cy="369332"/>
          </a:xfrm>
          <a:prstGeom prst="rect">
            <a:avLst/>
          </a:prstGeom>
          <a:noFill/>
        </p:spPr>
        <p:txBody>
          <a:bodyPr wrap="square" rtlCol="0">
            <a:spAutoFit/>
          </a:bodyPr>
          <a:lstStyle/>
          <a:p>
            <a:pPr algn="ctr"/>
            <a:r>
              <a:rPr lang="en-US" dirty="0">
                <a:solidFill>
                  <a:schemeClr val="bg1"/>
                </a:solidFill>
                <a:latin typeface=""/>
              </a:rPr>
              <a:t>17.07.2023</a:t>
            </a:r>
            <a:endParaRPr lang="aa-ET" dirty="0">
              <a:solidFill>
                <a:schemeClr val="bg1"/>
              </a:solidFill>
              <a:latin typeface=""/>
            </a:endParaRPr>
          </a:p>
        </p:txBody>
      </p:sp>
      <p:pic>
        <p:nvPicPr>
          <p:cNvPr id="7" name="Picture 6" descr="A blue and white rectangle&#10;&#10;Description automatically generated">
            <a:extLst>
              <a:ext uri="{FF2B5EF4-FFF2-40B4-BE49-F238E27FC236}">
                <a16:creationId xmlns:a16="http://schemas.microsoft.com/office/drawing/2014/main" id="{52327028-240C-3A83-1DFF-04FDE9D6A48B}"/>
              </a:ext>
            </a:extLst>
          </p:cNvPr>
          <p:cNvPicPr>
            <a:picLocks noChangeAspect="1"/>
          </p:cNvPicPr>
          <p:nvPr/>
        </p:nvPicPr>
        <p:blipFill>
          <a:blip r:embed="rId3"/>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FF679120-3BDE-73BB-3DD6-E3959DBFC4B9}"/>
              </a:ext>
            </a:extLst>
          </p:cNvPr>
          <p:cNvSpPr txBox="1"/>
          <p:nvPr/>
        </p:nvSpPr>
        <p:spPr>
          <a:xfrm>
            <a:off x="657922" y="6530667"/>
            <a:ext cx="524108" cy="369332"/>
          </a:xfrm>
          <a:prstGeom prst="rect">
            <a:avLst/>
          </a:prstGeom>
          <a:noFill/>
        </p:spPr>
        <p:txBody>
          <a:bodyPr wrap="square" rtlCol="0">
            <a:spAutoFit/>
          </a:bodyPr>
          <a:lstStyle/>
          <a:p>
            <a:pPr algn="ctr"/>
            <a:fld id="{9416C691-75A3-4B1B-A5E9-1AEFCE342C62}" type="slidenum">
              <a:rPr lang="he-IL" b="1" smtClean="0">
                <a:solidFill>
                  <a:srgbClr val="003E7E"/>
                </a:solidFill>
                <a:latin typeface="David" panose="020E0502060401010101" pitchFamily="34" charset="-79"/>
                <a:cs typeface="David" panose="020E0502060401010101" pitchFamily="34" charset="-79"/>
              </a:rPr>
              <a:t>30</a:t>
            </a:fld>
            <a:endParaRPr lang="aa-ET" b="1" dirty="0">
              <a:solidFill>
                <a:srgbClr val="003E7E"/>
              </a:solidFill>
              <a:latin typeface="David" panose="020E0502060401010101" pitchFamily="34" charset="-79"/>
              <a:cs typeface="David" panose="020E0502060401010101" pitchFamily="34" charset="-79"/>
            </a:endParaRPr>
          </a:p>
        </p:txBody>
      </p:sp>
      <p:sp>
        <p:nvSpPr>
          <p:cNvPr id="9" name="TextBox 8">
            <a:extLst>
              <a:ext uri="{FF2B5EF4-FFF2-40B4-BE49-F238E27FC236}">
                <a16:creationId xmlns:a16="http://schemas.microsoft.com/office/drawing/2014/main" id="{4B8F2D69-7597-5FE2-EDB9-20305DB78251}"/>
              </a:ext>
            </a:extLst>
          </p:cNvPr>
          <p:cNvSpPr txBox="1"/>
          <p:nvPr/>
        </p:nvSpPr>
        <p:spPr>
          <a:xfrm>
            <a:off x="-1" y="91437"/>
            <a:ext cx="8262852" cy="830997"/>
          </a:xfrm>
          <a:prstGeom prst="rect">
            <a:avLst/>
          </a:prstGeom>
          <a:noFill/>
        </p:spPr>
        <p:txBody>
          <a:bodyPr wrap="square">
            <a:spAutoFit/>
          </a:bodyPr>
          <a:lstStyle/>
          <a:p>
            <a:pPr algn="ctr" rtl="1"/>
            <a:r>
              <a:rPr lang="he-IL" sz="2400" b="1" dirty="0">
                <a:solidFill>
                  <a:srgbClr val="002060"/>
                </a:solidFill>
                <a:latin typeface="David" panose="020E0502060401010101" pitchFamily="34" charset="-79"/>
                <a:cs typeface="David" panose="020E0502060401010101" pitchFamily="34" charset="-79"/>
              </a:rPr>
              <a:t>הציונים במבחני הערכה חיצוניים בעברית ובמתמטיקה של תלמידים-בנים בחינוך החרדי היסודי לפי מקצוע, סוג חינוך וזרם בממ"ח</a:t>
            </a:r>
          </a:p>
        </p:txBody>
      </p:sp>
      <p:sp>
        <p:nvSpPr>
          <p:cNvPr id="8" name="TextBox 7">
            <a:extLst>
              <a:ext uri="{FF2B5EF4-FFF2-40B4-BE49-F238E27FC236}">
                <a16:creationId xmlns:a16="http://schemas.microsoft.com/office/drawing/2014/main" id="{4B8F2D69-7597-5FE2-EDB9-20305DB78251}"/>
              </a:ext>
            </a:extLst>
          </p:cNvPr>
          <p:cNvSpPr txBox="1"/>
          <p:nvPr/>
        </p:nvSpPr>
        <p:spPr>
          <a:xfrm>
            <a:off x="8094594" y="1790015"/>
            <a:ext cx="3862120" cy="2246769"/>
          </a:xfrm>
          <a:prstGeom prst="rect">
            <a:avLst/>
          </a:prstGeom>
          <a:noFill/>
        </p:spPr>
        <p:txBody>
          <a:bodyPr wrap="square">
            <a:spAutoFit/>
          </a:bodyPr>
          <a:lstStyle/>
          <a:p>
            <a:pPr algn="r" rtl="1"/>
            <a:r>
              <a:rPr lang="he-IL" sz="2800" dirty="0">
                <a:solidFill>
                  <a:srgbClr val="FF5E54"/>
                </a:solidFill>
                <a:latin typeface="David" panose="020E0502060401010101" pitchFamily="34" charset="-79"/>
                <a:cs typeface="David" panose="020E0502060401010101" pitchFamily="34" charset="-79"/>
              </a:rPr>
              <a:t>הציונים של תלמידי הממ"ח גבוהים במקצת מאלו של התלמידים בחינוך החרדי האחר, אך הפער אינו מובהק סטטיסטית</a:t>
            </a:r>
          </a:p>
        </p:txBody>
      </p:sp>
      <p:pic>
        <p:nvPicPr>
          <p:cNvPr id="4" name="תמונה 3">
            <a:extLst>
              <a:ext uri="{FF2B5EF4-FFF2-40B4-BE49-F238E27FC236}">
                <a16:creationId xmlns:a16="http://schemas.microsoft.com/office/drawing/2014/main" id="{6F2979F6-E3FB-6C81-5FD1-E906E5E814C4}"/>
              </a:ext>
            </a:extLst>
          </p:cNvPr>
          <p:cNvPicPr>
            <a:picLocks noChangeAspect="1"/>
          </p:cNvPicPr>
          <p:nvPr/>
        </p:nvPicPr>
        <p:blipFill>
          <a:blip r:embed="rId4"/>
          <a:stretch>
            <a:fillRect/>
          </a:stretch>
        </p:blipFill>
        <p:spPr>
          <a:xfrm>
            <a:off x="-1" y="1201397"/>
            <a:ext cx="8094593" cy="5292006"/>
          </a:xfrm>
          <a:prstGeom prst="rect">
            <a:avLst/>
          </a:prstGeom>
        </p:spPr>
      </p:pic>
      <p:pic>
        <p:nvPicPr>
          <p:cNvPr id="10" name="תמונה 9"/>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702800" y="242484"/>
            <a:ext cx="559594" cy="583016"/>
          </a:xfrm>
          <a:prstGeom prst="rect">
            <a:avLst/>
          </a:prstGeom>
          <a:noFill/>
          <a:ln>
            <a:noFill/>
          </a:ln>
        </p:spPr>
      </p:pic>
    </p:spTree>
    <p:extLst>
      <p:ext uri="{BB962C8B-B14F-4D97-AF65-F5344CB8AC3E}">
        <p14:creationId xmlns:p14="http://schemas.microsoft.com/office/powerpoint/2010/main" val="218327959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2BF8C091-700F-32F2-8F53-1B211C1C04F1}"/>
              </a:ext>
            </a:extLst>
          </p:cNvPr>
          <p:cNvSpPr txBox="1"/>
          <p:nvPr/>
        </p:nvSpPr>
        <p:spPr>
          <a:xfrm>
            <a:off x="1" y="2587336"/>
            <a:ext cx="6096000" cy="1200329"/>
          </a:xfrm>
          <a:prstGeom prst="rect">
            <a:avLst/>
          </a:prstGeom>
          <a:noFill/>
        </p:spPr>
        <p:txBody>
          <a:bodyPr wrap="square" rtlCol="0">
            <a:spAutoFit/>
          </a:bodyPr>
          <a:lstStyle/>
          <a:p>
            <a:pPr algn="ctr"/>
            <a:r>
              <a:rPr lang="he-IL" sz="3600" dirty="0">
                <a:solidFill>
                  <a:schemeClr val="bg1"/>
                </a:solidFill>
                <a:latin typeface=""/>
              </a:rPr>
              <a:t>שקף שער</a:t>
            </a:r>
          </a:p>
          <a:p>
            <a:pPr algn="ctr"/>
            <a:r>
              <a:rPr lang="he-IL" sz="3600" dirty="0">
                <a:solidFill>
                  <a:schemeClr val="bg1"/>
                </a:solidFill>
                <a:latin typeface=""/>
              </a:rPr>
              <a:t>וכותרת נושא לדוגמה</a:t>
            </a:r>
            <a:endParaRPr lang="aa-ET" sz="3600" dirty="0">
              <a:solidFill>
                <a:schemeClr val="bg1"/>
              </a:solidFill>
              <a:latin typeface=""/>
            </a:endParaRPr>
          </a:p>
        </p:txBody>
      </p:sp>
      <p:sp>
        <p:nvSpPr>
          <p:cNvPr id="2" name="TextBox 1">
            <a:extLst>
              <a:ext uri="{FF2B5EF4-FFF2-40B4-BE49-F238E27FC236}">
                <a16:creationId xmlns:a16="http://schemas.microsoft.com/office/drawing/2014/main" id="{EA0D35B2-42AA-8FF8-3435-5A7247216050}"/>
              </a:ext>
            </a:extLst>
          </p:cNvPr>
          <p:cNvSpPr txBox="1"/>
          <p:nvPr/>
        </p:nvSpPr>
        <p:spPr>
          <a:xfrm>
            <a:off x="1816679" y="4437651"/>
            <a:ext cx="2462645" cy="369332"/>
          </a:xfrm>
          <a:prstGeom prst="rect">
            <a:avLst/>
          </a:prstGeom>
          <a:noFill/>
        </p:spPr>
        <p:txBody>
          <a:bodyPr wrap="square" rtlCol="0">
            <a:spAutoFit/>
          </a:bodyPr>
          <a:lstStyle/>
          <a:p>
            <a:pPr algn="ctr"/>
            <a:r>
              <a:rPr lang="en-US" dirty="0">
                <a:solidFill>
                  <a:schemeClr val="bg1"/>
                </a:solidFill>
                <a:latin typeface=""/>
              </a:rPr>
              <a:t>17.07.2023</a:t>
            </a:r>
            <a:endParaRPr lang="aa-ET" dirty="0">
              <a:solidFill>
                <a:schemeClr val="bg1"/>
              </a:solidFill>
              <a:latin typeface=""/>
            </a:endParaRPr>
          </a:p>
        </p:txBody>
      </p:sp>
      <p:pic>
        <p:nvPicPr>
          <p:cNvPr id="7" name="Picture 6" descr="A blue and white rectangle&#10;&#10;Description automatically generated">
            <a:extLst>
              <a:ext uri="{FF2B5EF4-FFF2-40B4-BE49-F238E27FC236}">
                <a16:creationId xmlns:a16="http://schemas.microsoft.com/office/drawing/2014/main" id="{52327028-240C-3A83-1DFF-04FDE9D6A48B}"/>
              </a:ext>
            </a:extLst>
          </p:cNvPr>
          <p:cNvPicPr>
            <a:picLocks noChangeAspect="1"/>
          </p:cNvPicPr>
          <p:nvPr/>
        </p:nvPicPr>
        <p:blipFill>
          <a:blip r:embed="rId3"/>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FF679120-3BDE-73BB-3DD6-E3959DBFC4B9}"/>
              </a:ext>
            </a:extLst>
          </p:cNvPr>
          <p:cNvSpPr txBox="1"/>
          <p:nvPr/>
        </p:nvSpPr>
        <p:spPr>
          <a:xfrm>
            <a:off x="657922" y="6530667"/>
            <a:ext cx="524108" cy="369332"/>
          </a:xfrm>
          <a:prstGeom prst="rect">
            <a:avLst/>
          </a:prstGeom>
          <a:noFill/>
        </p:spPr>
        <p:txBody>
          <a:bodyPr wrap="square" rtlCol="0">
            <a:spAutoFit/>
          </a:bodyPr>
          <a:lstStyle/>
          <a:p>
            <a:pPr algn="ctr"/>
            <a:fld id="{9416C691-75A3-4B1B-A5E9-1AEFCE342C62}" type="slidenum">
              <a:rPr lang="he-IL" b="1" smtClean="0">
                <a:solidFill>
                  <a:srgbClr val="003E7E"/>
                </a:solidFill>
                <a:latin typeface="David" panose="020E0502060401010101" pitchFamily="34" charset="-79"/>
                <a:cs typeface="David" panose="020E0502060401010101" pitchFamily="34" charset="-79"/>
              </a:rPr>
              <a:t>31</a:t>
            </a:fld>
            <a:endParaRPr lang="aa-ET" b="1" dirty="0">
              <a:solidFill>
                <a:srgbClr val="003E7E"/>
              </a:solidFill>
              <a:latin typeface="David" panose="020E0502060401010101" pitchFamily="34" charset="-79"/>
              <a:cs typeface="David" panose="020E0502060401010101" pitchFamily="34" charset="-79"/>
            </a:endParaRPr>
          </a:p>
        </p:txBody>
      </p:sp>
      <p:sp>
        <p:nvSpPr>
          <p:cNvPr id="9" name="TextBox 8">
            <a:extLst>
              <a:ext uri="{FF2B5EF4-FFF2-40B4-BE49-F238E27FC236}">
                <a16:creationId xmlns:a16="http://schemas.microsoft.com/office/drawing/2014/main" id="{4B8F2D69-7597-5FE2-EDB9-20305DB78251}"/>
              </a:ext>
            </a:extLst>
          </p:cNvPr>
          <p:cNvSpPr txBox="1"/>
          <p:nvPr/>
        </p:nvSpPr>
        <p:spPr>
          <a:xfrm>
            <a:off x="365765" y="91438"/>
            <a:ext cx="7728829" cy="830997"/>
          </a:xfrm>
          <a:prstGeom prst="rect">
            <a:avLst/>
          </a:prstGeom>
          <a:noFill/>
        </p:spPr>
        <p:txBody>
          <a:bodyPr wrap="square">
            <a:spAutoFit/>
          </a:bodyPr>
          <a:lstStyle/>
          <a:p>
            <a:pPr algn="ctr" rtl="1"/>
            <a:r>
              <a:rPr lang="he-IL" sz="2400" b="1" dirty="0">
                <a:solidFill>
                  <a:srgbClr val="002060"/>
                </a:solidFill>
                <a:latin typeface="David" panose="020E0502060401010101" pitchFamily="34" charset="-79"/>
                <a:cs typeface="David" panose="020E0502060401010101" pitchFamily="34" charset="-79"/>
              </a:rPr>
              <a:t>תוצאות אמידות של ההבדלים בציונים במבחני המיצ"ב </a:t>
            </a:r>
            <a:r>
              <a:rPr lang="he-IL" sz="2400" b="1" dirty="0" err="1">
                <a:solidFill>
                  <a:srgbClr val="002060"/>
                </a:solidFill>
                <a:latin typeface="David" panose="020E0502060401010101" pitchFamily="34" charset="-79"/>
                <a:cs typeface="David" panose="020E0502060401010101" pitchFamily="34" charset="-79"/>
              </a:rPr>
              <a:t>והאסי"ף</a:t>
            </a:r>
            <a:r>
              <a:rPr lang="he-IL" sz="2400" b="1" dirty="0">
                <a:solidFill>
                  <a:srgbClr val="002060"/>
                </a:solidFill>
                <a:latin typeface="David" panose="020E0502060401010101" pitchFamily="34" charset="-79"/>
                <a:cs typeface="David" panose="020E0502060401010101" pitchFamily="34" charset="-79"/>
              </a:rPr>
              <a:t> בין תלמידים-בנים בממ"ח לאלו בחינוך החרדי האחר לפי מקצוע</a:t>
            </a:r>
          </a:p>
        </p:txBody>
      </p:sp>
      <p:sp>
        <p:nvSpPr>
          <p:cNvPr id="8" name="TextBox 7">
            <a:extLst>
              <a:ext uri="{FF2B5EF4-FFF2-40B4-BE49-F238E27FC236}">
                <a16:creationId xmlns:a16="http://schemas.microsoft.com/office/drawing/2014/main" id="{4B8F2D69-7597-5FE2-EDB9-20305DB78251}"/>
              </a:ext>
            </a:extLst>
          </p:cNvPr>
          <p:cNvSpPr txBox="1"/>
          <p:nvPr/>
        </p:nvSpPr>
        <p:spPr>
          <a:xfrm>
            <a:off x="8094594" y="1587062"/>
            <a:ext cx="3862120" cy="4401205"/>
          </a:xfrm>
          <a:prstGeom prst="rect">
            <a:avLst/>
          </a:prstGeom>
          <a:solidFill>
            <a:schemeClr val="bg1"/>
          </a:solidFill>
        </p:spPr>
        <p:txBody>
          <a:bodyPr wrap="square">
            <a:spAutoFit/>
          </a:bodyPr>
          <a:lstStyle/>
          <a:p>
            <a:pPr algn="r" rtl="1"/>
            <a:r>
              <a:rPr lang="he-IL" sz="2800" dirty="0">
                <a:solidFill>
                  <a:srgbClr val="FF5E54"/>
                </a:solidFill>
                <a:latin typeface="David" panose="020E0502060401010101" pitchFamily="34" charset="-79"/>
                <a:cs typeface="David" panose="020E0502060401010101" pitchFamily="34" charset="-79"/>
              </a:rPr>
              <a:t>הציון של תלמידי הממ"ח במיצ"ב בעברית גבוה בכ-0.2 סטיית תקן מזה של תלמידי מעיין החינוך התורני, אך לא שונה באסי"ף בעברית </a:t>
            </a:r>
          </a:p>
          <a:p>
            <a:pPr algn="r" rtl="1"/>
            <a:r>
              <a:rPr lang="he-IL" sz="2800" dirty="0">
                <a:solidFill>
                  <a:srgbClr val="FF5E54"/>
                </a:solidFill>
                <a:latin typeface="David" panose="020E0502060401010101" pitchFamily="34" charset="-79"/>
                <a:cs typeface="David" panose="020E0502060401010101" pitchFamily="34" charset="-79"/>
              </a:rPr>
              <a:t>ובמיצ"ב במתמטיקה</a:t>
            </a:r>
          </a:p>
          <a:p>
            <a:pPr algn="r" rtl="1"/>
            <a:endParaRPr lang="he-IL" sz="2800" dirty="0">
              <a:solidFill>
                <a:srgbClr val="FF5E54"/>
              </a:solidFill>
              <a:latin typeface="David" panose="020E0502060401010101" pitchFamily="34" charset="-79"/>
              <a:cs typeface="David" panose="020E0502060401010101" pitchFamily="34" charset="-79"/>
            </a:endParaRPr>
          </a:p>
          <a:p>
            <a:pPr algn="r" rtl="1"/>
            <a:r>
              <a:rPr lang="he-IL" sz="2800" dirty="0">
                <a:solidFill>
                  <a:srgbClr val="FF5E54"/>
                </a:solidFill>
                <a:latin typeface="David" panose="020E0502060401010101" pitchFamily="34" charset="-79"/>
                <a:cs typeface="David" panose="020E0502060401010101" pitchFamily="34" charset="-79"/>
              </a:rPr>
              <a:t>בכל המבחנים הציונים של תלמידי הממ"ח גבוהים מאלו של תלמידי המוכש"ר </a:t>
            </a:r>
            <a:endParaRPr lang="he-IL" sz="2800" b="1" dirty="0">
              <a:solidFill>
                <a:srgbClr val="FF5E54"/>
              </a:solidFill>
              <a:latin typeface="David" panose="020E0502060401010101" pitchFamily="34" charset="-79"/>
              <a:cs typeface="David" panose="020E0502060401010101" pitchFamily="34" charset="-79"/>
            </a:endParaRPr>
          </a:p>
        </p:txBody>
      </p:sp>
      <p:graphicFrame>
        <p:nvGraphicFramePr>
          <p:cNvPr id="4" name="טבלה 3">
            <a:extLst>
              <a:ext uri="{FF2B5EF4-FFF2-40B4-BE49-F238E27FC236}">
                <a16:creationId xmlns:a16="http://schemas.microsoft.com/office/drawing/2014/main" id="{12E379AC-725E-23BE-82C4-79C97EAC3A27}"/>
              </a:ext>
            </a:extLst>
          </p:cNvPr>
          <p:cNvGraphicFramePr>
            <a:graphicFrameLocks noGrp="1"/>
          </p:cNvGraphicFramePr>
          <p:nvPr>
            <p:extLst>
              <p:ext uri="{D42A27DB-BD31-4B8C-83A1-F6EECF244321}">
                <p14:modId xmlns:p14="http://schemas.microsoft.com/office/powerpoint/2010/main" val="2545209529"/>
              </p:ext>
            </p:extLst>
          </p:nvPr>
        </p:nvGraphicFramePr>
        <p:xfrm>
          <a:off x="365766" y="1396226"/>
          <a:ext cx="7728828" cy="4782878"/>
        </p:xfrm>
        <a:graphic>
          <a:graphicData uri="http://schemas.openxmlformats.org/drawingml/2006/table">
            <a:tbl>
              <a:tblPr rtl="1" firstRow="1" firstCol="1" bandRow="1"/>
              <a:tblGrid>
                <a:gridCol w="2464617">
                  <a:extLst>
                    <a:ext uri="{9D8B030D-6E8A-4147-A177-3AD203B41FA5}">
                      <a16:colId xmlns:a16="http://schemas.microsoft.com/office/drawing/2014/main" val="2623289632"/>
                    </a:ext>
                  </a:extLst>
                </a:gridCol>
                <a:gridCol w="1754737">
                  <a:extLst>
                    <a:ext uri="{9D8B030D-6E8A-4147-A177-3AD203B41FA5}">
                      <a16:colId xmlns:a16="http://schemas.microsoft.com/office/drawing/2014/main" val="2376318301"/>
                    </a:ext>
                  </a:extLst>
                </a:gridCol>
                <a:gridCol w="1754737">
                  <a:extLst>
                    <a:ext uri="{9D8B030D-6E8A-4147-A177-3AD203B41FA5}">
                      <a16:colId xmlns:a16="http://schemas.microsoft.com/office/drawing/2014/main" val="278838237"/>
                    </a:ext>
                  </a:extLst>
                </a:gridCol>
                <a:gridCol w="1754737">
                  <a:extLst>
                    <a:ext uri="{9D8B030D-6E8A-4147-A177-3AD203B41FA5}">
                      <a16:colId xmlns:a16="http://schemas.microsoft.com/office/drawing/2014/main" val="90713238"/>
                    </a:ext>
                  </a:extLst>
                </a:gridCol>
              </a:tblGrid>
              <a:tr h="351595">
                <a:tc rowSpan="4">
                  <a:txBody>
                    <a:bodyPr/>
                    <a:lstStyle/>
                    <a:p>
                      <a:pPr algn="r" rtl="1">
                        <a:lnSpc>
                          <a:spcPts val="1100"/>
                        </a:lnSpc>
                        <a:spcAft>
                          <a:spcPts val="800"/>
                        </a:spcAft>
                      </a:pPr>
                      <a:r>
                        <a:rPr lang="he-IL" sz="1800" dirty="0">
                          <a:effectLst/>
                          <a:latin typeface="Courier New" panose="02070309020205020404" pitchFamily="49" charset="0"/>
                          <a:ea typeface="Calibri" panose="020F0502020204030204" pitchFamily="34" charset="0"/>
                          <a:cs typeface="David" panose="020E0502060401010101" pitchFamily="34" charset="-79"/>
                        </a:rPr>
                        <a:t> </a:t>
                      </a:r>
                      <a:endParaRPr lang="en-US" sz="1800" dirty="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algn="ctr" rtl="1">
                        <a:lnSpc>
                          <a:spcPts val="1100"/>
                        </a:lnSpc>
                        <a:spcAft>
                          <a:spcPts val="800"/>
                        </a:spcAft>
                      </a:pPr>
                      <a:r>
                        <a:rPr lang="he-IL" sz="1800" dirty="0">
                          <a:effectLst/>
                          <a:latin typeface="Courier New" panose="02070309020205020404" pitchFamily="49" charset="0"/>
                          <a:ea typeface="Calibri" panose="020F0502020204030204" pitchFamily="34" charset="0"/>
                          <a:cs typeface="David" panose="020E0502060401010101" pitchFamily="34" charset="-79"/>
                        </a:rPr>
                        <a:t>עברית</a:t>
                      </a:r>
                      <a:endParaRPr lang="en-US" sz="1800" dirty="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rtl="1"/>
                      <a:endParaRPr lang="he-IL"/>
                    </a:p>
                  </a:txBody>
                  <a:tcPr/>
                </a:tc>
                <a:tc>
                  <a:txBody>
                    <a:bodyPr/>
                    <a:lstStyle/>
                    <a:p>
                      <a:pPr algn="ctr" rtl="1">
                        <a:lnSpc>
                          <a:spcPts val="1100"/>
                        </a:lnSpc>
                        <a:spcAft>
                          <a:spcPts val="800"/>
                        </a:spcAft>
                      </a:pPr>
                      <a:r>
                        <a:rPr lang="he-IL" sz="1800">
                          <a:effectLst/>
                          <a:latin typeface="Courier New" panose="02070309020205020404" pitchFamily="49" charset="0"/>
                          <a:ea typeface="Calibri" panose="020F0502020204030204" pitchFamily="34" charset="0"/>
                          <a:cs typeface="David" panose="020E0502060401010101" pitchFamily="34" charset="-79"/>
                        </a:rPr>
                        <a:t>מתמטיקה</a:t>
                      </a:r>
                      <a:endParaRPr lang="en-US" sz="180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20104668"/>
                  </a:ext>
                </a:extLst>
              </a:tr>
              <a:tr h="915333">
                <a:tc vMerge="1">
                  <a:txBody>
                    <a:bodyPr/>
                    <a:lstStyle/>
                    <a:p>
                      <a:pPr rtl="1"/>
                      <a:endParaRPr lang="he-IL"/>
                    </a:p>
                  </a:txBody>
                  <a:tcPr/>
                </a:tc>
                <a:tc>
                  <a:txBody>
                    <a:bodyPr/>
                    <a:lstStyle/>
                    <a:p>
                      <a:pPr algn="ctr" rtl="1">
                        <a:lnSpc>
                          <a:spcPts val="1100"/>
                        </a:lnSpc>
                        <a:spcAft>
                          <a:spcPts val="800"/>
                        </a:spcAft>
                      </a:pPr>
                      <a:r>
                        <a:rPr lang="he-IL" sz="1800" dirty="0">
                          <a:effectLst/>
                          <a:latin typeface="Courier New" panose="02070309020205020404" pitchFamily="49" charset="0"/>
                          <a:ea typeface="Calibri" panose="020F0502020204030204" pitchFamily="34" charset="0"/>
                          <a:cs typeface="David" panose="020E0502060401010101" pitchFamily="34" charset="-79"/>
                        </a:rPr>
                        <a:t>מיצ"ב</a:t>
                      </a:r>
                      <a:endParaRPr lang="en-US" sz="1800" dirty="0">
                        <a:effectLst/>
                        <a:latin typeface="Courier New" panose="02070309020205020404" pitchFamily="49" charset="0"/>
                        <a:ea typeface="Calibri" panose="020F0502020204030204" pitchFamily="34" charset="0"/>
                        <a:cs typeface="David" panose="020E0502060401010101" pitchFamily="34" charset="-79"/>
                      </a:endParaRPr>
                    </a:p>
                    <a:p>
                      <a:pPr algn="ctr" rtl="1">
                        <a:lnSpc>
                          <a:spcPts val="1100"/>
                        </a:lnSpc>
                        <a:spcAft>
                          <a:spcPts val="800"/>
                        </a:spcAft>
                      </a:pPr>
                      <a:r>
                        <a:rPr lang="he-IL" sz="1800" dirty="0">
                          <a:effectLst/>
                          <a:latin typeface="Courier New" panose="02070309020205020404" pitchFamily="49" charset="0"/>
                          <a:ea typeface="Calibri" panose="020F0502020204030204" pitchFamily="34" charset="0"/>
                          <a:cs typeface="David" panose="020E0502060401010101" pitchFamily="34" charset="-79"/>
                        </a:rPr>
                        <a:t>(כיתה ה')</a:t>
                      </a:r>
                      <a:endParaRPr lang="en-US" sz="1800" dirty="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1">
                        <a:lnSpc>
                          <a:spcPts val="1100"/>
                        </a:lnSpc>
                        <a:spcAft>
                          <a:spcPts val="800"/>
                        </a:spcAft>
                      </a:pPr>
                      <a:r>
                        <a:rPr lang="he-IL" sz="1800" dirty="0" err="1">
                          <a:effectLst/>
                          <a:latin typeface="Courier New" panose="02070309020205020404" pitchFamily="49" charset="0"/>
                          <a:ea typeface="Calibri" panose="020F0502020204030204" pitchFamily="34" charset="0"/>
                          <a:cs typeface="David" panose="020E0502060401010101" pitchFamily="34" charset="-79"/>
                        </a:rPr>
                        <a:t>אסי"ף</a:t>
                      </a:r>
                      <a:endParaRPr lang="en-US" sz="1800" dirty="0">
                        <a:effectLst/>
                        <a:latin typeface="Courier New" panose="02070309020205020404" pitchFamily="49" charset="0"/>
                        <a:ea typeface="Calibri" panose="020F0502020204030204" pitchFamily="34" charset="0"/>
                        <a:cs typeface="David" panose="020E0502060401010101" pitchFamily="34" charset="-79"/>
                      </a:endParaRPr>
                    </a:p>
                    <a:p>
                      <a:pPr algn="ctr" rtl="1">
                        <a:lnSpc>
                          <a:spcPts val="1100"/>
                        </a:lnSpc>
                        <a:spcAft>
                          <a:spcPts val="800"/>
                        </a:spcAft>
                      </a:pPr>
                      <a:r>
                        <a:rPr lang="he-IL" sz="1800" dirty="0">
                          <a:effectLst/>
                          <a:latin typeface="Courier New" panose="02070309020205020404" pitchFamily="49" charset="0"/>
                          <a:ea typeface="Calibri" panose="020F0502020204030204" pitchFamily="34" charset="0"/>
                          <a:cs typeface="David" panose="020E0502060401010101" pitchFamily="34" charset="-79"/>
                        </a:rPr>
                        <a:t>(כיתה ד')</a:t>
                      </a:r>
                      <a:endParaRPr lang="en-US" sz="1800" dirty="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1">
                        <a:lnSpc>
                          <a:spcPts val="1100"/>
                        </a:lnSpc>
                        <a:spcAft>
                          <a:spcPts val="800"/>
                        </a:spcAft>
                      </a:pPr>
                      <a:r>
                        <a:rPr lang="he-IL" sz="1800">
                          <a:effectLst/>
                          <a:latin typeface="Courier New" panose="02070309020205020404" pitchFamily="49" charset="0"/>
                          <a:ea typeface="Calibri" panose="020F0502020204030204" pitchFamily="34" charset="0"/>
                          <a:cs typeface="David" panose="020E0502060401010101" pitchFamily="34" charset="-79"/>
                        </a:rPr>
                        <a:t>מיצ"ב</a:t>
                      </a:r>
                      <a:endParaRPr lang="en-US" sz="1800">
                        <a:effectLst/>
                        <a:latin typeface="Courier New" panose="02070309020205020404" pitchFamily="49" charset="0"/>
                        <a:ea typeface="Calibri" panose="020F0502020204030204" pitchFamily="34" charset="0"/>
                        <a:cs typeface="David" panose="020E0502060401010101" pitchFamily="34" charset="-79"/>
                      </a:endParaRPr>
                    </a:p>
                    <a:p>
                      <a:pPr algn="ctr" rtl="1">
                        <a:lnSpc>
                          <a:spcPts val="1100"/>
                        </a:lnSpc>
                        <a:spcAft>
                          <a:spcPts val="800"/>
                        </a:spcAft>
                      </a:pPr>
                      <a:r>
                        <a:rPr lang="he-IL" sz="1800">
                          <a:effectLst/>
                          <a:latin typeface="Courier New" panose="02070309020205020404" pitchFamily="49" charset="0"/>
                          <a:ea typeface="Calibri" panose="020F0502020204030204" pitchFamily="34" charset="0"/>
                          <a:cs typeface="David" panose="020E0502060401010101" pitchFamily="34" charset="-79"/>
                        </a:rPr>
                        <a:t>(כיתה ה')</a:t>
                      </a:r>
                      <a:endParaRPr lang="en-US" sz="180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30259070"/>
                  </a:ext>
                </a:extLst>
              </a:tr>
              <a:tr h="351595">
                <a:tc vMerge="1">
                  <a:txBody>
                    <a:bodyPr/>
                    <a:lstStyle/>
                    <a:p>
                      <a:pPr rtl="1"/>
                      <a:endParaRPr lang="he-IL"/>
                    </a:p>
                  </a:txBody>
                  <a:tcPr/>
                </a:tc>
                <a:tc>
                  <a:txBody>
                    <a:bodyPr/>
                    <a:lstStyle/>
                    <a:p>
                      <a:pPr algn="ctr" rtl="1">
                        <a:lnSpc>
                          <a:spcPts val="1100"/>
                        </a:lnSpc>
                        <a:spcAft>
                          <a:spcPts val="800"/>
                        </a:spcAft>
                      </a:pPr>
                      <a:r>
                        <a:rPr lang="he-IL" sz="1800" dirty="0">
                          <a:effectLst/>
                          <a:latin typeface="Courier New" panose="02070309020205020404" pitchFamily="49" charset="0"/>
                          <a:ea typeface="Calibri" panose="020F0502020204030204" pitchFamily="34" charset="0"/>
                          <a:cs typeface="David" panose="020E0502060401010101" pitchFamily="34" charset="-79"/>
                        </a:rPr>
                        <a:t>2016–2019</a:t>
                      </a:r>
                      <a:endParaRPr lang="en-US" sz="1800" dirty="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1">
                        <a:lnSpc>
                          <a:spcPts val="1100"/>
                        </a:lnSpc>
                        <a:spcAft>
                          <a:spcPts val="800"/>
                        </a:spcAft>
                      </a:pPr>
                      <a:r>
                        <a:rPr lang="he-IL" sz="1800" dirty="0">
                          <a:effectLst/>
                          <a:latin typeface="Courier New" panose="02070309020205020404" pitchFamily="49" charset="0"/>
                          <a:ea typeface="Calibri" panose="020F0502020204030204" pitchFamily="34" charset="0"/>
                          <a:cs typeface="David" panose="020E0502060401010101" pitchFamily="34" charset="-79"/>
                        </a:rPr>
                        <a:t>2022</a:t>
                      </a:r>
                      <a:endParaRPr lang="en-US" sz="1800" dirty="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1">
                        <a:lnSpc>
                          <a:spcPts val="1100"/>
                        </a:lnSpc>
                        <a:spcAft>
                          <a:spcPts val="800"/>
                        </a:spcAft>
                      </a:pPr>
                      <a:r>
                        <a:rPr lang="he-IL" sz="1800" dirty="0">
                          <a:effectLst/>
                          <a:latin typeface="Courier New" panose="02070309020205020404" pitchFamily="49" charset="0"/>
                          <a:ea typeface="Calibri" panose="020F0502020204030204" pitchFamily="34" charset="0"/>
                          <a:cs typeface="David" panose="020E0502060401010101" pitchFamily="34" charset="-79"/>
                        </a:rPr>
                        <a:t>2016–2019</a:t>
                      </a:r>
                      <a:endParaRPr lang="en-US" sz="1800" dirty="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74310178"/>
                  </a:ext>
                </a:extLst>
              </a:tr>
              <a:tr h="351595">
                <a:tc vMerge="1">
                  <a:txBody>
                    <a:bodyPr/>
                    <a:lstStyle/>
                    <a:p>
                      <a:pPr rtl="1"/>
                      <a:endParaRPr lang="he-IL"/>
                    </a:p>
                  </a:txBody>
                  <a:tcPr/>
                </a:tc>
                <a:tc>
                  <a:txBody>
                    <a:bodyPr/>
                    <a:lstStyle/>
                    <a:p>
                      <a:pPr algn="ctr" rtl="1">
                        <a:lnSpc>
                          <a:spcPts val="1100"/>
                        </a:lnSpc>
                        <a:spcAft>
                          <a:spcPts val="800"/>
                        </a:spcAft>
                      </a:pPr>
                      <a:r>
                        <a:rPr lang="he-IL" sz="1800" dirty="0">
                          <a:effectLst/>
                          <a:latin typeface="Courier New" panose="02070309020205020404" pitchFamily="49" charset="0"/>
                          <a:ea typeface="Calibri" panose="020F0502020204030204" pitchFamily="34" charset="0"/>
                          <a:cs typeface="David" panose="020E0502060401010101" pitchFamily="34" charset="-79"/>
                        </a:rPr>
                        <a:t>(1)</a:t>
                      </a:r>
                      <a:endParaRPr lang="en-US" sz="1800" dirty="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1">
                        <a:lnSpc>
                          <a:spcPts val="1100"/>
                        </a:lnSpc>
                        <a:spcAft>
                          <a:spcPts val="800"/>
                        </a:spcAft>
                      </a:pPr>
                      <a:r>
                        <a:rPr lang="he-IL" sz="1800" dirty="0">
                          <a:effectLst/>
                          <a:latin typeface="Courier New" panose="02070309020205020404" pitchFamily="49" charset="0"/>
                          <a:ea typeface="Calibri" panose="020F0502020204030204" pitchFamily="34" charset="0"/>
                          <a:cs typeface="David" panose="020E0502060401010101" pitchFamily="34" charset="-79"/>
                        </a:rPr>
                        <a:t>(2)</a:t>
                      </a:r>
                      <a:endParaRPr lang="en-US" sz="1800" dirty="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1">
                        <a:lnSpc>
                          <a:spcPts val="1100"/>
                        </a:lnSpc>
                        <a:spcAft>
                          <a:spcPts val="800"/>
                        </a:spcAft>
                      </a:pPr>
                      <a:r>
                        <a:rPr lang="he-IL" sz="1800">
                          <a:effectLst/>
                          <a:latin typeface="Courier New" panose="02070309020205020404" pitchFamily="49" charset="0"/>
                          <a:ea typeface="Calibri" panose="020F0502020204030204" pitchFamily="34" charset="0"/>
                          <a:cs typeface="David" panose="020E0502060401010101" pitchFamily="34" charset="-79"/>
                        </a:rPr>
                        <a:t>(3)</a:t>
                      </a:r>
                      <a:endParaRPr lang="en-US" sz="180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02096183"/>
                  </a:ext>
                </a:extLst>
              </a:tr>
              <a:tr h="351595">
                <a:tc>
                  <a:txBody>
                    <a:bodyPr/>
                    <a:lstStyle/>
                    <a:p>
                      <a:pPr algn="r" rtl="1">
                        <a:lnSpc>
                          <a:spcPts val="1100"/>
                        </a:lnSpc>
                        <a:spcAft>
                          <a:spcPts val="800"/>
                        </a:spcAft>
                      </a:pPr>
                      <a:r>
                        <a:rPr lang="he-IL" sz="1800" b="1" dirty="0" err="1">
                          <a:effectLst/>
                          <a:latin typeface="Courier New" panose="02070309020205020404" pitchFamily="49" charset="0"/>
                          <a:ea typeface="Calibri" panose="020F0502020204030204" pitchFamily="34" charset="0"/>
                          <a:cs typeface="David" panose="020E0502060401010101" pitchFamily="34" charset="-79"/>
                        </a:rPr>
                        <a:t>ממ"ח</a:t>
                      </a:r>
                      <a:endParaRPr lang="en-US" sz="1800" dirty="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noFill/>
                  </a:tcPr>
                </a:tc>
                <a:tc>
                  <a:txBody>
                    <a:bodyPr/>
                    <a:lstStyle/>
                    <a:p>
                      <a:pPr algn="ctr" rtl="0">
                        <a:lnSpc>
                          <a:spcPts val="1100"/>
                        </a:lnSpc>
                        <a:spcAft>
                          <a:spcPts val="800"/>
                        </a:spcAft>
                      </a:pPr>
                      <a:r>
                        <a:rPr lang="en-US" sz="1800" b="1" dirty="0">
                          <a:effectLst/>
                          <a:latin typeface="David" panose="020E0502060401010101" pitchFamily="34" charset="-79"/>
                          <a:ea typeface="Calibri" panose="020F0502020204030204" pitchFamily="34" charset="0"/>
                          <a:cs typeface="David" panose="020E0502060401010101" pitchFamily="34" charset="-79"/>
                        </a:rPr>
                        <a:t>18.718*</a:t>
                      </a:r>
                      <a:endParaRPr lang="en-US" sz="1800" dirty="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noFill/>
                  </a:tcPr>
                </a:tc>
                <a:tc>
                  <a:txBody>
                    <a:bodyPr/>
                    <a:lstStyle/>
                    <a:p>
                      <a:pPr algn="ctr" rtl="0">
                        <a:lnSpc>
                          <a:spcPts val="1100"/>
                        </a:lnSpc>
                        <a:spcAft>
                          <a:spcPts val="800"/>
                        </a:spcAft>
                      </a:pPr>
                      <a:r>
                        <a:rPr lang="en-US" sz="1800" b="1" dirty="0">
                          <a:effectLst/>
                          <a:latin typeface="David" panose="020E0502060401010101" pitchFamily="34" charset="-79"/>
                          <a:ea typeface="Calibri" panose="020F0502020204030204" pitchFamily="34" charset="0"/>
                          <a:cs typeface="David" panose="020E0502060401010101" pitchFamily="34" charset="-79"/>
                        </a:rPr>
                        <a:t>-1.861</a:t>
                      </a:r>
                      <a:endParaRPr lang="en-US" sz="1800" dirty="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noFill/>
                  </a:tcPr>
                </a:tc>
                <a:tc>
                  <a:txBody>
                    <a:bodyPr/>
                    <a:lstStyle/>
                    <a:p>
                      <a:pPr algn="ctr" rtl="0">
                        <a:lnSpc>
                          <a:spcPts val="1100"/>
                        </a:lnSpc>
                        <a:spcAft>
                          <a:spcPts val="800"/>
                        </a:spcAft>
                      </a:pPr>
                      <a:r>
                        <a:rPr lang="en-US" sz="1800" b="1">
                          <a:effectLst/>
                          <a:latin typeface="David" panose="020E0502060401010101" pitchFamily="34" charset="-79"/>
                          <a:ea typeface="Calibri" panose="020F0502020204030204" pitchFamily="34" charset="0"/>
                          <a:cs typeface="David" panose="020E0502060401010101" pitchFamily="34" charset="-79"/>
                        </a:rPr>
                        <a:t>-0.311</a:t>
                      </a:r>
                      <a:endParaRPr lang="en-US" sz="180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213700439"/>
                  </a:ext>
                </a:extLst>
              </a:tr>
              <a:tr h="351595">
                <a:tc>
                  <a:txBody>
                    <a:bodyPr/>
                    <a:lstStyle/>
                    <a:p>
                      <a:pPr algn="r" rtl="1">
                        <a:lnSpc>
                          <a:spcPts val="1100"/>
                        </a:lnSpc>
                        <a:spcAft>
                          <a:spcPts val="800"/>
                        </a:spcAft>
                      </a:pPr>
                      <a:r>
                        <a:rPr lang="he-IL" sz="1800" dirty="0">
                          <a:effectLst/>
                          <a:latin typeface="Courier New" panose="02070309020205020404" pitchFamily="49" charset="0"/>
                          <a:ea typeface="Calibri" panose="020F0502020204030204" pitchFamily="34" charset="0"/>
                          <a:cs typeface="David" panose="020E0502060401010101" pitchFamily="34" charset="-79"/>
                        </a:rPr>
                        <a:t>מוכר שאינו רשמי</a:t>
                      </a:r>
                      <a:endParaRPr lang="en-US" sz="1800" dirty="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a:lnSpc>
                          <a:spcPts val="1100"/>
                        </a:lnSpc>
                        <a:spcAft>
                          <a:spcPts val="800"/>
                        </a:spcAft>
                      </a:pPr>
                      <a:r>
                        <a:rPr lang="en-US" sz="1800" dirty="0">
                          <a:effectLst/>
                          <a:latin typeface="David" panose="020E0502060401010101" pitchFamily="34" charset="-79"/>
                          <a:ea typeface="Calibri" panose="020F0502020204030204" pitchFamily="34" charset="0"/>
                          <a:cs typeface="David" panose="020E0502060401010101" pitchFamily="34" charset="-79"/>
                        </a:rPr>
                        <a:t>-6.108</a:t>
                      </a:r>
                      <a:endParaRPr lang="en-US" sz="1800" dirty="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a:lnSpc>
                          <a:spcPts val="1100"/>
                        </a:lnSpc>
                        <a:spcAft>
                          <a:spcPts val="800"/>
                        </a:spcAft>
                      </a:pPr>
                      <a:r>
                        <a:rPr lang="en-US" sz="1800" dirty="0">
                          <a:effectLst/>
                          <a:latin typeface="David" panose="020E0502060401010101" pitchFamily="34" charset="-79"/>
                          <a:ea typeface="Calibri" panose="020F0502020204030204" pitchFamily="34" charset="0"/>
                          <a:cs typeface="David" panose="020E0502060401010101" pitchFamily="34" charset="-79"/>
                        </a:rPr>
                        <a:t>-14.313**</a:t>
                      </a:r>
                      <a:endParaRPr lang="en-US" sz="1800" dirty="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a:lnSpc>
                          <a:spcPts val="1100"/>
                        </a:lnSpc>
                        <a:spcAft>
                          <a:spcPts val="800"/>
                        </a:spcAft>
                      </a:pPr>
                      <a:r>
                        <a:rPr lang="en-US" sz="1800" dirty="0">
                          <a:effectLst/>
                          <a:latin typeface="David" panose="020E0502060401010101" pitchFamily="34" charset="-79"/>
                          <a:ea typeface="Calibri" panose="020F0502020204030204" pitchFamily="34" charset="0"/>
                          <a:cs typeface="David" panose="020E0502060401010101" pitchFamily="34" charset="-79"/>
                        </a:rPr>
                        <a:t>-9.583***</a:t>
                      </a:r>
                      <a:endParaRPr lang="en-US" sz="1800" dirty="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15809916"/>
                  </a:ext>
                </a:extLst>
              </a:tr>
              <a:tr h="351595">
                <a:tc>
                  <a:txBody>
                    <a:bodyPr/>
                    <a:lstStyle/>
                    <a:p>
                      <a:pPr algn="r" rtl="1">
                        <a:lnSpc>
                          <a:spcPts val="1100"/>
                        </a:lnSpc>
                        <a:spcAft>
                          <a:spcPts val="800"/>
                        </a:spcAft>
                      </a:pPr>
                      <a:r>
                        <a:rPr lang="he-IL" sz="1800">
                          <a:effectLst/>
                          <a:latin typeface="Courier New" panose="02070309020205020404" pitchFamily="49" charset="0"/>
                          <a:ea typeface="Calibri" panose="020F0502020204030204" pitchFamily="34" charset="0"/>
                          <a:cs typeface="David" panose="020E0502060401010101" pitchFamily="34" charset="-79"/>
                        </a:rPr>
                        <a:t>משתנים מפקחים</a:t>
                      </a:r>
                      <a:endParaRPr lang="en-US" sz="180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1">
                        <a:lnSpc>
                          <a:spcPts val="1100"/>
                        </a:lnSpc>
                        <a:spcAft>
                          <a:spcPts val="800"/>
                        </a:spcAft>
                      </a:pPr>
                      <a:r>
                        <a:rPr lang="x-none" sz="1800" dirty="0">
                          <a:effectLst/>
                          <a:latin typeface="David" panose="020E0502060401010101" pitchFamily="34" charset="-79"/>
                          <a:ea typeface="Calibri" panose="020F0502020204030204" pitchFamily="34" charset="0"/>
                          <a:cs typeface="David" panose="020E0502060401010101" pitchFamily="34" charset="-79"/>
                        </a:rPr>
                        <a:t>V</a:t>
                      </a:r>
                      <a:endParaRPr lang="en-US" sz="1800" dirty="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1">
                        <a:lnSpc>
                          <a:spcPts val="1100"/>
                        </a:lnSpc>
                        <a:spcAft>
                          <a:spcPts val="800"/>
                        </a:spcAft>
                      </a:pPr>
                      <a:r>
                        <a:rPr lang="x-none" sz="1800" dirty="0">
                          <a:effectLst/>
                          <a:latin typeface="David" panose="020E0502060401010101" pitchFamily="34" charset="-79"/>
                          <a:ea typeface="Calibri" panose="020F0502020204030204" pitchFamily="34" charset="0"/>
                          <a:cs typeface="David" panose="020E0502060401010101" pitchFamily="34" charset="-79"/>
                        </a:rPr>
                        <a:t>V</a:t>
                      </a:r>
                      <a:endParaRPr lang="en-US" sz="1800" dirty="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1">
                        <a:lnSpc>
                          <a:spcPts val="1100"/>
                        </a:lnSpc>
                        <a:spcAft>
                          <a:spcPts val="800"/>
                        </a:spcAft>
                      </a:pPr>
                      <a:r>
                        <a:rPr lang="x-none" sz="1800" dirty="0">
                          <a:effectLst/>
                          <a:latin typeface="David" panose="020E0502060401010101" pitchFamily="34" charset="-79"/>
                          <a:ea typeface="Calibri" panose="020F0502020204030204" pitchFamily="34" charset="0"/>
                          <a:cs typeface="David" panose="020E0502060401010101" pitchFamily="34" charset="-79"/>
                        </a:rPr>
                        <a:t>V</a:t>
                      </a:r>
                      <a:endParaRPr lang="en-US" sz="1800" dirty="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82694555"/>
                  </a:ext>
                </a:extLst>
              </a:tr>
              <a:tr h="351595">
                <a:tc>
                  <a:txBody>
                    <a:bodyPr/>
                    <a:lstStyle/>
                    <a:p>
                      <a:pPr algn="r" rtl="1">
                        <a:lnSpc>
                          <a:spcPts val="1100"/>
                        </a:lnSpc>
                        <a:spcAft>
                          <a:spcPts val="800"/>
                        </a:spcAft>
                      </a:pPr>
                      <a:r>
                        <a:rPr lang="he-IL" sz="1800" dirty="0">
                          <a:effectLst/>
                          <a:latin typeface="Courier New" panose="02070309020205020404" pitchFamily="49" charset="0"/>
                          <a:ea typeface="Calibri" panose="020F0502020204030204" pitchFamily="34" charset="0"/>
                          <a:cs typeface="David" panose="020E0502060401010101" pitchFamily="34" charset="-79"/>
                        </a:rPr>
                        <a:t>שנת בחינה</a:t>
                      </a:r>
                      <a:endParaRPr lang="en-US" sz="1800" dirty="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1">
                        <a:lnSpc>
                          <a:spcPts val="1100"/>
                        </a:lnSpc>
                        <a:spcAft>
                          <a:spcPts val="800"/>
                        </a:spcAft>
                      </a:pPr>
                      <a:r>
                        <a:rPr lang="en-US" sz="1800" dirty="0">
                          <a:effectLst/>
                          <a:latin typeface="David" panose="020E0502060401010101" pitchFamily="34" charset="-79"/>
                          <a:ea typeface="Calibri" panose="020F0502020204030204" pitchFamily="34" charset="0"/>
                          <a:cs typeface="David" panose="020E0502060401010101" pitchFamily="34" charset="-79"/>
                        </a:rPr>
                        <a:t>V</a:t>
                      </a:r>
                      <a:endParaRPr lang="en-US" sz="1800" dirty="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1">
                        <a:lnSpc>
                          <a:spcPts val="1100"/>
                        </a:lnSpc>
                        <a:spcAft>
                          <a:spcPts val="800"/>
                        </a:spcAft>
                      </a:pPr>
                      <a:r>
                        <a:rPr lang="he-IL" sz="1800" dirty="0">
                          <a:effectLst/>
                          <a:latin typeface="Courier New" panose="02070309020205020404" pitchFamily="49" charset="0"/>
                          <a:ea typeface="Calibri" panose="020F0502020204030204" pitchFamily="34" charset="0"/>
                          <a:cs typeface="David" panose="020E0502060401010101" pitchFamily="34" charset="-79"/>
                        </a:rPr>
                        <a:t> </a:t>
                      </a:r>
                      <a:endParaRPr lang="en-US" sz="1800" dirty="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1">
                        <a:lnSpc>
                          <a:spcPts val="1100"/>
                        </a:lnSpc>
                        <a:spcAft>
                          <a:spcPts val="800"/>
                        </a:spcAft>
                      </a:pPr>
                      <a:r>
                        <a:rPr lang="en-US" sz="1800" dirty="0">
                          <a:effectLst/>
                          <a:latin typeface="David" panose="020E0502060401010101" pitchFamily="34" charset="-79"/>
                          <a:ea typeface="Calibri" panose="020F0502020204030204" pitchFamily="34" charset="0"/>
                          <a:cs typeface="David" panose="020E0502060401010101" pitchFamily="34" charset="-79"/>
                        </a:rPr>
                        <a:t>V</a:t>
                      </a:r>
                      <a:endParaRPr lang="en-US" sz="1800" dirty="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39082854"/>
                  </a:ext>
                </a:extLst>
              </a:tr>
              <a:tr h="351595">
                <a:tc>
                  <a:txBody>
                    <a:bodyPr/>
                    <a:lstStyle/>
                    <a:p>
                      <a:pPr algn="r" rtl="1">
                        <a:lnSpc>
                          <a:spcPts val="1100"/>
                        </a:lnSpc>
                        <a:spcAft>
                          <a:spcPts val="800"/>
                        </a:spcAft>
                      </a:pPr>
                      <a:r>
                        <a:rPr lang="he-IL" sz="1800" dirty="0">
                          <a:effectLst/>
                          <a:latin typeface="Courier New" panose="02070309020205020404" pitchFamily="49" charset="0"/>
                          <a:ea typeface="Calibri" panose="020F0502020204030204" pitchFamily="34" charset="0"/>
                          <a:cs typeface="David" panose="020E0502060401010101" pitchFamily="34" charset="-79"/>
                        </a:rPr>
                        <a:t>מספר תצפיות</a:t>
                      </a:r>
                      <a:endParaRPr lang="en-US" sz="1800" dirty="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noFill/>
                  </a:tcPr>
                </a:tc>
                <a:tc>
                  <a:txBody>
                    <a:bodyPr/>
                    <a:lstStyle/>
                    <a:p>
                      <a:pPr algn="ctr" rtl="1">
                        <a:lnSpc>
                          <a:spcPts val="1100"/>
                        </a:lnSpc>
                        <a:spcAft>
                          <a:spcPts val="800"/>
                        </a:spcAft>
                      </a:pPr>
                      <a:r>
                        <a:rPr lang="he-IL" sz="1800" dirty="0">
                          <a:effectLst/>
                          <a:latin typeface="Courier New" panose="02070309020205020404" pitchFamily="49" charset="0"/>
                          <a:ea typeface="Calibri" panose="020F0502020204030204" pitchFamily="34" charset="0"/>
                          <a:cs typeface="David" panose="020E0502060401010101" pitchFamily="34" charset="-79"/>
                        </a:rPr>
                        <a:t>2,375</a:t>
                      </a:r>
                      <a:endParaRPr lang="en-US" sz="1800" dirty="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noFill/>
                  </a:tcPr>
                </a:tc>
                <a:tc>
                  <a:txBody>
                    <a:bodyPr/>
                    <a:lstStyle/>
                    <a:p>
                      <a:pPr algn="ctr" rtl="1">
                        <a:lnSpc>
                          <a:spcPts val="1100"/>
                        </a:lnSpc>
                        <a:spcAft>
                          <a:spcPts val="800"/>
                        </a:spcAft>
                      </a:pPr>
                      <a:r>
                        <a:rPr lang="he-IL" sz="1800" dirty="0">
                          <a:effectLst/>
                          <a:latin typeface="Courier New" panose="02070309020205020404" pitchFamily="49" charset="0"/>
                          <a:ea typeface="Calibri" panose="020F0502020204030204" pitchFamily="34" charset="0"/>
                          <a:cs typeface="David" panose="020E0502060401010101" pitchFamily="34" charset="-79"/>
                        </a:rPr>
                        <a:t>3,283</a:t>
                      </a:r>
                      <a:endParaRPr lang="en-US" sz="1800" dirty="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noFill/>
                  </a:tcPr>
                </a:tc>
                <a:tc>
                  <a:txBody>
                    <a:bodyPr/>
                    <a:lstStyle/>
                    <a:p>
                      <a:pPr algn="ctr" rtl="1">
                        <a:lnSpc>
                          <a:spcPts val="1100"/>
                        </a:lnSpc>
                        <a:spcAft>
                          <a:spcPts val="800"/>
                        </a:spcAft>
                      </a:pPr>
                      <a:r>
                        <a:rPr lang="he-IL" sz="1800" dirty="0">
                          <a:effectLst/>
                          <a:latin typeface="Courier New" panose="02070309020205020404" pitchFamily="49" charset="0"/>
                          <a:ea typeface="Calibri" panose="020F0502020204030204" pitchFamily="34" charset="0"/>
                          <a:cs typeface="David" panose="020E0502060401010101" pitchFamily="34" charset="-79"/>
                        </a:rPr>
                        <a:t>1,750</a:t>
                      </a:r>
                      <a:endParaRPr lang="en-US" sz="1800" dirty="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3457280970"/>
                  </a:ext>
                </a:extLst>
              </a:tr>
              <a:tr h="351595">
                <a:tc>
                  <a:txBody>
                    <a:bodyPr/>
                    <a:lstStyle/>
                    <a:p>
                      <a:pPr algn="r" rtl="1">
                        <a:lnSpc>
                          <a:spcPts val="1100"/>
                        </a:lnSpc>
                        <a:spcAft>
                          <a:spcPts val="800"/>
                        </a:spcAft>
                      </a:pPr>
                      <a:r>
                        <a:rPr lang="he-IL" sz="1800" dirty="0">
                          <a:effectLst/>
                          <a:latin typeface="Courier New" panose="02070309020205020404" pitchFamily="49" charset="0"/>
                          <a:ea typeface="Calibri" panose="020F0502020204030204" pitchFamily="34" charset="0"/>
                          <a:cs typeface="David" panose="020E0502060401010101" pitchFamily="34" charset="-79"/>
                        </a:rPr>
                        <a:t>  מזה: </a:t>
                      </a:r>
                      <a:r>
                        <a:rPr lang="he-IL" sz="1800" dirty="0" err="1">
                          <a:effectLst/>
                          <a:latin typeface="Courier New" panose="02070309020205020404" pitchFamily="49" charset="0"/>
                          <a:ea typeface="Calibri" panose="020F0502020204030204" pitchFamily="34" charset="0"/>
                          <a:cs typeface="David" panose="020E0502060401010101" pitchFamily="34" charset="-79"/>
                        </a:rPr>
                        <a:t>ממ"ח</a:t>
                      </a:r>
                      <a:endParaRPr lang="en-US" sz="1800" dirty="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1">
                        <a:lnSpc>
                          <a:spcPts val="1100"/>
                        </a:lnSpc>
                        <a:spcAft>
                          <a:spcPts val="800"/>
                        </a:spcAft>
                      </a:pPr>
                      <a:r>
                        <a:rPr lang="he-IL" sz="1800" dirty="0">
                          <a:effectLst/>
                          <a:latin typeface="Courier New" panose="02070309020205020404" pitchFamily="49" charset="0"/>
                          <a:ea typeface="Calibri" panose="020F0502020204030204" pitchFamily="34" charset="0"/>
                          <a:cs typeface="David" panose="020E0502060401010101" pitchFamily="34" charset="-79"/>
                        </a:rPr>
                        <a:t>159</a:t>
                      </a:r>
                      <a:endParaRPr lang="en-US" sz="1800" dirty="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1">
                        <a:lnSpc>
                          <a:spcPts val="1100"/>
                        </a:lnSpc>
                        <a:spcAft>
                          <a:spcPts val="800"/>
                        </a:spcAft>
                      </a:pPr>
                      <a:r>
                        <a:rPr lang="he-IL" sz="1800" dirty="0">
                          <a:effectLst/>
                          <a:latin typeface="Courier New" panose="02070309020205020404" pitchFamily="49" charset="0"/>
                          <a:ea typeface="Calibri" panose="020F0502020204030204" pitchFamily="34" charset="0"/>
                          <a:cs typeface="David" panose="020E0502060401010101" pitchFamily="34" charset="-79"/>
                        </a:rPr>
                        <a:t>434</a:t>
                      </a:r>
                      <a:endParaRPr lang="en-US" sz="1800" dirty="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1">
                        <a:lnSpc>
                          <a:spcPts val="1100"/>
                        </a:lnSpc>
                        <a:spcAft>
                          <a:spcPts val="800"/>
                        </a:spcAft>
                      </a:pPr>
                      <a:r>
                        <a:rPr lang="he-IL" sz="1800" dirty="0">
                          <a:effectLst/>
                          <a:latin typeface="Courier New" panose="02070309020205020404" pitchFamily="49" charset="0"/>
                          <a:ea typeface="Calibri" panose="020F0502020204030204" pitchFamily="34" charset="0"/>
                          <a:cs typeface="David" panose="020E0502060401010101" pitchFamily="34" charset="-79"/>
                        </a:rPr>
                        <a:t>111</a:t>
                      </a:r>
                      <a:endParaRPr lang="en-US" sz="1800" dirty="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98364862"/>
                  </a:ext>
                </a:extLst>
              </a:tr>
              <a:tr h="351595">
                <a:tc>
                  <a:txBody>
                    <a:bodyPr/>
                    <a:lstStyle/>
                    <a:p>
                      <a:pPr algn="r" rtl="1">
                        <a:lnSpc>
                          <a:spcPts val="1100"/>
                        </a:lnSpc>
                        <a:spcAft>
                          <a:spcPts val="800"/>
                        </a:spcAft>
                      </a:pPr>
                      <a:r>
                        <a:rPr lang="en-US" sz="1800" dirty="0">
                          <a:effectLst/>
                          <a:latin typeface="David" panose="020E0502060401010101" pitchFamily="34" charset="-79"/>
                          <a:ea typeface="Calibri" panose="020F0502020204030204" pitchFamily="34" charset="0"/>
                          <a:cs typeface="David" panose="020E0502060401010101" pitchFamily="34" charset="-79"/>
                        </a:rPr>
                        <a:t>Adjusted R</a:t>
                      </a:r>
                      <a:r>
                        <a:rPr lang="en-US" sz="1800" baseline="30000" dirty="0">
                          <a:effectLst/>
                          <a:latin typeface="David" panose="020E0502060401010101" pitchFamily="34" charset="-79"/>
                          <a:ea typeface="Calibri" panose="020F0502020204030204" pitchFamily="34" charset="0"/>
                          <a:cs typeface="David" panose="020E0502060401010101" pitchFamily="34" charset="-79"/>
                        </a:rPr>
                        <a:t>2</a:t>
                      </a:r>
                      <a:endParaRPr lang="en-US" sz="1800" dirty="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1">
                        <a:lnSpc>
                          <a:spcPts val="1100"/>
                        </a:lnSpc>
                        <a:spcAft>
                          <a:spcPts val="800"/>
                        </a:spcAft>
                      </a:pPr>
                      <a:r>
                        <a:rPr lang="he-IL" sz="1800" dirty="0">
                          <a:effectLst/>
                          <a:latin typeface="Courier New" panose="02070309020205020404" pitchFamily="49" charset="0"/>
                          <a:ea typeface="Calibri" panose="020F0502020204030204" pitchFamily="34" charset="0"/>
                          <a:cs typeface="David" panose="020E0502060401010101" pitchFamily="34" charset="-79"/>
                        </a:rPr>
                        <a:t>0.130</a:t>
                      </a:r>
                      <a:endParaRPr lang="en-US" sz="1800" dirty="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1">
                        <a:lnSpc>
                          <a:spcPts val="1100"/>
                        </a:lnSpc>
                        <a:spcAft>
                          <a:spcPts val="800"/>
                        </a:spcAft>
                      </a:pPr>
                      <a:r>
                        <a:rPr lang="he-IL" sz="1800" dirty="0">
                          <a:effectLst/>
                          <a:latin typeface="Courier New" panose="02070309020205020404" pitchFamily="49" charset="0"/>
                          <a:ea typeface="Calibri" panose="020F0502020204030204" pitchFamily="34" charset="0"/>
                          <a:cs typeface="David" panose="020E0502060401010101" pitchFamily="34" charset="-79"/>
                        </a:rPr>
                        <a:t>0.091</a:t>
                      </a:r>
                      <a:endParaRPr lang="en-US" sz="1800" dirty="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1">
                        <a:lnSpc>
                          <a:spcPts val="1100"/>
                        </a:lnSpc>
                        <a:spcAft>
                          <a:spcPts val="800"/>
                        </a:spcAft>
                      </a:pPr>
                      <a:r>
                        <a:rPr lang="he-IL" sz="1800" dirty="0">
                          <a:effectLst/>
                          <a:latin typeface="Courier New" panose="02070309020205020404" pitchFamily="49" charset="0"/>
                          <a:ea typeface="Calibri" panose="020F0502020204030204" pitchFamily="34" charset="0"/>
                          <a:cs typeface="David" panose="020E0502060401010101" pitchFamily="34" charset="-79"/>
                        </a:rPr>
                        <a:t>0.141</a:t>
                      </a:r>
                      <a:endParaRPr lang="en-US" sz="1800" dirty="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09888387"/>
                  </a:ext>
                </a:extLst>
              </a:tr>
              <a:tr h="351595">
                <a:tc>
                  <a:txBody>
                    <a:bodyPr/>
                    <a:lstStyle/>
                    <a:p>
                      <a:pPr algn="r" rtl="1">
                        <a:lnSpc>
                          <a:spcPts val="1100"/>
                        </a:lnSpc>
                        <a:spcAft>
                          <a:spcPts val="800"/>
                        </a:spcAft>
                      </a:pPr>
                      <a:r>
                        <a:rPr lang="he-IL" sz="1800" dirty="0">
                          <a:effectLst/>
                          <a:latin typeface="Courier New" panose="02070309020205020404" pitchFamily="49" charset="0"/>
                          <a:ea typeface="Calibri" panose="020F0502020204030204" pitchFamily="34" charset="0"/>
                          <a:cs typeface="David" panose="020E0502060401010101" pitchFamily="34" charset="-79"/>
                        </a:rPr>
                        <a:t>ממוצע משתנה התוצאה</a:t>
                      </a:r>
                      <a:endParaRPr lang="en-US" sz="1800" dirty="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1">
                        <a:lnSpc>
                          <a:spcPts val="1100"/>
                        </a:lnSpc>
                        <a:spcAft>
                          <a:spcPts val="800"/>
                        </a:spcAft>
                      </a:pPr>
                      <a:r>
                        <a:rPr lang="he-IL" sz="1800" dirty="0">
                          <a:effectLst/>
                          <a:latin typeface="Courier New" panose="02070309020205020404" pitchFamily="49" charset="0"/>
                          <a:ea typeface="Calibri" panose="020F0502020204030204" pitchFamily="34" charset="0"/>
                          <a:cs typeface="David" panose="020E0502060401010101" pitchFamily="34" charset="-79"/>
                        </a:rPr>
                        <a:t>483.2</a:t>
                      </a:r>
                      <a:endParaRPr lang="en-US" sz="1800" dirty="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1">
                        <a:lnSpc>
                          <a:spcPts val="1100"/>
                        </a:lnSpc>
                        <a:spcAft>
                          <a:spcPts val="800"/>
                        </a:spcAft>
                      </a:pPr>
                      <a:r>
                        <a:rPr lang="he-IL" sz="1800" dirty="0">
                          <a:effectLst/>
                          <a:latin typeface="Courier New" panose="02070309020205020404" pitchFamily="49" charset="0"/>
                          <a:ea typeface="Calibri" panose="020F0502020204030204" pitchFamily="34" charset="0"/>
                          <a:cs typeface="David" panose="020E0502060401010101" pitchFamily="34" charset="-79"/>
                        </a:rPr>
                        <a:t>271.8</a:t>
                      </a:r>
                      <a:endParaRPr lang="en-US" sz="1800" dirty="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1">
                        <a:lnSpc>
                          <a:spcPts val="1100"/>
                        </a:lnSpc>
                        <a:spcAft>
                          <a:spcPts val="800"/>
                        </a:spcAft>
                      </a:pPr>
                      <a:r>
                        <a:rPr lang="he-IL" sz="1800" dirty="0">
                          <a:effectLst/>
                          <a:latin typeface="Courier New" panose="02070309020205020404" pitchFamily="49" charset="0"/>
                          <a:ea typeface="Calibri" panose="020F0502020204030204" pitchFamily="34" charset="0"/>
                          <a:cs typeface="David" panose="020E0502060401010101" pitchFamily="34" charset="-79"/>
                        </a:rPr>
                        <a:t>44.7</a:t>
                      </a:r>
                      <a:endParaRPr lang="en-US" sz="1800" dirty="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5033339"/>
                  </a:ext>
                </a:extLst>
              </a:tr>
            </a:tbl>
          </a:graphicData>
        </a:graphic>
      </p:graphicFrame>
      <p:pic>
        <p:nvPicPr>
          <p:cNvPr id="10" name="תמונה 9"/>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02800" y="242484"/>
            <a:ext cx="559594" cy="583016"/>
          </a:xfrm>
          <a:prstGeom prst="rect">
            <a:avLst/>
          </a:prstGeom>
          <a:noFill/>
          <a:ln>
            <a:noFill/>
          </a:ln>
        </p:spPr>
      </p:pic>
    </p:spTree>
    <p:extLst>
      <p:ext uri="{BB962C8B-B14F-4D97-AF65-F5344CB8AC3E}">
        <p14:creationId xmlns:p14="http://schemas.microsoft.com/office/powerpoint/2010/main" val="223017557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2BF8C091-700F-32F2-8F53-1B211C1C04F1}"/>
              </a:ext>
            </a:extLst>
          </p:cNvPr>
          <p:cNvSpPr txBox="1"/>
          <p:nvPr/>
        </p:nvSpPr>
        <p:spPr>
          <a:xfrm>
            <a:off x="1" y="2587336"/>
            <a:ext cx="6096000" cy="1200329"/>
          </a:xfrm>
          <a:prstGeom prst="rect">
            <a:avLst/>
          </a:prstGeom>
          <a:noFill/>
        </p:spPr>
        <p:txBody>
          <a:bodyPr wrap="square" rtlCol="0">
            <a:spAutoFit/>
          </a:bodyPr>
          <a:lstStyle/>
          <a:p>
            <a:pPr algn="ctr"/>
            <a:r>
              <a:rPr lang="he-IL" sz="3600" dirty="0">
                <a:solidFill>
                  <a:schemeClr val="bg1"/>
                </a:solidFill>
                <a:latin typeface=""/>
              </a:rPr>
              <a:t>שקף שער</a:t>
            </a:r>
          </a:p>
          <a:p>
            <a:pPr algn="ctr"/>
            <a:r>
              <a:rPr lang="he-IL" sz="3600" dirty="0">
                <a:solidFill>
                  <a:schemeClr val="bg1"/>
                </a:solidFill>
                <a:latin typeface=""/>
              </a:rPr>
              <a:t>וכותרת נושא לדוגמה</a:t>
            </a:r>
            <a:endParaRPr lang="aa-ET" sz="3600" dirty="0">
              <a:solidFill>
                <a:schemeClr val="bg1"/>
              </a:solidFill>
              <a:latin typeface=""/>
            </a:endParaRPr>
          </a:p>
        </p:txBody>
      </p:sp>
      <p:sp>
        <p:nvSpPr>
          <p:cNvPr id="2" name="TextBox 1">
            <a:extLst>
              <a:ext uri="{FF2B5EF4-FFF2-40B4-BE49-F238E27FC236}">
                <a16:creationId xmlns:a16="http://schemas.microsoft.com/office/drawing/2014/main" id="{EA0D35B2-42AA-8FF8-3435-5A7247216050}"/>
              </a:ext>
            </a:extLst>
          </p:cNvPr>
          <p:cNvSpPr txBox="1"/>
          <p:nvPr/>
        </p:nvSpPr>
        <p:spPr>
          <a:xfrm>
            <a:off x="1816679" y="4437651"/>
            <a:ext cx="2462645" cy="369332"/>
          </a:xfrm>
          <a:prstGeom prst="rect">
            <a:avLst/>
          </a:prstGeom>
          <a:noFill/>
        </p:spPr>
        <p:txBody>
          <a:bodyPr wrap="square" rtlCol="0">
            <a:spAutoFit/>
          </a:bodyPr>
          <a:lstStyle/>
          <a:p>
            <a:pPr algn="ctr"/>
            <a:r>
              <a:rPr lang="en-US" dirty="0">
                <a:solidFill>
                  <a:schemeClr val="bg1"/>
                </a:solidFill>
                <a:latin typeface=""/>
              </a:rPr>
              <a:t>17.07.2023</a:t>
            </a:r>
            <a:endParaRPr lang="aa-ET" dirty="0">
              <a:solidFill>
                <a:schemeClr val="bg1"/>
              </a:solidFill>
              <a:latin typeface=""/>
            </a:endParaRPr>
          </a:p>
        </p:txBody>
      </p:sp>
      <p:pic>
        <p:nvPicPr>
          <p:cNvPr id="7" name="Picture 6" descr="A blue and white rectangle&#10;&#10;Description automatically generated">
            <a:extLst>
              <a:ext uri="{FF2B5EF4-FFF2-40B4-BE49-F238E27FC236}">
                <a16:creationId xmlns:a16="http://schemas.microsoft.com/office/drawing/2014/main" id="{52327028-240C-3A83-1DFF-04FDE9D6A48B}"/>
              </a:ext>
            </a:extLst>
          </p:cNvPr>
          <p:cNvPicPr>
            <a:picLocks noChangeAspect="1"/>
          </p:cNvPicPr>
          <p:nvPr/>
        </p:nvPicPr>
        <p:blipFill>
          <a:blip r:embed="rId3"/>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FF679120-3BDE-73BB-3DD6-E3959DBFC4B9}"/>
              </a:ext>
            </a:extLst>
          </p:cNvPr>
          <p:cNvSpPr txBox="1"/>
          <p:nvPr/>
        </p:nvSpPr>
        <p:spPr>
          <a:xfrm>
            <a:off x="657922" y="6530667"/>
            <a:ext cx="524108" cy="369332"/>
          </a:xfrm>
          <a:prstGeom prst="rect">
            <a:avLst/>
          </a:prstGeom>
          <a:noFill/>
        </p:spPr>
        <p:txBody>
          <a:bodyPr wrap="square" rtlCol="0">
            <a:spAutoFit/>
          </a:bodyPr>
          <a:lstStyle/>
          <a:p>
            <a:pPr algn="ctr"/>
            <a:fld id="{9416C691-75A3-4B1B-A5E9-1AEFCE342C62}" type="slidenum">
              <a:rPr lang="he-IL" b="1" smtClean="0">
                <a:solidFill>
                  <a:srgbClr val="003E7E"/>
                </a:solidFill>
                <a:latin typeface="David" panose="020E0502060401010101" pitchFamily="34" charset="-79"/>
                <a:cs typeface="David" panose="020E0502060401010101" pitchFamily="34" charset="-79"/>
              </a:rPr>
              <a:t>32</a:t>
            </a:fld>
            <a:endParaRPr lang="aa-ET" b="1" dirty="0">
              <a:solidFill>
                <a:srgbClr val="003E7E"/>
              </a:solidFill>
              <a:latin typeface="David" panose="020E0502060401010101" pitchFamily="34" charset="-79"/>
              <a:cs typeface="David" panose="020E0502060401010101" pitchFamily="34" charset="-79"/>
            </a:endParaRPr>
          </a:p>
        </p:txBody>
      </p:sp>
      <p:sp>
        <p:nvSpPr>
          <p:cNvPr id="9" name="TextBox 8">
            <a:extLst>
              <a:ext uri="{FF2B5EF4-FFF2-40B4-BE49-F238E27FC236}">
                <a16:creationId xmlns:a16="http://schemas.microsoft.com/office/drawing/2014/main" id="{4B8F2D69-7597-5FE2-EDB9-20305DB78251}"/>
              </a:ext>
            </a:extLst>
          </p:cNvPr>
          <p:cNvSpPr txBox="1"/>
          <p:nvPr/>
        </p:nvSpPr>
        <p:spPr>
          <a:xfrm>
            <a:off x="-76546" y="111121"/>
            <a:ext cx="8711739" cy="830997"/>
          </a:xfrm>
          <a:prstGeom prst="rect">
            <a:avLst/>
          </a:prstGeom>
          <a:noFill/>
        </p:spPr>
        <p:txBody>
          <a:bodyPr wrap="square">
            <a:spAutoFit/>
          </a:bodyPr>
          <a:lstStyle/>
          <a:p>
            <a:pPr algn="ctr" rtl="1"/>
            <a:r>
              <a:rPr lang="he-IL" sz="2400" b="1" dirty="0">
                <a:solidFill>
                  <a:srgbClr val="002060"/>
                </a:solidFill>
                <a:latin typeface="David" panose="020E0502060401010101" pitchFamily="34" charset="-79"/>
                <a:cs typeface="David" panose="020E0502060401010101" pitchFamily="34" charset="-79"/>
              </a:rPr>
              <a:t>תוצאות אמידות של ההבדלים בציונים במבחני המיצ"ב והאסי"ף בעברית </a:t>
            </a:r>
          </a:p>
          <a:p>
            <a:pPr algn="ctr" rtl="1"/>
            <a:r>
              <a:rPr lang="he-IL" sz="2400" b="1" dirty="0">
                <a:solidFill>
                  <a:srgbClr val="002060"/>
                </a:solidFill>
                <a:latin typeface="David" panose="020E0502060401010101" pitchFamily="34" charset="-79"/>
                <a:cs typeface="David" panose="020E0502060401010101" pitchFamily="34" charset="-79"/>
              </a:rPr>
              <a:t>בין תלמידים-בנים בממ"ח לאלו בחינוך החרדי האחר לפי זרם בממ"ח</a:t>
            </a:r>
          </a:p>
        </p:txBody>
      </p:sp>
      <p:sp>
        <p:nvSpPr>
          <p:cNvPr id="8" name="TextBox 7">
            <a:extLst>
              <a:ext uri="{FF2B5EF4-FFF2-40B4-BE49-F238E27FC236}">
                <a16:creationId xmlns:a16="http://schemas.microsoft.com/office/drawing/2014/main" id="{4B8F2D69-7597-5FE2-EDB9-20305DB78251}"/>
              </a:ext>
            </a:extLst>
          </p:cNvPr>
          <p:cNvSpPr txBox="1"/>
          <p:nvPr/>
        </p:nvSpPr>
        <p:spPr>
          <a:xfrm>
            <a:off x="8094594" y="1790015"/>
            <a:ext cx="3862120" cy="3539430"/>
          </a:xfrm>
          <a:prstGeom prst="rect">
            <a:avLst/>
          </a:prstGeom>
          <a:noFill/>
        </p:spPr>
        <p:txBody>
          <a:bodyPr wrap="square">
            <a:spAutoFit/>
          </a:bodyPr>
          <a:lstStyle/>
          <a:p>
            <a:pPr algn="r" rtl="1"/>
            <a:r>
              <a:rPr lang="he-IL" sz="2800" dirty="0">
                <a:solidFill>
                  <a:srgbClr val="FF5E54"/>
                </a:solidFill>
                <a:latin typeface="David" panose="020E0502060401010101" pitchFamily="34" charset="-79"/>
                <a:cs typeface="David" panose="020E0502060401010101" pitchFamily="34" charset="-79"/>
              </a:rPr>
              <a:t>הציון של תלמידי הזרם החרדי בממ"ח במיצ"ב בעברית גבוה בכ-0.3 סטיית תקן מזה של תלמידי מעיין החינוך התורני</a:t>
            </a:r>
          </a:p>
          <a:p>
            <a:pPr algn="r" rtl="1"/>
            <a:endParaRPr lang="he-IL" sz="2800" dirty="0">
              <a:solidFill>
                <a:srgbClr val="FF5E54"/>
              </a:solidFill>
              <a:effectLst/>
              <a:latin typeface="David" panose="020E0502060401010101" pitchFamily="34" charset="-79"/>
              <a:cs typeface="David" panose="020E0502060401010101" pitchFamily="34" charset="-79"/>
            </a:endParaRPr>
          </a:p>
          <a:p>
            <a:pPr algn="r" rtl="1"/>
            <a:r>
              <a:rPr lang="he-IL" sz="2800" dirty="0">
                <a:solidFill>
                  <a:srgbClr val="FF5E54"/>
                </a:solidFill>
                <a:latin typeface="David" panose="020E0502060401010101" pitchFamily="34" charset="-79"/>
                <a:cs typeface="David" panose="020E0502060401010101" pitchFamily="34" charset="-79"/>
              </a:rPr>
              <a:t>אין הבדלים מובהקים בציונים בין הזרמים בממ"ח</a:t>
            </a:r>
            <a:endParaRPr lang="he-IL" dirty="0">
              <a:solidFill>
                <a:srgbClr val="FF0000"/>
              </a:solidFill>
              <a:effectLst/>
              <a:latin typeface="David" panose="020E0502060401010101" pitchFamily="34" charset="-79"/>
              <a:cs typeface="David" panose="020E0502060401010101" pitchFamily="34" charset="-79"/>
            </a:endParaRPr>
          </a:p>
        </p:txBody>
      </p:sp>
      <p:graphicFrame>
        <p:nvGraphicFramePr>
          <p:cNvPr id="10" name="טבלה 9">
            <a:extLst>
              <a:ext uri="{FF2B5EF4-FFF2-40B4-BE49-F238E27FC236}">
                <a16:creationId xmlns:a16="http://schemas.microsoft.com/office/drawing/2014/main" id="{28D6C774-EC27-107C-EB94-AD0EE27A44A3}"/>
              </a:ext>
            </a:extLst>
          </p:cNvPr>
          <p:cNvGraphicFramePr>
            <a:graphicFrameLocks noGrp="1"/>
          </p:cNvGraphicFramePr>
          <p:nvPr>
            <p:extLst>
              <p:ext uri="{D42A27DB-BD31-4B8C-83A1-F6EECF244321}">
                <p14:modId xmlns:p14="http://schemas.microsoft.com/office/powerpoint/2010/main" val="235889327"/>
              </p:ext>
            </p:extLst>
          </p:nvPr>
        </p:nvGraphicFramePr>
        <p:xfrm>
          <a:off x="507340" y="1500394"/>
          <a:ext cx="7079914" cy="4431863"/>
        </p:xfrm>
        <a:graphic>
          <a:graphicData uri="http://schemas.openxmlformats.org/drawingml/2006/table">
            <a:tbl>
              <a:tblPr rtl="1" firstRow="1" firstCol="1" bandRow="1"/>
              <a:tblGrid>
                <a:gridCol w="1987359">
                  <a:extLst>
                    <a:ext uri="{9D8B030D-6E8A-4147-A177-3AD203B41FA5}">
                      <a16:colId xmlns:a16="http://schemas.microsoft.com/office/drawing/2014/main" val="36763881"/>
                    </a:ext>
                  </a:extLst>
                </a:gridCol>
                <a:gridCol w="1698087">
                  <a:extLst>
                    <a:ext uri="{9D8B030D-6E8A-4147-A177-3AD203B41FA5}">
                      <a16:colId xmlns:a16="http://schemas.microsoft.com/office/drawing/2014/main" val="668864680"/>
                    </a:ext>
                  </a:extLst>
                </a:gridCol>
                <a:gridCol w="1698087">
                  <a:extLst>
                    <a:ext uri="{9D8B030D-6E8A-4147-A177-3AD203B41FA5}">
                      <a16:colId xmlns:a16="http://schemas.microsoft.com/office/drawing/2014/main" val="3484595282"/>
                    </a:ext>
                  </a:extLst>
                </a:gridCol>
                <a:gridCol w="1696381">
                  <a:extLst>
                    <a:ext uri="{9D8B030D-6E8A-4147-A177-3AD203B41FA5}">
                      <a16:colId xmlns:a16="http://schemas.microsoft.com/office/drawing/2014/main" val="605516348"/>
                    </a:ext>
                  </a:extLst>
                </a:gridCol>
              </a:tblGrid>
              <a:tr h="305840">
                <a:tc rowSpan="3">
                  <a:txBody>
                    <a:bodyPr/>
                    <a:lstStyle/>
                    <a:p>
                      <a:pPr algn="just" rtl="1">
                        <a:lnSpc>
                          <a:spcPct val="150000"/>
                        </a:lnSpc>
                        <a:spcAft>
                          <a:spcPts val="800"/>
                        </a:spcAft>
                      </a:pPr>
                      <a:r>
                        <a:rPr lang="he-IL" sz="1800" dirty="0">
                          <a:effectLst/>
                          <a:latin typeface="Courier New" panose="02070309020205020404" pitchFamily="49" charset="0"/>
                          <a:ea typeface="Calibri" panose="020F0502020204030204" pitchFamily="34" charset="0"/>
                          <a:cs typeface="David" panose="020E0502060401010101" pitchFamily="34" charset="-79"/>
                        </a:rPr>
                        <a:t> </a:t>
                      </a:r>
                      <a:endParaRPr lang="en-US" sz="1800" dirty="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algn="ctr" rtl="1">
                        <a:lnSpc>
                          <a:spcPct val="150000"/>
                        </a:lnSpc>
                        <a:spcAft>
                          <a:spcPts val="800"/>
                        </a:spcAft>
                      </a:pPr>
                      <a:r>
                        <a:rPr lang="he-IL" sz="1800" dirty="0">
                          <a:effectLst/>
                          <a:latin typeface="Courier New" panose="02070309020205020404" pitchFamily="49" charset="0"/>
                          <a:ea typeface="Calibri" panose="020F0502020204030204" pitchFamily="34" charset="0"/>
                          <a:cs typeface="David" panose="020E0502060401010101" pitchFamily="34" charset="-79"/>
                        </a:rPr>
                        <a:t>כל החינוך החרדי</a:t>
                      </a:r>
                      <a:endParaRPr lang="en-US" sz="1800" dirty="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rtl="1"/>
                      <a:endParaRPr lang="he-IL"/>
                    </a:p>
                  </a:txBody>
                  <a:tcPr/>
                </a:tc>
                <a:tc>
                  <a:txBody>
                    <a:bodyPr/>
                    <a:lstStyle/>
                    <a:p>
                      <a:pPr algn="ctr" rtl="1">
                        <a:lnSpc>
                          <a:spcPct val="150000"/>
                        </a:lnSpc>
                        <a:spcAft>
                          <a:spcPts val="0"/>
                        </a:spcAft>
                      </a:pPr>
                      <a:r>
                        <a:rPr lang="he-IL" sz="1800" dirty="0">
                          <a:effectLst/>
                          <a:latin typeface="Courier New" panose="02070309020205020404" pitchFamily="49" charset="0"/>
                          <a:ea typeface="Calibri" panose="020F0502020204030204" pitchFamily="34" charset="0"/>
                          <a:cs typeface="David" panose="020E0502060401010101" pitchFamily="34" charset="-79"/>
                        </a:rPr>
                        <a:t>ממ"ח בלבד</a:t>
                      </a:r>
                      <a:endParaRPr lang="en-US" sz="1800" dirty="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6819050"/>
                  </a:ext>
                </a:extLst>
              </a:tr>
              <a:tr h="576143">
                <a:tc vMerge="1">
                  <a:txBody>
                    <a:bodyPr/>
                    <a:lstStyle/>
                    <a:p>
                      <a:pPr rtl="1"/>
                      <a:endParaRPr lang="he-IL"/>
                    </a:p>
                  </a:txBody>
                  <a:tcPr/>
                </a:tc>
                <a:tc>
                  <a:txBody>
                    <a:bodyPr/>
                    <a:lstStyle/>
                    <a:p>
                      <a:pPr algn="ctr" rtl="1">
                        <a:lnSpc>
                          <a:spcPct val="100000"/>
                        </a:lnSpc>
                        <a:spcAft>
                          <a:spcPts val="0"/>
                        </a:spcAft>
                      </a:pPr>
                      <a:r>
                        <a:rPr lang="he-IL" sz="1800" dirty="0">
                          <a:effectLst/>
                          <a:latin typeface="Courier New" panose="02070309020205020404" pitchFamily="49" charset="0"/>
                          <a:ea typeface="Calibri" panose="020F0502020204030204" pitchFamily="34" charset="0"/>
                          <a:cs typeface="David" panose="020E0502060401010101" pitchFamily="34" charset="-79"/>
                        </a:rPr>
                        <a:t>מיצ"ב (כיתה ה')</a:t>
                      </a:r>
                      <a:endParaRPr lang="en-US" sz="1800" dirty="0">
                        <a:effectLst/>
                        <a:latin typeface="Courier New" panose="02070309020205020404" pitchFamily="49" charset="0"/>
                        <a:ea typeface="Calibri" panose="020F0502020204030204" pitchFamily="34" charset="0"/>
                        <a:cs typeface="David" panose="020E0502060401010101" pitchFamily="34" charset="-79"/>
                      </a:endParaRPr>
                    </a:p>
                    <a:p>
                      <a:pPr algn="ctr" rtl="1">
                        <a:lnSpc>
                          <a:spcPct val="100000"/>
                        </a:lnSpc>
                        <a:spcAft>
                          <a:spcPts val="0"/>
                        </a:spcAft>
                      </a:pPr>
                      <a:r>
                        <a:rPr lang="he-IL" sz="1800" dirty="0">
                          <a:effectLst/>
                          <a:latin typeface="Courier New" panose="02070309020205020404" pitchFamily="49" charset="0"/>
                          <a:ea typeface="Calibri" panose="020F0502020204030204" pitchFamily="34" charset="0"/>
                          <a:cs typeface="David" panose="020E0502060401010101" pitchFamily="34" charset="-79"/>
                        </a:rPr>
                        <a:t>2016–2019</a:t>
                      </a:r>
                      <a:endParaRPr lang="en-US" sz="1800" dirty="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algn="ctr" rtl="1">
                        <a:lnSpc>
                          <a:spcPct val="100000"/>
                        </a:lnSpc>
                        <a:spcAft>
                          <a:spcPts val="0"/>
                        </a:spcAft>
                      </a:pPr>
                      <a:r>
                        <a:rPr lang="he-IL" sz="1800" dirty="0" err="1">
                          <a:effectLst/>
                          <a:latin typeface="Courier New" panose="02070309020205020404" pitchFamily="49" charset="0"/>
                          <a:ea typeface="Calibri" panose="020F0502020204030204" pitchFamily="34" charset="0"/>
                          <a:cs typeface="David" panose="020E0502060401010101" pitchFamily="34" charset="-79"/>
                        </a:rPr>
                        <a:t>אסי"ף</a:t>
                      </a:r>
                      <a:r>
                        <a:rPr lang="he-IL" sz="1800" dirty="0">
                          <a:effectLst/>
                          <a:latin typeface="Courier New" panose="02070309020205020404" pitchFamily="49" charset="0"/>
                          <a:ea typeface="Calibri" panose="020F0502020204030204" pitchFamily="34" charset="0"/>
                          <a:cs typeface="David" panose="020E0502060401010101" pitchFamily="34" charset="-79"/>
                        </a:rPr>
                        <a:t> (כיתה ד')</a:t>
                      </a:r>
                      <a:endParaRPr lang="en-US" sz="1800" dirty="0">
                        <a:effectLst/>
                        <a:latin typeface="Courier New" panose="02070309020205020404" pitchFamily="49" charset="0"/>
                        <a:ea typeface="Calibri" panose="020F0502020204030204" pitchFamily="34" charset="0"/>
                        <a:cs typeface="David" panose="020E0502060401010101" pitchFamily="34" charset="-79"/>
                      </a:endParaRPr>
                    </a:p>
                    <a:p>
                      <a:pPr algn="ctr" rtl="1">
                        <a:lnSpc>
                          <a:spcPct val="100000"/>
                        </a:lnSpc>
                        <a:spcAft>
                          <a:spcPts val="0"/>
                        </a:spcAft>
                      </a:pPr>
                      <a:r>
                        <a:rPr lang="he-IL" sz="1800" dirty="0">
                          <a:effectLst/>
                          <a:latin typeface="Courier New" panose="02070309020205020404" pitchFamily="49" charset="0"/>
                          <a:ea typeface="Calibri" panose="020F0502020204030204" pitchFamily="34" charset="0"/>
                          <a:cs typeface="David" panose="020E0502060401010101" pitchFamily="34" charset="-79"/>
                        </a:rPr>
                        <a:t>2022</a:t>
                      </a:r>
                      <a:endParaRPr lang="en-US" sz="1800" dirty="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rtl="1"/>
                      <a:endParaRPr lang="he-IL"/>
                    </a:p>
                  </a:txBody>
                  <a:tcPr/>
                </a:tc>
                <a:extLst>
                  <a:ext uri="{0D108BD9-81ED-4DB2-BD59-A6C34878D82A}">
                    <a16:rowId xmlns:a16="http://schemas.microsoft.com/office/drawing/2014/main" val="2155551184"/>
                  </a:ext>
                </a:extLst>
              </a:tr>
              <a:tr h="305840">
                <a:tc vMerge="1">
                  <a:txBody>
                    <a:bodyPr/>
                    <a:lstStyle/>
                    <a:p>
                      <a:pPr rtl="1"/>
                      <a:endParaRPr lang="he-IL"/>
                    </a:p>
                  </a:txBody>
                  <a:tcPr/>
                </a:tc>
                <a:tc>
                  <a:txBody>
                    <a:bodyPr/>
                    <a:lstStyle/>
                    <a:p>
                      <a:pPr algn="ctr" rtl="1">
                        <a:lnSpc>
                          <a:spcPct val="150000"/>
                        </a:lnSpc>
                        <a:spcAft>
                          <a:spcPts val="800"/>
                        </a:spcAft>
                      </a:pPr>
                      <a:r>
                        <a:rPr lang="he-IL" sz="1800" dirty="0">
                          <a:effectLst/>
                          <a:latin typeface="Courier New" panose="02070309020205020404" pitchFamily="49" charset="0"/>
                          <a:ea typeface="Calibri" panose="020F0502020204030204" pitchFamily="34" charset="0"/>
                          <a:cs typeface="David" panose="020E0502060401010101" pitchFamily="34" charset="-79"/>
                        </a:rPr>
                        <a:t>(1)</a:t>
                      </a:r>
                      <a:endParaRPr lang="en-US" sz="1800" dirty="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1">
                        <a:lnSpc>
                          <a:spcPct val="150000"/>
                        </a:lnSpc>
                        <a:spcAft>
                          <a:spcPts val="800"/>
                        </a:spcAft>
                      </a:pPr>
                      <a:r>
                        <a:rPr lang="he-IL" sz="1800" dirty="0">
                          <a:effectLst/>
                          <a:latin typeface="Courier New" panose="02070309020205020404" pitchFamily="49" charset="0"/>
                          <a:ea typeface="Calibri" panose="020F0502020204030204" pitchFamily="34" charset="0"/>
                          <a:cs typeface="David" panose="020E0502060401010101" pitchFamily="34" charset="-79"/>
                        </a:rPr>
                        <a:t>(2)</a:t>
                      </a:r>
                      <a:endParaRPr lang="en-US" sz="1800" dirty="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1">
                        <a:lnSpc>
                          <a:spcPct val="150000"/>
                        </a:lnSpc>
                        <a:spcAft>
                          <a:spcPts val="800"/>
                        </a:spcAft>
                      </a:pPr>
                      <a:r>
                        <a:rPr lang="he-IL" sz="1800">
                          <a:effectLst/>
                          <a:latin typeface="Courier New" panose="02070309020205020404" pitchFamily="49" charset="0"/>
                          <a:ea typeface="Calibri" panose="020F0502020204030204" pitchFamily="34" charset="0"/>
                          <a:cs typeface="David" panose="020E0502060401010101" pitchFamily="34" charset="-79"/>
                        </a:rPr>
                        <a:t>(3)</a:t>
                      </a:r>
                      <a:endParaRPr lang="en-US" sz="180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64109097"/>
                  </a:ext>
                </a:extLst>
              </a:tr>
              <a:tr h="305840">
                <a:tc>
                  <a:txBody>
                    <a:bodyPr/>
                    <a:lstStyle/>
                    <a:p>
                      <a:pPr algn="just" rtl="1">
                        <a:lnSpc>
                          <a:spcPct val="150000"/>
                        </a:lnSpc>
                        <a:spcAft>
                          <a:spcPts val="800"/>
                        </a:spcAft>
                      </a:pPr>
                      <a:r>
                        <a:rPr lang="he-IL" sz="1800" b="1" dirty="0" err="1">
                          <a:effectLst/>
                          <a:latin typeface="Courier New" panose="02070309020205020404" pitchFamily="49" charset="0"/>
                          <a:ea typeface="Calibri" panose="020F0502020204030204" pitchFamily="34" charset="0"/>
                          <a:cs typeface="David" panose="020E0502060401010101" pitchFamily="34" charset="-79"/>
                        </a:rPr>
                        <a:t>ממ"ח</a:t>
                      </a:r>
                      <a:r>
                        <a:rPr lang="he-IL" sz="1800" b="1" dirty="0">
                          <a:effectLst/>
                          <a:latin typeface="Courier New" panose="02070309020205020404" pitchFamily="49" charset="0"/>
                          <a:ea typeface="Calibri" panose="020F0502020204030204" pitchFamily="34" charset="0"/>
                          <a:cs typeface="David" panose="020E0502060401010101" pitchFamily="34" charset="-79"/>
                        </a:rPr>
                        <a:t>: חרדי</a:t>
                      </a:r>
                      <a:endParaRPr lang="en-US" sz="1800" dirty="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a:lnSpc>
                          <a:spcPct val="150000"/>
                        </a:lnSpc>
                        <a:spcAft>
                          <a:spcPts val="800"/>
                        </a:spcAft>
                      </a:pPr>
                      <a:r>
                        <a:rPr lang="en-US" sz="1800" b="1" dirty="0">
                          <a:effectLst/>
                          <a:latin typeface="David" panose="020E0502060401010101" pitchFamily="34" charset="-79"/>
                          <a:ea typeface="Calibri" panose="020F0502020204030204" pitchFamily="34" charset="0"/>
                          <a:cs typeface="David" panose="020E0502060401010101" pitchFamily="34" charset="-79"/>
                        </a:rPr>
                        <a:t>32.583***</a:t>
                      </a:r>
                      <a:endParaRPr lang="en-US" sz="1800" dirty="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a:lnSpc>
                          <a:spcPct val="150000"/>
                        </a:lnSpc>
                        <a:spcAft>
                          <a:spcPts val="800"/>
                        </a:spcAft>
                      </a:pPr>
                      <a:r>
                        <a:rPr lang="en-US" sz="1800" b="1" dirty="0">
                          <a:effectLst/>
                          <a:latin typeface="David" panose="020E0502060401010101" pitchFamily="34" charset="-79"/>
                          <a:ea typeface="Calibri" panose="020F0502020204030204" pitchFamily="34" charset="0"/>
                          <a:cs typeface="David" panose="020E0502060401010101" pitchFamily="34" charset="-79"/>
                        </a:rPr>
                        <a:t>-2.909</a:t>
                      </a:r>
                      <a:endParaRPr lang="en-US" sz="1800" dirty="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1">
                        <a:lnSpc>
                          <a:spcPct val="150000"/>
                        </a:lnSpc>
                        <a:spcAft>
                          <a:spcPts val="800"/>
                        </a:spcAft>
                      </a:pPr>
                      <a:r>
                        <a:rPr lang="he-IL" sz="1600" dirty="0">
                          <a:effectLst/>
                          <a:latin typeface="Courier New" panose="02070309020205020404" pitchFamily="49" charset="0"/>
                          <a:ea typeface="Calibri" panose="020F0502020204030204" pitchFamily="34" charset="0"/>
                          <a:cs typeface="David" panose="020E0502060401010101" pitchFamily="34" charset="-79"/>
                        </a:rPr>
                        <a:t>קבוצת הבסיס</a:t>
                      </a:r>
                      <a:endParaRPr lang="en-US" sz="1600" dirty="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49291929"/>
                  </a:ext>
                </a:extLst>
              </a:tr>
              <a:tr h="305840">
                <a:tc>
                  <a:txBody>
                    <a:bodyPr/>
                    <a:lstStyle/>
                    <a:p>
                      <a:pPr algn="just" rtl="1">
                        <a:lnSpc>
                          <a:spcPct val="150000"/>
                        </a:lnSpc>
                        <a:spcAft>
                          <a:spcPts val="800"/>
                        </a:spcAft>
                      </a:pPr>
                      <a:r>
                        <a:rPr lang="he-IL" sz="1800" dirty="0">
                          <a:effectLst/>
                          <a:latin typeface="Courier New" panose="02070309020205020404" pitchFamily="49" charset="0"/>
                          <a:ea typeface="Calibri" panose="020F0502020204030204" pitchFamily="34" charset="0"/>
                          <a:cs typeface="David" panose="020E0502060401010101" pitchFamily="34" charset="-79"/>
                        </a:rPr>
                        <a:t>            </a:t>
                      </a:r>
                      <a:r>
                        <a:rPr lang="he-IL" sz="1800" b="1" dirty="0">
                          <a:effectLst/>
                          <a:latin typeface="Courier New" panose="02070309020205020404" pitchFamily="49" charset="0"/>
                          <a:ea typeface="Calibri" panose="020F0502020204030204" pitchFamily="34" charset="0"/>
                          <a:cs typeface="David" panose="020E0502060401010101" pitchFamily="34" charset="-79"/>
                        </a:rPr>
                        <a:t>חב"ד</a:t>
                      </a:r>
                      <a:endParaRPr lang="en-US" sz="1800" dirty="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a:lnSpc>
                          <a:spcPct val="150000"/>
                        </a:lnSpc>
                        <a:spcAft>
                          <a:spcPts val="800"/>
                        </a:spcAft>
                      </a:pPr>
                      <a:r>
                        <a:rPr lang="en-US" sz="1800" b="1" dirty="0">
                          <a:effectLst/>
                          <a:latin typeface="David" panose="020E0502060401010101" pitchFamily="34" charset="-79"/>
                          <a:ea typeface="Calibri" panose="020F0502020204030204" pitchFamily="34" charset="0"/>
                          <a:cs typeface="David" panose="020E0502060401010101" pitchFamily="34" charset="-79"/>
                        </a:rPr>
                        <a:t>19.180*</a:t>
                      </a:r>
                      <a:endParaRPr lang="en-US" sz="1800" dirty="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a:lnSpc>
                          <a:spcPct val="150000"/>
                        </a:lnSpc>
                        <a:spcAft>
                          <a:spcPts val="800"/>
                        </a:spcAft>
                      </a:pPr>
                      <a:r>
                        <a:rPr lang="en-US" sz="1800" b="1" dirty="0">
                          <a:effectLst/>
                          <a:latin typeface="David" panose="020E0502060401010101" pitchFamily="34" charset="-79"/>
                          <a:ea typeface="Calibri" panose="020F0502020204030204" pitchFamily="34" charset="0"/>
                          <a:cs typeface="David" panose="020E0502060401010101" pitchFamily="34" charset="-79"/>
                        </a:rPr>
                        <a:t>-0.800</a:t>
                      </a:r>
                      <a:endParaRPr lang="en-US" sz="1800" dirty="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a:lnSpc>
                          <a:spcPct val="150000"/>
                        </a:lnSpc>
                        <a:spcAft>
                          <a:spcPts val="800"/>
                        </a:spcAft>
                      </a:pPr>
                      <a:r>
                        <a:rPr lang="en-US" sz="1800" b="1" dirty="0">
                          <a:effectLst/>
                          <a:latin typeface="David" panose="020E0502060401010101" pitchFamily="34" charset="-79"/>
                          <a:ea typeface="Calibri" panose="020F0502020204030204" pitchFamily="34" charset="0"/>
                          <a:cs typeface="David" panose="020E0502060401010101" pitchFamily="34" charset="-79"/>
                        </a:rPr>
                        <a:t>5.495</a:t>
                      </a:r>
                      <a:endParaRPr lang="en-US" sz="1800" dirty="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59163875"/>
                  </a:ext>
                </a:extLst>
              </a:tr>
              <a:tr h="305840">
                <a:tc>
                  <a:txBody>
                    <a:bodyPr/>
                    <a:lstStyle/>
                    <a:p>
                      <a:pPr algn="just" rtl="1">
                        <a:lnSpc>
                          <a:spcPct val="150000"/>
                        </a:lnSpc>
                        <a:spcAft>
                          <a:spcPts val="800"/>
                        </a:spcAft>
                      </a:pPr>
                      <a:r>
                        <a:rPr lang="he-IL" sz="1800" dirty="0">
                          <a:effectLst/>
                          <a:latin typeface="Courier New" panose="02070309020205020404" pitchFamily="49" charset="0"/>
                          <a:ea typeface="Calibri" panose="020F0502020204030204" pitchFamily="34" charset="0"/>
                          <a:cs typeface="David" panose="020E0502060401010101" pitchFamily="34" charset="-79"/>
                        </a:rPr>
                        <a:t>            </a:t>
                      </a:r>
                      <a:r>
                        <a:rPr lang="he-IL" sz="1800" b="1" dirty="0">
                          <a:effectLst/>
                          <a:latin typeface="Courier New" panose="02070309020205020404" pitchFamily="49" charset="0"/>
                          <a:ea typeface="Calibri" panose="020F0502020204030204" pitchFamily="34" charset="0"/>
                          <a:cs typeface="David" panose="020E0502060401010101" pitchFamily="34" charset="-79"/>
                        </a:rPr>
                        <a:t>חרד"ל</a:t>
                      </a:r>
                      <a:endParaRPr lang="en-US" sz="1800" dirty="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1" eaLnBrk="1" fontAlgn="auto" latinLnBrk="0" hangingPunct="1">
                        <a:lnSpc>
                          <a:spcPct val="100000"/>
                        </a:lnSpc>
                        <a:spcBef>
                          <a:spcPts val="0"/>
                        </a:spcBef>
                        <a:spcAft>
                          <a:spcPts val="800"/>
                        </a:spcAft>
                        <a:buClrTx/>
                        <a:buSzTx/>
                        <a:buFontTx/>
                        <a:buNone/>
                        <a:tabLst/>
                        <a:defRPr/>
                      </a:pPr>
                      <a:r>
                        <a:rPr lang="he-IL" sz="1600" dirty="0">
                          <a:effectLst/>
                          <a:latin typeface="Courier New" panose="02070309020205020404" pitchFamily="49" charset="0"/>
                          <a:ea typeface="Calibri" panose="020F0502020204030204" pitchFamily="34" charset="0"/>
                          <a:cs typeface="David" panose="020E0502060401010101" pitchFamily="34" charset="-79"/>
                        </a:rPr>
                        <a:t>לא משתתפים באמידה</a:t>
                      </a:r>
                      <a:endParaRPr lang="en-US" sz="1600" dirty="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a:lnSpc>
                          <a:spcPct val="100000"/>
                        </a:lnSpc>
                        <a:spcAft>
                          <a:spcPts val="800"/>
                        </a:spcAft>
                      </a:pPr>
                      <a:r>
                        <a:rPr lang="en-US" sz="1800" b="1" dirty="0">
                          <a:effectLst/>
                          <a:latin typeface="David" panose="020E0502060401010101" pitchFamily="34" charset="-79"/>
                          <a:ea typeface="Calibri" panose="020F0502020204030204" pitchFamily="34" charset="0"/>
                          <a:cs typeface="David" panose="020E0502060401010101" pitchFamily="34" charset="-79"/>
                        </a:rPr>
                        <a:t>-1.306</a:t>
                      </a:r>
                      <a:endParaRPr lang="en-US" sz="1800" dirty="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a:lnSpc>
                          <a:spcPct val="100000"/>
                        </a:lnSpc>
                        <a:spcAft>
                          <a:spcPts val="800"/>
                        </a:spcAft>
                      </a:pPr>
                      <a:r>
                        <a:rPr lang="en-US" sz="1800" b="1" dirty="0">
                          <a:effectLst/>
                          <a:latin typeface="David" panose="020E0502060401010101" pitchFamily="34" charset="-79"/>
                          <a:ea typeface="Calibri" panose="020F0502020204030204" pitchFamily="34" charset="0"/>
                          <a:cs typeface="David" panose="020E0502060401010101" pitchFamily="34" charset="-79"/>
                        </a:rPr>
                        <a:t>-0.017</a:t>
                      </a:r>
                      <a:endParaRPr lang="en-US" sz="1800" dirty="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35741289"/>
                  </a:ext>
                </a:extLst>
              </a:tr>
              <a:tr h="305840">
                <a:tc>
                  <a:txBody>
                    <a:bodyPr/>
                    <a:lstStyle/>
                    <a:p>
                      <a:pPr algn="just" rtl="1">
                        <a:lnSpc>
                          <a:spcPct val="150000"/>
                        </a:lnSpc>
                        <a:spcAft>
                          <a:spcPts val="800"/>
                        </a:spcAft>
                      </a:pPr>
                      <a:r>
                        <a:rPr lang="he-IL" sz="1800" dirty="0">
                          <a:effectLst/>
                          <a:latin typeface="Courier New" panose="02070309020205020404" pitchFamily="49" charset="0"/>
                          <a:ea typeface="Calibri" panose="020F0502020204030204" pitchFamily="34" charset="0"/>
                          <a:cs typeface="David" panose="020E0502060401010101" pitchFamily="34" charset="-79"/>
                        </a:rPr>
                        <a:t>מוכר שאינו רשמי</a:t>
                      </a:r>
                      <a:endParaRPr lang="en-US" sz="1800" dirty="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a:lnSpc>
                          <a:spcPct val="100000"/>
                        </a:lnSpc>
                        <a:spcAft>
                          <a:spcPts val="800"/>
                        </a:spcAft>
                      </a:pPr>
                      <a:r>
                        <a:rPr lang="en-US" sz="1800" dirty="0">
                          <a:effectLst/>
                          <a:latin typeface="David" panose="020E0502060401010101" pitchFamily="34" charset="-79"/>
                          <a:ea typeface="Calibri" panose="020F0502020204030204" pitchFamily="34" charset="0"/>
                          <a:cs typeface="David" panose="020E0502060401010101" pitchFamily="34" charset="-79"/>
                        </a:rPr>
                        <a:t>-6.028</a:t>
                      </a:r>
                      <a:endParaRPr lang="en-US" sz="1800" dirty="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a:lnSpc>
                          <a:spcPct val="100000"/>
                        </a:lnSpc>
                        <a:spcAft>
                          <a:spcPts val="800"/>
                        </a:spcAft>
                      </a:pPr>
                      <a:r>
                        <a:rPr lang="en-US" sz="1800" dirty="0">
                          <a:effectLst/>
                          <a:latin typeface="David" panose="020E0502060401010101" pitchFamily="34" charset="-79"/>
                          <a:ea typeface="Calibri" panose="020F0502020204030204" pitchFamily="34" charset="0"/>
                          <a:cs typeface="David" panose="020E0502060401010101" pitchFamily="34" charset="-79"/>
                        </a:rPr>
                        <a:t>-14.308**</a:t>
                      </a:r>
                      <a:endParaRPr lang="en-US" sz="1800" dirty="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1">
                        <a:lnSpc>
                          <a:spcPct val="100000"/>
                        </a:lnSpc>
                        <a:spcAft>
                          <a:spcPts val="800"/>
                        </a:spcAft>
                      </a:pPr>
                      <a:r>
                        <a:rPr lang="he-IL" sz="1600" dirty="0">
                          <a:effectLst/>
                          <a:latin typeface="Courier New" panose="02070309020205020404" pitchFamily="49" charset="0"/>
                          <a:ea typeface="Calibri" panose="020F0502020204030204" pitchFamily="34" charset="0"/>
                          <a:cs typeface="David" panose="020E0502060401010101" pitchFamily="34" charset="-79"/>
                        </a:rPr>
                        <a:t>לא משתתפים באמידה</a:t>
                      </a:r>
                      <a:endParaRPr lang="en-US" sz="1600" dirty="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04173067"/>
                  </a:ext>
                </a:extLst>
              </a:tr>
              <a:tr h="305840">
                <a:tc>
                  <a:txBody>
                    <a:bodyPr/>
                    <a:lstStyle/>
                    <a:p>
                      <a:pPr algn="just" rtl="1">
                        <a:lnSpc>
                          <a:spcPct val="150000"/>
                        </a:lnSpc>
                        <a:spcAft>
                          <a:spcPts val="800"/>
                        </a:spcAft>
                      </a:pPr>
                      <a:r>
                        <a:rPr lang="he-IL" sz="1800">
                          <a:effectLst/>
                          <a:latin typeface="Courier New" panose="02070309020205020404" pitchFamily="49" charset="0"/>
                          <a:ea typeface="Calibri" panose="020F0502020204030204" pitchFamily="34" charset="0"/>
                          <a:cs typeface="David" panose="020E0502060401010101" pitchFamily="34" charset="-79"/>
                        </a:rPr>
                        <a:t>משתנים מפקחים</a:t>
                      </a:r>
                      <a:endParaRPr lang="en-US" sz="180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1">
                        <a:lnSpc>
                          <a:spcPct val="150000"/>
                        </a:lnSpc>
                        <a:spcAft>
                          <a:spcPts val="800"/>
                        </a:spcAft>
                      </a:pPr>
                      <a:r>
                        <a:rPr lang="x-none" sz="1800" dirty="0">
                          <a:effectLst/>
                          <a:latin typeface="David" panose="020E0502060401010101" pitchFamily="34" charset="-79"/>
                          <a:ea typeface="Calibri" panose="020F0502020204030204" pitchFamily="34" charset="0"/>
                          <a:cs typeface="David" panose="020E0502060401010101" pitchFamily="34" charset="-79"/>
                        </a:rPr>
                        <a:t>V</a:t>
                      </a:r>
                      <a:endParaRPr lang="en-US" sz="1800" dirty="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1">
                        <a:lnSpc>
                          <a:spcPct val="150000"/>
                        </a:lnSpc>
                        <a:spcAft>
                          <a:spcPts val="800"/>
                        </a:spcAft>
                      </a:pPr>
                      <a:r>
                        <a:rPr lang="x-none" sz="1800" dirty="0">
                          <a:effectLst/>
                          <a:latin typeface="David" panose="020E0502060401010101" pitchFamily="34" charset="-79"/>
                          <a:ea typeface="Calibri" panose="020F0502020204030204" pitchFamily="34" charset="0"/>
                          <a:cs typeface="David" panose="020E0502060401010101" pitchFamily="34" charset="-79"/>
                        </a:rPr>
                        <a:t>V</a:t>
                      </a:r>
                      <a:endParaRPr lang="en-US" sz="1800" dirty="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1">
                        <a:lnSpc>
                          <a:spcPct val="150000"/>
                        </a:lnSpc>
                        <a:spcAft>
                          <a:spcPts val="800"/>
                        </a:spcAft>
                      </a:pPr>
                      <a:r>
                        <a:rPr lang="x-none" sz="1800" dirty="0">
                          <a:effectLst/>
                          <a:latin typeface="David" panose="020E0502060401010101" pitchFamily="34" charset="-79"/>
                          <a:ea typeface="Calibri" panose="020F0502020204030204" pitchFamily="34" charset="0"/>
                          <a:cs typeface="David" panose="020E0502060401010101" pitchFamily="34" charset="-79"/>
                        </a:rPr>
                        <a:t>V</a:t>
                      </a:r>
                      <a:endParaRPr lang="en-US" sz="1800" dirty="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80015815"/>
                  </a:ext>
                </a:extLst>
              </a:tr>
              <a:tr h="305840">
                <a:tc>
                  <a:txBody>
                    <a:bodyPr/>
                    <a:lstStyle/>
                    <a:p>
                      <a:pPr algn="just" rtl="1">
                        <a:lnSpc>
                          <a:spcPct val="150000"/>
                        </a:lnSpc>
                        <a:spcAft>
                          <a:spcPts val="800"/>
                        </a:spcAft>
                      </a:pPr>
                      <a:r>
                        <a:rPr lang="he-IL" sz="1800">
                          <a:effectLst/>
                          <a:latin typeface="Courier New" panose="02070309020205020404" pitchFamily="49" charset="0"/>
                          <a:ea typeface="Calibri" panose="020F0502020204030204" pitchFamily="34" charset="0"/>
                          <a:cs typeface="David" panose="020E0502060401010101" pitchFamily="34" charset="-79"/>
                        </a:rPr>
                        <a:t>מספר תצפיות</a:t>
                      </a:r>
                      <a:endParaRPr lang="en-US" sz="180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noFill/>
                  </a:tcPr>
                </a:tc>
                <a:tc>
                  <a:txBody>
                    <a:bodyPr/>
                    <a:lstStyle/>
                    <a:p>
                      <a:pPr algn="ctr" rtl="1">
                        <a:lnSpc>
                          <a:spcPct val="150000"/>
                        </a:lnSpc>
                        <a:spcAft>
                          <a:spcPts val="800"/>
                        </a:spcAft>
                      </a:pPr>
                      <a:r>
                        <a:rPr lang="he-IL" sz="1800">
                          <a:effectLst/>
                          <a:latin typeface="Courier New" panose="02070309020205020404" pitchFamily="49" charset="0"/>
                          <a:ea typeface="Calibri" panose="020F0502020204030204" pitchFamily="34" charset="0"/>
                          <a:cs typeface="David" panose="020E0502060401010101" pitchFamily="34" charset="-79"/>
                        </a:rPr>
                        <a:t>2,355</a:t>
                      </a:r>
                      <a:endParaRPr lang="en-US" sz="180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noFill/>
                  </a:tcPr>
                </a:tc>
                <a:tc>
                  <a:txBody>
                    <a:bodyPr/>
                    <a:lstStyle/>
                    <a:p>
                      <a:pPr algn="ctr" rtl="1">
                        <a:lnSpc>
                          <a:spcPct val="150000"/>
                        </a:lnSpc>
                        <a:spcAft>
                          <a:spcPts val="800"/>
                        </a:spcAft>
                      </a:pPr>
                      <a:r>
                        <a:rPr lang="he-IL" sz="1800" dirty="0">
                          <a:effectLst/>
                          <a:latin typeface="Courier New" panose="02070309020205020404" pitchFamily="49" charset="0"/>
                          <a:ea typeface="Calibri" panose="020F0502020204030204" pitchFamily="34" charset="0"/>
                          <a:cs typeface="David" panose="020E0502060401010101" pitchFamily="34" charset="-79"/>
                        </a:rPr>
                        <a:t>3,283</a:t>
                      </a:r>
                      <a:endParaRPr lang="en-US" sz="1800" dirty="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noFill/>
                  </a:tcPr>
                </a:tc>
                <a:tc>
                  <a:txBody>
                    <a:bodyPr/>
                    <a:lstStyle/>
                    <a:p>
                      <a:pPr algn="ctr" rtl="1">
                        <a:lnSpc>
                          <a:spcPct val="150000"/>
                        </a:lnSpc>
                        <a:spcAft>
                          <a:spcPts val="800"/>
                        </a:spcAft>
                      </a:pPr>
                      <a:r>
                        <a:rPr lang="he-IL" sz="1800" dirty="0">
                          <a:effectLst/>
                          <a:latin typeface="Courier New" panose="02070309020205020404" pitchFamily="49" charset="0"/>
                          <a:ea typeface="Calibri" panose="020F0502020204030204" pitchFamily="34" charset="0"/>
                          <a:cs typeface="David" panose="020E0502060401010101" pitchFamily="34" charset="-79"/>
                        </a:rPr>
                        <a:t>434</a:t>
                      </a:r>
                      <a:endParaRPr lang="en-US" sz="1800" dirty="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1766728747"/>
                  </a:ext>
                </a:extLst>
              </a:tr>
              <a:tr h="305840">
                <a:tc>
                  <a:txBody>
                    <a:bodyPr/>
                    <a:lstStyle/>
                    <a:p>
                      <a:pPr algn="just" rtl="1">
                        <a:lnSpc>
                          <a:spcPct val="150000"/>
                        </a:lnSpc>
                        <a:spcAft>
                          <a:spcPts val="800"/>
                        </a:spcAft>
                      </a:pPr>
                      <a:r>
                        <a:rPr lang="en-US" sz="1800">
                          <a:effectLst/>
                          <a:latin typeface="David" panose="020E0502060401010101" pitchFamily="34" charset="-79"/>
                          <a:ea typeface="Calibri" panose="020F0502020204030204" pitchFamily="34" charset="0"/>
                          <a:cs typeface="David" panose="020E0502060401010101" pitchFamily="34" charset="-79"/>
                        </a:rPr>
                        <a:t>Adjusted R</a:t>
                      </a:r>
                      <a:r>
                        <a:rPr lang="en-US" sz="1800" baseline="30000">
                          <a:effectLst/>
                          <a:latin typeface="David" panose="020E0502060401010101" pitchFamily="34" charset="-79"/>
                          <a:ea typeface="Calibri" panose="020F0502020204030204" pitchFamily="34" charset="0"/>
                          <a:cs typeface="David" panose="020E0502060401010101" pitchFamily="34" charset="-79"/>
                        </a:rPr>
                        <a:t>2</a:t>
                      </a:r>
                      <a:endParaRPr lang="en-US" sz="180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1">
                        <a:lnSpc>
                          <a:spcPct val="150000"/>
                        </a:lnSpc>
                        <a:spcAft>
                          <a:spcPts val="800"/>
                        </a:spcAft>
                      </a:pPr>
                      <a:r>
                        <a:rPr lang="he-IL" sz="1800">
                          <a:effectLst/>
                          <a:latin typeface="Courier New" panose="02070309020205020404" pitchFamily="49" charset="0"/>
                          <a:ea typeface="Calibri" panose="020F0502020204030204" pitchFamily="34" charset="0"/>
                          <a:cs typeface="David" panose="020E0502060401010101" pitchFamily="34" charset="-79"/>
                        </a:rPr>
                        <a:t>0.134</a:t>
                      </a:r>
                      <a:endParaRPr lang="en-US" sz="180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1">
                        <a:lnSpc>
                          <a:spcPct val="150000"/>
                        </a:lnSpc>
                        <a:spcAft>
                          <a:spcPts val="800"/>
                        </a:spcAft>
                      </a:pPr>
                      <a:r>
                        <a:rPr lang="he-IL" sz="1800" dirty="0">
                          <a:effectLst/>
                          <a:latin typeface="Courier New" panose="02070309020205020404" pitchFamily="49" charset="0"/>
                          <a:ea typeface="Calibri" panose="020F0502020204030204" pitchFamily="34" charset="0"/>
                          <a:cs typeface="David" panose="020E0502060401010101" pitchFamily="34" charset="-79"/>
                        </a:rPr>
                        <a:t>0.091</a:t>
                      </a:r>
                      <a:endParaRPr lang="en-US" sz="1800" dirty="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1">
                        <a:lnSpc>
                          <a:spcPct val="150000"/>
                        </a:lnSpc>
                        <a:spcAft>
                          <a:spcPts val="800"/>
                        </a:spcAft>
                      </a:pPr>
                      <a:r>
                        <a:rPr lang="he-IL" sz="1800" dirty="0">
                          <a:effectLst/>
                          <a:latin typeface="Courier New" panose="02070309020205020404" pitchFamily="49" charset="0"/>
                          <a:ea typeface="Calibri" panose="020F0502020204030204" pitchFamily="34" charset="0"/>
                          <a:cs typeface="David" panose="020E0502060401010101" pitchFamily="34" charset="-79"/>
                        </a:rPr>
                        <a:t>0.137</a:t>
                      </a:r>
                      <a:endParaRPr lang="en-US" sz="1800" dirty="0">
                        <a:effectLst/>
                        <a:latin typeface="Courier New" panose="02070309020205020404" pitchFamily="49" charset="0"/>
                        <a:ea typeface="Calibri" panose="020F0502020204030204" pitchFamily="34" charset="0"/>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12409577"/>
                  </a:ext>
                </a:extLst>
              </a:tr>
            </a:tbl>
          </a:graphicData>
        </a:graphic>
      </p:graphicFrame>
      <p:pic>
        <p:nvPicPr>
          <p:cNvPr id="11" name="תמונה 10"/>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02800" y="242484"/>
            <a:ext cx="559594" cy="583016"/>
          </a:xfrm>
          <a:prstGeom prst="rect">
            <a:avLst/>
          </a:prstGeom>
          <a:noFill/>
          <a:ln>
            <a:noFill/>
          </a:ln>
        </p:spPr>
      </p:pic>
    </p:spTree>
    <p:extLst>
      <p:ext uri="{BB962C8B-B14F-4D97-AF65-F5344CB8AC3E}">
        <p14:creationId xmlns:p14="http://schemas.microsoft.com/office/powerpoint/2010/main" val="319624046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ue screen with a blue background&#10;&#10;Description automatically generated">
            <a:extLst>
              <a:ext uri="{FF2B5EF4-FFF2-40B4-BE49-F238E27FC236}">
                <a16:creationId xmlns:a16="http://schemas.microsoft.com/office/drawing/2014/main" id="{44C0DF06-9850-F092-B468-98623DFDECFE}"/>
              </a:ext>
            </a:extLst>
          </p:cNvPr>
          <p:cNvPicPr>
            <a:picLocks noChangeAspect="1"/>
          </p:cNvPicPr>
          <p:nvPr/>
        </p:nvPicPr>
        <p:blipFill>
          <a:blip r:embed="rId3"/>
          <a:stretch>
            <a:fillRect/>
          </a:stretch>
        </p:blipFill>
        <p:spPr>
          <a:xfrm>
            <a:off x="0" y="-7335"/>
            <a:ext cx="12192001" cy="6858000"/>
          </a:xfrm>
          <a:prstGeom prst="rect">
            <a:avLst/>
          </a:prstGeom>
        </p:spPr>
      </p:pic>
      <p:sp>
        <p:nvSpPr>
          <p:cNvPr id="6" name="TextBox 5">
            <a:extLst>
              <a:ext uri="{FF2B5EF4-FFF2-40B4-BE49-F238E27FC236}">
                <a16:creationId xmlns:a16="http://schemas.microsoft.com/office/drawing/2014/main" id="{8D912A0A-1DCC-CB63-20BA-A9EAB54AD0F8}"/>
              </a:ext>
            </a:extLst>
          </p:cNvPr>
          <p:cNvSpPr txBox="1"/>
          <p:nvPr/>
        </p:nvSpPr>
        <p:spPr>
          <a:xfrm>
            <a:off x="657922" y="6530667"/>
            <a:ext cx="524108" cy="369332"/>
          </a:xfrm>
          <a:prstGeom prst="rect">
            <a:avLst/>
          </a:prstGeom>
          <a:noFill/>
        </p:spPr>
        <p:txBody>
          <a:bodyPr wrap="square" rtlCol="0">
            <a:spAutoFit/>
          </a:bodyPr>
          <a:lstStyle/>
          <a:p>
            <a:pPr algn="ctr"/>
            <a:fld id="{EBAB19B6-1FFD-4D57-B544-F207F772DD65}" type="slidenum">
              <a:rPr lang="he-IL" b="1" smtClean="0">
                <a:solidFill>
                  <a:schemeClr val="bg1"/>
                </a:solidFill>
                <a:latin typeface="David" panose="020E0502060401010101" pitchFamily="34" charset="-79"/>
                <a:cs typeface="David" panose="020E0502060401010101" pitchFamily="34" charset="-79"/>
              </a:rPr>
              <a:t>33</a:t>
            </a:fld>
            <a:endParaRPr lang="aa-ET" b="1" dirty="0">
              <a:solidFill>
                <a:schemeClr val="bg1"/>
              </a:solidFill>
              <a:latin typeface="David" panose="020E0502060401010101" pitchFamily="34" charset="-79"/>
              <a:cs typeface="David" panose="020E0502060401010101" pitchFamily="34" charset="-79"/>
            </a:endParaRPr>
          </a:p>
        </p:txBody>
      </p:sp>
      <p:sp>
        <p:nvSpPr>
          <p:cNvPr id="7" name="TextBox 6">
            <a:extLst>
              <a:ext uri="{FF2B5EF4-FFF2-40B4-BE49-F238E27FC236}">
                <a16:creationId xmlns:a16="http://schemas.microsoft.com/office/drawing/2014/main" id="{FEC306B3-E2FC-3B96-2999-F8D0E370A984}"/>
              </a:ext>
            </a:extLst>
          </p:cNvPr>
          <p:cNvSpPr txBox="1"/>
          <p:nvPr/>
        </p:nvSpPr>
        <p:spPr>
          <a:xfrm>
            <a:off x="3205595" y="2719962"/>
            <a:ext cx="5780809" cy="1138773"/>
          </a:xfrm>
          <a:prstGeom prst="rect">
            <a:avLst/>
          </a:prstGeom>
          <a:noFill/>
        </p:spPr>
        <p:txBody>
          <a:bodyPr wrap="square" rtlCol="0">
            <a:spAutoFit/>
          </a:bodyPr>
          <a:lstStyle/>
          <a:p>
            <a:pPr algn="ctr"/>
            <a:r>
              <a:rPr lang="he-IL" sz="4000" b="1" dirty="0">
                <a:solidFill>
                  <a:srgbClr val="003E7E"/>
                </a:solidFill>
                <a:latin typeface="David" panose="020E0502060401010101" pitchFamily="34" charset="-79"/>
                <a:cs typeface="David" panose="020E0502060401010101" pitchFamily="34" charset="-79"/>
              </a:rPr>
              <a:t>ממצאים</a:t>
            </a:r>
            <a:r>
              <a:rPr lang="en-US" sz="4000" b="1" dirty="0">
                <a:solidFill>
                  <a:srgbClr val="003E7E"/>
                </a:solidFill>
                <a:latin typeface="David" panose="020E0502060401010101" pitchFamily="34" charset="-79"/>
                <a:cs typeface="David" panose="020E0502060401010101" pitchFamily="34" charset="-79"/>
              </a:rPr>
              <a:t/>
            </a:r>
            <a:br>
              <a:rPr lang="en-US" sz="4000" b="1" dirty="0">
                <a:solidFill>
                  <a:srgbClr val="003E7E"/>
                </a:solidFill>
                <a:latin typeface="David" panose="020E0502060401010101" pitchFamily="34" charset="-79"/>
                <a:cs typeface="David" panose="020E0502060401010101" pitchFamily="34" charset="-79"/>
              </a:rPr>
            </a:br>
            <a:r>
              <a:rPr lang="he-IL" sz="2800" dirty="0">
                <a:solidFill>
                  <a:srgbClr val="003E7E"/>
                </a:solidFill>
                <a:effectLst/>
                <a:latin typeface="David" panose="020E0502060401010101" pitchFamily="34" charset="-79"/>
                <a:cs typeface="David" panose="020E0502060401010101" pitchFamily="34" charset="-79"/>
              </a:rPr>
              <a:t>השכלת המורים</a:t>
            </a:r>
          </a:p>
        </p:txBody>
      </p:sp>
      <p:pic>
        <p:nvPicPr>
          <p:cNvPr id="9" name="תמונה 8"/>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02300" y="998791"/>
            <a:ext cx="787400" cy="760816"/>
          </a:xfrm>
          <a:prstGeom prst="rect">
            <a:avLst/>
          </a:prstGeom>
          <a:noFill/>
          <a:ln>
            <a:noFill/>
          </a:ln>
        </p:spPr>
      </p:pic>
    </p:spTree>
    <p:extLst>
      <p:ext uri="{BB962C8B-B14F-4D97-AF65-F5344CB8AC3E}">
        <p14:creationId xmlns:p14="http://schemas.microsoft.com/office/powerpoint/2010/main" val="333889027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2BF8C091-700F-32F2-8F53-1B211C1C04F1}"/>
              </a:ext>
            </a:extLst>
          </p:cNvPr>
          <p:cNvSpPr txBox="1"/>
          <p:nvPr/>
        </p:nvSpPr>
        <p:spPr>
          <a:xfrm>
            <a:off x="1" y="2587336"/>
            <a:ext cx="6096000" cy="1200329"/>
          </a:xfrm>
          <a:prstGeom prst="rect">
            <a:avLst/>
          </a:prstGeom>
          <a:noFill/>
        </p:spPr>
        <p:txBody>
          <a:bodyPr wrap="square" rtlCol="0">
            <a:spAutoFit/>
          </a:bodyPr>
          <a:lstStyle/>
          <a:p>
            <a:pPr algn="ctr"/>
            <a:r>
              <a:rPr lang="he-IL" sz="3600" dirty="0">
                <a:solidFill>
                  <a:schemeClr val="bg1"/>
                </a:solidFill>
                <a:latin typeface=""/>
              </a:rPr>
              <a:t>שקף שער</a:t>
            </a:r>
          </a:p>
          <a:p>
            <a:pPr algn="ctr"/>
            <a:r>
              <a:rPr lang="he-IL" sz="3600" dirty="0">
                <a:solidFill>
                  <a:schemeClr val="bg1"/>
                </a:solidFill>
                <a:latin typeface=""/>
              </a:rPr>
              <a:t>וכותרת נושא לדוגמה</a:t>
            </a:r>
            <a:endParaRPr lang="aa-ET" sz="3600" dirty="0">
              <a:solidFill>
                <a:schemeClr val="bg1"/>
              </a:solidFill>
              <a:latin typeface=""/>
            </a:endParaRPr>
          </a:p>
        </p:txBody>
      </p:sp>
      <p:sp>
        <p:nvSpPr>
          <p:cNvPr id="2" name="TextBox 1">
            <a:extLst>
              <a:ext uri="{FF2B5EF4-FFF2-40B4-BE49-F238E27FC236}">
                <a16:creationId xmlns:a16="http://schemas.microsoft.com/office/drawing/2014/main" id="{EA0D35B2-42AA-8FF8-3435-5A7247216050}"/>
              </a:ext>
            </a:extLst>
          </p:cNvPr>
          <p:cNvSpPr txBox="1"/>
          <p:nvPr/>
        </p:nvSpPr>
        <p:spPr>
          <a:xfrm>
            <a:off x="1816679" y="4437651"/>
            <a:ext cx="2462645" cy="369332"/>
          </a:xfrm>
          <a:prstGeom prst="rect">
            <a:avLst/>
          </a:prstGeom>
          <a:noFill/>
        </p:spPr>
        <p:txBody>
          <a:bodyPr wrap="square" rtlCol="0">
            <a:spAutoFit/>
          </a:bodyPr>
          <a:lstStyle/>
          <a:p>
            <a:pPr algn="ctr"/>
            <a:r>
              <a:rPr lang="en-US" dirty="0">
                <a:solidFill>
                  <a:schemeClr val="bg1"/>
                </a:solidFill>
                <a:latin typeface=""/>
              </a:rPr>
              <a:t>17.07.2023</a:t>
            </a:r>
            <a:endParaRPr lang="aa-ET" dirty="0">
              <a:solidFill>
                <a:schemeClr val="bg1"/>
              </a:solidFill>
              <a:latin typeface=""/>
            </a:endParaRPr>
          </a:p>
        </p:txBody>
      </p:sp>
      <p:pic>
        <p:nvPicPr>
          <p:cNvPr id="7" name="Picture 6" descr="A blue and white rectangle&#10;&#10;Description automatically generated">
            <a:extLst>
              <a:ext uri="{FF2B5EF4-FFF2-40B4-BE49-F238E27FC236}">
                <a16:creationId xmlns:a16="http://schemas.microsoft.com/office/drawing/2014/main" id="{52327028-240C-3A83-1DFF-04FDE9D6A48B}"/>
              </a:ext>
            </a:extLst>
          </p:cNvPr>
          <p:cNvPicPr>
            <a:picLocks noChangeAspect="1"/>
          </p:cNvPicPr>
          <p:nvPr/>
        </p:nvPicPr>
        <p:blipFill>
          <a:blip r:embed="rId3"/>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FF679120-3BDE-73BB-3DD6-E3959DBFC4B9}"/>
              </a:ext>
            </a:extLst>
          </p:cNvPr>
          <p:cNvSpPr txBox="1"/>
          <p:nvPr/>
        </p:nvSpPr>
        <p:spPr>
          <a:xfrm>
            <a:off x="657922" y="6530667"/>
            <a:ext cx="524108" cy="369332"/>
          </a:xfrm>
          <a:prstGeom prst="rect">
            <a:avLst/>
          </a:prstGeom>
          <a:noFill/>
        </p:spPr>
        <p:txBody>
          <a:bodyPr wrap="square" rtlCol="0">
            <a:spAutoFit/>
          </a:bodyPr>
          <a:lstStyle/>
          <a:p>
            <a:pPr algn="ctr"/>
            <a:fld id="{9416C691-75A3-4B1B-A5E9-1AEFCE342C62}" type="slidenum">
              <a:rPr lang="he-IL" b="1" smtClean="0">
                <a:solidFill>
                  <a:srgbClr val="003E7E"/>
                </a:solidFill>
                <a:latin typeface="David" panose="020E0502060401010101" pitchFamily="34" charset="-79"/>
                <a:cs typeface="David" panose="020E0502060401010101" pitchFamily="34" charset="-79"/>
              </a:rPr>
              <a:t>34</a:t>
            </a:fld>
            <a:endParaRPr lang="aa-ET" b="1" dirty="0">
              <a:solidFill>
                <a:srgbClr val="003E7E"/>
              </a:solidFill>
              <a:latin typeface="David" panose="020E0502060401010101" pitchFamily="34" charset="-79"/>
              <a:cs typeface="David" panose="020E0502060401010101" pitchFamily="34" charset="-79"/>
            </a:endParaRPr>
          </a:p>
        </p:txBody>
      </p:sp>
      <p:sp>
        <p:nvSpPr>
          <p:cNvPr id="9" name="TextBox 8">
            <a:extLst>
              <a:ext uri="{FF2B5EF4-FFF2-40B4-BE49-F238E27FC236}">
                <a16:creationId xmlns:a16="http://schemas.microsoft.com/office/drawing/2014/main" id="{4B8F2D69-7597-5FE2-EDB9-20305DB78251}"/>
              </a:ext>
            </a:extLst>
          </p:cNvPr>
          <p:cNvSpPr txBox="1"/>
          <p:nvPr/>
        </p:nvSpPr>
        <p:spPr>
          <a:xfrm>
            <a:off x="-872344" y="76005"/>
            <a:ext cx="9583387" cy="954107"/>
          </a:xfrm>
          <a:prstGeom prst="rect">
            <a:avLst/>
          </a:prstGeom>
          <a:noFill/>
        </p:spPr>
        <p:txBody>
          <a:bodyPr wrap="square">
            <a:spAutoFit/>
          </a:bodyPr>
          <a:lstStyle/>
          <a:p>
            <a:pPr algn="ctr" rtl="1"/>
            <a:r>
              <a:rPr lang="he-IL" sz="2800" b="1" dirty="0">
                <a:solidFill>
                  <a:srgbClr val="002060"/>
                </a:solidFill>
                <a:latin typeface="David" panose="020E0502060401010101" pitchFamily="34" charset="-79"/>
                <a:cs typeface="David" panose="020E0502060401010101" pitchFamily="34" charset="-79"/>
              </a:rPr>
              <a:t>התפלגות התעודה/התואר הגבוה ביותר של המורים הגברים </a:t>
            </a:r>
          </a:p>
          <a:p>
            <a:pPr algn="ctr" rtl="1"/>
            <a:r>
              <a:rPr lang="he-IL" sz="2800" b="1" dirty="0">
                <a:solidFill>
                  <a:srgbClr val="002060"/>
                </a:solidFill>
                <a:latin typeface="David" panose="020E0502060401010101" pitchFamily="34" charset="-79"/>
                <a:cs typeface="David" panose="020E0502060401010101" pitchFamily="34" charset="-79"/>
              </a:rPr>
              <a:t>בחינוך החרדי היסודי לבנים לפי סוג חינוך, 2021 </a:t>
            </a:r>
            <a:r>
              <a:rPr lang="he-IL" sz="2800" dirty="0">
                <a:solidFill>
                  <a:srgbClr val="002060"/>
                </a:solidFill>
                <a:latin typeface="David" panose="020E0502060401010101" pitchFamily="34" charset="-79"/>
                <a:cs typeface="David" panose="020E0502060401010101" pitchFamily="34" charset="-79"/>
              </a:rPr>
              <a:t>(%)</a:t>
            </a:r>
            <a:r>
              <a:rPr lang="he-IL" sz="2800" b="1" dirty="0">
                <a:solidFill>
                  <a:srgbClr val="002060"/>
                </a:solidFill>
                <a:latin typeface="David" panose="020E0502060401010101" pitchFamily="34" charset="-79"/>
                <a:cs typeface="David" panose="020E0502060401010101" pitchFamily="34" charset="-79"/>
              </a:rPr>
              <a:t> </a:t>
            </a:r>
          </a:p>
        </p:txBody>
      </p:sp>
      <p:graphicFrame>
        <p:nvGraphicFramePr>
          <p:cNvPr id="5" name="טבלה 4"/>
          <p:cNvGraphicFramePr>
            <a:graphicFrameLocks noGrp="1"/>
          </p:cNvGraphicFramePr>
          <p:nvPr>
            <p:extLst>
              <p:ext uri="{D42A27DB-BD31-4B8C-83A1-F6EECF244321}">
                <p14:modId xmlns:p14="http://schemas.microsoft.com/office/powerpoint/2010/main" val="2024319974"/>
              </p:ext>
            </p:extLst>
          </p:nvPr>
        </p:nvGraphicFramePr>
        <p:xfrm>
          <a:off x="502128" y="1410463"/>
          <a:ext cx="7415251" cy="3941317"/>
        </p:xfrm>
        <a:graphic>
          <a:graphicData uri="http://schemas.openxmlformats.org/drawingml/2006/table">
            <a:tbl>
              <a:tblPr rtl="1" firstRow="1" firstCol="1" bandRow="1"/>
              <a:tblGrid>
                <a:gridCol w="2972887">
                  <a:extLst>
                    <a:ext uri="{9D8B030D-6E8A-4147-A177-3AD203B41FA5}">
                      <a16:colId xmlns:a16="http://schemas.microsoft.com/office/drawing/2014/main" val="1523727996"/>
                    </a:ext>
                  </a:extLst>
                </a:gridCol>
                <a:gridCol w="887988">
                  <a:extLst>
                    <a:ext uri="{9D8B030D-6E8A-4147-A177-3AD203B41FA5}">
                      <a16:colId xmlns:a16="http://schemas.microsoft.com/office/drawing/2014/main" val="4050035256"/>
                    </a:ext>
                  </a:extLst>
                </a:gridCol>
                <a:gridCol w="887988">
                  <a:extLst>
                    <a:ext uri="{9D8B030D-6E8A-4147-A177-3AD203B41FA5}">
                      <a16:colId xmlns:a16="http://schemas.microsoft.com/office/drawing/2014/main" val="3829697093"/>
                    </a:ext>
                  </a:extLst>
                </a:gridCol>
                <a:gridCol w="887988">
                  <a:extLst>
                    <a:ext uri="{9D8B030D-6E8A-4147-A177-3AD203B41FA5}">
                      <a16:colId xmlns:a16="http://schemas.microsoft.com/office/drawing/2014/main" val="3445354330"/>
                    </a:ext>
                  </a:extLst>
                </a:gridCol>
                <a:gridCol w="889200">
                  <a:extLst>
                    <a:ext uri="{9D8B030D-6E8A-4147-A177-3AD203B41FA5}">
                      <a16:colId xmlns:a16="http://schemas.microsoft.com/office/drawing/2014/main" val="414469175"/>
                    </a:ext>
                  </a:extLst>
                </a:gridCol>
                <a:gridCol w="889200">
                  <a:extLst>
                    <a:ext uri="{9D8B030D-6E8A-4147-A177-3AD203B41FA5}">
                      <a16:colId xmlns:a16="http://schemas.microsoft.com/office/drawing/2014/main" val="253046289"/>
                    </a:ext>
                  </a:extLst>
                </a:gridCol>
              </a:tblGrid>
              <a:tr h="366028">
                <a:tc rowSpan="2">
                  <a:txBody>
                    <a:bodyPr/>
                    <a:lstStyle/>
                    <a:p>
                      <a:pPr algn="just" rtl="1">
                        <a:lnSpc>
                          <a:spcPct val="150000"/>
                        </a:lnSpc>
                        <a:spcAft>
                          <a:spcPts val="0"/>
                        </a:spcAft>
                      </a:pPr>
                      <a:r>
                        <a:rPr lang="en-US" sz="1800" dirty="0">
                          <a:effectLst/>
                          <a:latin typeface="David" panose="020E0502060401010101" pitchFamily="34" charset="-79"/>
                          <a:ea typeface="Calibri" panose="020F0502020204030204" pitchFamily="34" charset="0"/>
                          <a:cs typeface="David" panose="020E0502060401010101" pitchFamily="34" charset="-79"/>
                        </a:rPr>
                        <a:t> </a:t>
                      </a:r>
                    </a:p>
                  </a:txBody>
                  <a:tcPr marL="56106" marR="561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rtl="1">
                        <a:lnSpc>
                          <a:spcPct val="150000"/>
                        </a:lnSpc>
                        <a:spcAft>
                          <a:spcPts val="0"/>
                        </a:spcAft>
                      </a:pPr>
                      <a:r>
                        <a:rPr lang="he-IL" sz="1800" b="1" dirty="0">
                          <a:effectLst/>
                          <a:latin typeface="Courier New" panose="02070309020205020404" pitchFamily="49" charset="0"/>
                          <a:ea typeface="Calibri" panose="020F0502020204030204" pitchFamily="34" charset="0"/>
                          <a:cs typeface="David" panose="020E0502060401010101" pitchFamily="34" charset="-79"/>
                        </a:rPr>
                        <a:t>חרדי </a:t>
                      </a:r>
                      <a:r>
                        <a:rPr lang="he-IL" sz="1800" dirty="0">
                          <a:effectLst/>
                          <a:latin typeface="Courier New" panose="02070309020205020404" pitchFamily="49" charset="0"/>
                          <a:ea typeface="Calibri" panose="020F0502020204030204" pitchFamily="34" charset="0"/>
                          <a:cs typeface="David" panose="020E0502060401010101" pitchFamily="34" charset="-79"/>
                        </a:rPr>
                        <a:t>(ללא ממ"ח)</a:t>
                      </a:r>
                      <a:endParaRPr lang="en-US" sz="1800" dirty="0">
                        <a:effectLst/>
                        <a:latin typeface="Courier New" panose="02070309020205020404" pitchFamily="49" charset="0"/>
                        <a:ea typeface="Calibri" panose="020F0502020204030204" pitchFamily="34" charset="0"/>
                        <a:cs typeface="David" panose="020E0502060401010101" pitchFamily="34" charset="-79"/>
                      </a:endParaRPr>
                    </a:p>
                  </a:txBody>
                  <a:tcPr marL="56106" marR="561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rtl="1"/>
                      <a:endParaRPr lang="he-IL"/>
                    </a:p>
                  </a:txBody>
                  <a:tcPr/>
                </a:tc>
                <a:tc hMerge="1">
                  <a:txBody>
                    <a:bodyPr/>
                    <a:lstStyle/>
                    <a:p>
                      <a:pPr rtl="1"/>
                      <a:endParaRPr lang="he-IL"/>
                    </a:p>
                  </a:txBody>
                  <a:tcPr/>
                </a:tc>
                <a:tc gridSpan="2">
                  <a:txBody>
                    <a:bodyPr/>
                    <a:lstStyle/>
                    <a:p>
                      <a:pPr marL="0" marR="0" lvl="0" indent="0" algn="ctr" defTabSz="914400" rtl="1" eaLnBrk="1" fontAlgn="auto" latinLnBrk="0" hangingPunct="1">
                        <a:lnSpc>
                          <a:spcPct val="150000"/>
                        </a:lnSpc>
                        <a:spcBef>
                          <a:spcPts val="0"/>
                        </a:spcBef>
                        <a:spcAft>
                          <a:spcPts val="0"/>
                        </a:spcAft>
                        <a:buClrTx/>
                        <a:buSzTx/>
                        <a:buFontTx/>
                        <a:buNone/>
                        <a:tabLst/>
                        <a:defRPr/>
                      </a:pPr>
                      <a:r>
                        <a:rPr lang="he-IL" sz="1800" b="1" dirty="0" smtClean="0">
                          <a:effectLst/>
                          <a:latin typeface="David" panose="020E0502060401010101" pitchFamily="34" charset="-79"/>
                          <a:ea typeface="Calibri" panose="020F0502020204030204" pitchFamily="34" charset="0"/>
                          <a:cs typeface="David" panose="020E0502060401010101" pitchFamily="34" charset="-79"/>
                        </a:rPr>
                        <a:t>ממ"ח</a:t>
                      </a:r>
                      <a:endParaRPr lang="en-US" sz="1800" dirty="0" smtClean="0">
                        <a:effectLst/>
                        <a:latin typeface="David" panose="020E0502060401010101" pitchFamily="34" charset="-79"/>
                        <a:ea typeface="Calibri" panose="020F0502020204030204" pitchFamily="34" charset="0"/>
                        <a:cs typeface="David" panose="020E0502060401010101" pitchFamily="34" charset="-79"/>
                      </a:endParaRPr>
                    </a:p>
                    <a:p>
                      <a:pPr algn="ctr" rtl="1">
                        <a:lnSpc>
                          <a:spcPct val="150000"/>
                        </a:lnSpc>
                        <a:spcAft>
                          <a:spcPts val="0"/>
                        </a:spcAft>
                      </a:pPr>
                      <a:endParaRPr lang="en-US" sz="1800" dirty="0">
                        <a:effectLst/>
                        <a:latin typeface="David" panose="020E0502060401010101" pitchFamily="34" charset="-79"/>
                        <a:ea typeface="Calibri" panose="020F0502020204030204" pitchFamily="34" charset="0"/>
                        <a:cs typeface="David" panose="020E0502060401010101" pitchFamily="34" charset="-79"/>
                      </a:endParaRPr>
                    </a:p>
                  </a:txBody>
                  <a:tcPr marL="56106" marR="561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rtl="1">
                        <a:lnSpc>
                          <a:spcPct val="150000"/>
                        </a:lnSpc>
                        <a:spcAft>
                          <a:spcPts val="0"/>
                        </a:spcAft>
                      </a:pPr>
                      <a:endParaRPr lang="en-US" sz="1800" dirty="0">
                        <a:effectLst/>
                        <a:latin typeface="David" panose="020E0502060401010101" pitchFamily="34" charset="-79"/>
                        <a:ea typeface="Calibri" panose="020F0502020204030204" pitchFamily="34" charset="0"/>
                        <a:cs typeface="David" panose="020E0502060401010101" pitchFamily="34" charset="-79"/>
                      </a:endParaRPr>
                    </a:p>
                  </a:txBody>
                  <a:tcPr marL="56106" marR="561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13354035"/>
                  </a:ext>
                </a:extLst>
              </a:tr>
              <a:tr h="649477">
                <a:tc vMerge="1">
                  <a:txBody>
                    <a:bodyPr/>
                    <a:lstStyle/>
                    <a:p>
                      <a:pPr rtl="1"/>
                      <a:endParaRPr lang="he-IL"/>
                    </a:p>
                  </a:txBody>
                  <a:tcPr/>
                </a:tc>
                <a:tc>
                  <a:txBody>
                    <a:bodyPr/>
                    <a:lstStyle/>
                    <a:p>
                      <a:pPr algn="ctr" rtl="1">
                        <a:lnSpc>
                          <a:spcPct val="150000"/>
                        </a:lnSpc>
                        <a:spcAft>
                          <a:spcPts val="800"/>
                        </a:spcAft>
                      </a:pPr>
                      <a:r>
                        <a:rPr lang="he-IL" sz="1800" dirty="0">
                          <a:effectLst/>
                          <a:latin typeface="David" panose="020E0502060401010101" pitchFamily="34" charset="-79"/>
                          <a:ea typeface="Calibri" panose="020F0502020204030204" pitchFamily="34" charset="0"/>
                          <a:cs typeface="David" panose="020E0502060401010101" pitchFamily="34" charset="-79"/>
                        </a:rPr>
                        <a:t>רשתות</a:t>
                      </a:r>
                      <a:endParaRPr lang="en-US" sz="1800" dirty="0">
                        <a:effectLst/>
                        <a:latin typeface="David" panose="020E0502060401010101" pitchFamily="34" charset="-79"/>
                        <a:ea typeface="Calibri" panose="020F0502020204030204" pitchFamily="34" charset="0"/>
                        <a:cs typeface="David" panose="020E0502060401010101" pitchFamily="34" charset="-79"/>
                      </a:endParaRPr>
                    </a:p>
                  </a:txBody>
                  <a:tcPr marL="56106" marR="561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50000"/>
                        </a:lnSpc>
                        <a:spcAft>
                          <a:spcPts val="800"/>
                        </a:spcAft>
                      </a:pPr>
                      <a:r>
                        <a:rPr lang="he-IL" sz="1800" dirty="0">
                          <a:effectLst/>
                          <a:latin typeface="David" panose="020E0502060401010101" pitchFamily="34" charset="-79"/>
                          <a:ea typeface="Calibri" panose="020F0502020204030204" pitchFamily="34" charset="0"/>
                          <a:cs typeface="David" panose="020E0502060401010101" pitchFamily="34" charset="-79"/>
                        </a:rPr>
                        <a:t>מוכש"ר</a:t>
                      </a:r>
                      <a:endParaRPr lang="en-US" sz="1800" dirty="0">
                        <a:effectLst/>
                        <a:latin typeface="David" panose="020E0502060401010101" pitchFamily="34" charset="-79"/>
                        <a:ea typeface="Calibri" panose="020F0502020204030204" pitchFamily="34" charset="0"/>
                        <a:cs typeface="David" panose="020E0502060401010101" pitchFamily="34" charset="-79"/>
                      </a:endParaRPr>
                    </a:p>
                  </a:txBody>
                  <a:tcPr marL="56106" marR="561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50000"/>
                        </a:lnSpc>
                        <a:spcAft>
                          <a:spcPts val="800"/>
                        </a:spcAft>
                      </a:pPr>
                      <a:r>
                        <a:rPr lang="he-IL" sz="1800" b="1" dirty="0">
                          <a:effectLst/>
                          <a:latin typeface="David" panose="020E0502060401010101" pitchFamily="34" charset="-79"/>
                          <a:ea typeface="Calibri" panose="020F0502020204030204" pitchFamily="34" charset="0"/>
                          <a:cs typeface="David" panose="020E0502060401010101" pitchFamily="34" charset="-79"/>
                        </a:rPr>
                        <a:t>סה"כ</a:t>
                      </a:r>
                      <a:endParaRPr lang="en-US" sz="1800" b="1" dirty="0">
                        <a:effectLst/>
                        <a:latin typeface="David" panose="020E0502060401010101" pitchFamily="34" charset="-79"/>
                        <a:ea typeface="Calibri" panose="020F0502020204030204" pitchFamily="34" charset="0"/>
                        <a:cs typeface="David" panose="020E0502060401010101" pitchFamily="34" charset="-79"/>
                      </a:endParaRPr>
                    </a:p>
                  </a:txBody>
                  <a:tcPr marL="56106" marR="561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50000"/>
                        </a:lnSpc>
                        <a:spcAft>
                          <a:spcPts val="0"/>
                        </a:spcAft>
                      </a:pPr>
                      <a:r>
                        <a:rPr lang="he-IL" sz="1800" b="1" dirty="0" smtClean="0">
                          <a:effectLst/>
                          <a:latin typeface="David" panose="020E0502060401010101" pitchFamily="34" charset="-79"/>
                          <a:ea typeface="Calibri" panose="020F0502020204030204" pitchFamily="34" charset="0"/>
                          <a:cs typeface="David" panose="020E0502060401010101" pitchFamily="34" charset="-79"/>
                        </a:rPr>
                        <a:t>סה"כ</a:t>
                      </a:r>
                      <a:endParaRPr lang="en-US" sz="1800" b="1" dirty="0">
                        <a:effectLst/>
                        <a:latin typeface="David" panose="020E0502060401010101" pitchFamily="34" charset="-79"/>
                        <a:ea typeface="Calibri" panose="020F0502020204030204" pitchFamily="34" charset="0"/>
                        <a:cs typeface="David" panose="020E0502060401010101" pitchFamily="34" charset="-79"/>
                      </a:endParaRPr>
                    </a:p>
                  </a:txBody>
                  <a:tcPr marL="56106" marR="561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1800" dirty="0" smtClean="0">
                          <a:effectLst/>
                          <a:latin typeface="David" panose="020E0502060401010101" pitchFamily="34" charset="-79"/>
                          <a:ea typeface="Calibri" panose="020F0502020204030204" pitchFamily="34" charset="0"/>
                          <a:cs typeface="David" panose="020E0502060401010101" pitchFamily="34" charset="-79"/>
                        </a:rPr>
                        <a:t>זרם חרדי</a:t>
                      </a:r>
                      <a:endParaRPr lang="en-US" sz="1800" dirty="0">
                        <a:effectLst/>
                        <a:latin typeface="David" panose="020E0502060401010101" pitchFamily="34" charset="-79"/>
                        <a:ea typeface="Calibri" panose="020F0502020204030204" pitchFamily="34" charset="0"/>
                        <a:cs typeface="David" panose="020E0502060401010101" pitchFamily="34" charset="-79"/>
                      </a:endParaRPr>
                    </a:p>
                  </a:txBody>
                  <a:tcPr marL="56106" marR="561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41172838"/>
                  </a:ext>
                </a:extLst>
              </a:tr>
              <a:tr h="366028">
                <a:tc>
                  <a:txBody>
                    <a:bodyPr/>
                    <a:lstStyle/>
                    <a:p>
                      <a:pPr marL="0" algn="r" defTabSz="914400" rtl="1" eaLnBrk="1" latinLnBrk="0" hangingPunct="1">
                        <a:lnSpc>
                          <a:spcPct val="150000"/>
                        </a:lnSpc>
                        <a:spcAft>
                          <a:spcPts val="800"/>
                        </a:spcAft>
                      </a:pPr>
                      <a:r>
                        <a:rPr lang="he-IL" sz="1800" kern="1200" dirty="0">
                          <a:solidFill>
                            <a:schemeClr val="tx1"/>
                          </a:solidFill>
                          <a:effectLst/>
                          <a:latin typeface="David" panose="020E0502060401010101" pitchFamily="34" charset="-79"/>
                          <a:ea typeface="Calibri" panose="020F0502020204030204" pitchFamily="34" charset="0"/>
                          <a:cs typeface="David" panose="020E0502060401010101" pitchFamily="34" charset="-79"/>
                        </a:rPr>
                        <a:t>   פחות מתעודת בגרות</a:t>
                      </a:r>
                      <a:endParaRPr lang="en-US" sz="1800" kern="1200" dirty="0">
                        <a:solidFill>
                          <a:schemeClr val="tx1"/>
                        </a:solidFill>
                        <a:effectLst/>
                        <a:latin typeface="David" panose="020E0502060401010101" pitchFamily="34" charset="-79"/>
                        <a:ea typeface="Calibri" panose="020F0502020204030204" pitchFamily="34" charset="0"/>
                        <a:cs typeface="David" panose="020E0502060401010101" pitchFamily="34" charset="-79"/>
                      </a:endParaRPr>
                    </a:p>
                  </a:txBody>
                  <a:tcPr marL="56106" marR="561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a:lnSpc>
                          <a:spcPct val="150000"/>
                        </a:lnSpc>
                        <a:spcAft>
                          <a:spcPts val="800"/>
                        </a:spcAft>
                      </a:pPr>
                      <a:r>
                        <a:rPr lang="en-US" sz="1800" dirty="0">
                          <a:effectLst/>
                          <a:latin typeface="David" panose="020E0502060401010101" pitchFamily="34" charset="-79"/>
                          <a:ea typeface="Calibri" panose="020F0502020204030204" pitchFamily="34" charset="0"/>
                          <a:cs typeface="David" panose="020E0502060401010101" pitchFamily="34" charset="-79"/>
                        </a:rPr>
                        <a:t>21</a:t>
                      </a:r>
                    </a:p>
                  </a:txBody>
                  <a:tcPr marL="56106" marR="561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50000"/>
                        </a:lnSpc>
                        <a:spcAft>
                          <a:spcPts val="800"/>
                        </a:spcAft>
                      </a:pPr>
                      <a:r>
                        <a:rPr lang="en-US" sz="1800" dirty="0">
                          <a:effectLst/>
                          <a:latin typeface="David" panose="020E0502060401010101" pitchFamily="34" charset="-79"/>
                          <a:ea typeface="Calibri" panose="020F0502020204030204" pitchFamily="34" charset="0"/>
                          <a:cs typeface="David" panose="020E0502060401010101" pitchFamily="34" charset="-79"/>
                        </a:rPr>
                        <a:t>25</a:t>
                      </a:r>
                    </a:p>
                  </a:txBody>
                  <a:tcPr marL="56106" marR="561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50000"/>
                        </a:lnSpc>
                        <a:spcAft>
                          <a:spcPts val="800"/>
                        </a:spcAft>
                      </a:pPr>
                      <a:r>
                        <a:rPr lang="en-US" sz="1800" b="1" dirty="0">
                          <a:effectLst/>
                          <a:latin typeface="David" panose="020E0502060401010101" pitchFamily="34" charset="-79"/>
                          <a:ea typeface="Calibri" panose="020F0502020204030204" pitchFamily="34" charset="0"/>
                          <a:cs typeface="David" panose="020E0502060401010101" pitchFamily="34" charset="-79"/>
                        </a:rPr>
                        <a:t>22</a:t>
                      </a:r>
                    </a:p>
                  </a:txBody>
                  <a:tcPr marL="56106" marR="561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50000"/>
                        </a:lnSpc>
                        <a:spcAft>
                          <a:spcPts val="800"/>
                        </a:spcAft>
                      </a:pPr>
                      <a:r>
                        <a:rPr lang="en-US" sz="1800" b="1" dirty="0">
                          <a:effectLst/>
                          <a:latin typeface="David" panose="020E0502060401010101" pitchFamily="34" charset="-79"/>
                          <a:ea typeface="Calibri" panose="020F0502020204030204" pitchFamily="34" charset="0"/>
                          <a:cs typeface="David" panose="020E0502060401010101" pitchFamily="34" charset="-79"/>
                        </a:rPr>
                        <a:t>14</a:t>
                      </a:r>
                    </a:p>
                  </a:txBody>
                  <a:tcPr marL="56106" marR="561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rtl="1">
                        <a:lnSpc>
                          <a:spcPct val="150000"/>
                        </a:lnSpc>
                        <a:spcAft>
                          <a:spcPts val="800"/>
                        </a:spcAft>
                      </a:pPr>
                      <a:r>
                        <a:rPr lang="he-IL" sz="1800" b="0" dirty="0" smtClean="0">
                          <a:effectLst/>
                          <a:latin typeface="David" panose="020E0502060401010101" pitchFamily="34" charset="-79"/>
                          <a:ea typeface="Calibri" panose="020F0502020204030204" pitchFamily="34" charset="0"/>
                          <a:cs typeface="David" panose="020E0502060401010101" pitchFamily="34" charset="-79"/>
                        </a:rPr>
                        <a:t>19</a:t>
                      </a:r>
                      <a:endParaRPr lang="en-US" sz="1800" b="0" dirty="0">
                        <a:effectLst/>
                        <a:latin typeface="David" panose="020E0502060401010101" pitchFamily="34" charset="-79"/>
                        <a:ea typeface="Calibri" panose="020F0502020204030204" pitchFamily="34" charset="0"/>
                        <a:cs typeface="David" panose="020E0502060401010101" pitchFamily="34" charset="-79"/>
                      </a:endParaRPr>
                    </a:p>
                  </a:txBody>
                  <a:tcPr marL="56106" marR="561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98548588"/>
                  </a:ext>
                </a:extLst>
              </a:tr>
              <a:tr h="366028">
                <a:tc>
                  <a:txBody>
                    <a:bodyPr/>
                    <a:lstStyle/>
                    <a:p>
                      <a:pPr marL="0" algn="r" defTabSz="914400" rtl="1" eaLnBrk="1" latinLnBrk="0" hangingPunct="1">
                        <a:lnSpc>
                          <a:spcPct val="150000"/>
                        </a:lnSpc>
                        <a:spcAft>
                          <a:spcPts val="800"/>
                        </a:spcAft>
                      </a:pPr>
                      <a:r>
                        <a:rPr lang="he-IL" sz="1800" kern="1200" dirty="0">
                          <a:solidFill>
                            <a:schemeClr val="tx1"/>
                          </a:solidFill>
                          <a:effectLst/>
                          <a:latin typeface="David" panose="020E0502060401010101" pitchFamily="34" charset="-79"/>
                          <a:ea typeface="Calibri" panose="020F0502020204030204" pitchFamily="34" charset="0"/>
                          <a:cs typeface="David" panose="020E0502060401010101" pitchFamily="34" charset="-79"/>
                        </a:rPr>
                        <a:t>   תעודת בגרות</a:t>
                      </a:r>
                      <a:endParaRPr lang="en-US" sz="1800" kern="1200" dirty="0">
                        <a:solidFill>
                          <a:schemeClr val="tx1"/>
                        </a:solidFill>
                        <a:effectLst/>
                        <a:latin typeface="David" panose="020E0502060401010101" pitchFamily="34" charset="-79"/>
                        <a:ea typeface="Calibri" panose="020F0502020204030204" pitchFamily="34" charset="0"/>
                        <a:cs typeface="David" panose="020E0502060401010101" pitchFamily="34" charset="-79"/>
                      </a:endParaRPr>
                    </a:p>
                  </a:txBody>
                  <a:tcPr marL="56106" marR="561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a:lnSpc>
                          <a:spcPct val="150000"/>
                        </a:lnSpc>
                        <a:spcAft>
                          <a:spcPts val="800"/>
                        </a:spcAft>
                      </a:pPr>
                      <a:r>
                        <a:rPr lang="en-US" sz="1800" dirty="0">
                          <a:effectLst/>
                          <a:latin typeface="David" panose="020E0502060401010101" pitchFamily="34" charset="-79"/>
                          <a:ea typeface="Calibri" panose="020F0502020204030204" pitchFamily="34" charset="0"/>
                          <a:cs typeface="David" panose="020E0502060401010101" pitchFamily="34" charset="-79"/>
                        </a:rPr>
                        <a:t>1</a:t>
                      </a:r>
                    </a:p>
                  </a:txBody>
                  <a:tcPr marL="56106" marR="561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50000"/>
                        </a:lnSpc>
                        <a:spcAft>
                          <a:spcPts val="800"/>
                        </a:spcAft>
                      </a:pPr>
                      <a:r>
                        <a:rPr lang="en-US" sz="1800" dirty="0">
                          <a:effectLst/>
                          <a:latin typeface="David" panose="020E0502060401010101" pitchFamily="34" charset="-79"/>
                          <a:ea typeface="Calibri" panose="020F0502020204030204" pitchFamily="34" charset="0"/>
                          <a:cs typeface="David" panose="020E0502060401010101" pitchFamily="34" charset="-79"/>
                        </a:rPr>
                        <a:t>3</a:t>
                      </a:r>
                    </a:p>
                  </a:txBody>
                  <a:tcPr marL="56106" marR="561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50000"/>
                        </a:lnSpc>
                        <a:spcAft>
                          <a:spcPts val="800"/>
                        </a:spcAft>
                      </a:pPr>
                      <a:r>
                        <a:rPr lang="en-US" sz="1800" b="1" dirty="0">
                          <a:effectLst/>
                          <a:latin typeface="David" panose="020E0502060401010101" pitchFamily="34" charset="-79"/>
                          <a:ea typeface="Calibri" panose="020F0502020204030204" pitchFamily="34" charset="0"/>
                          <a:cs typeface="David" panose="020E0502060401010101" pitchFamily="34" charset="-79"/>
                        </a:rPr>
                        <a:t>1</a:t>
                      </a:r>
                    </a:p>
                  </a:txBody>
                  <a:tcPr marL="56106" marR="561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50000"/>
                        </a:lnSpc>
                        <a:spcAft>
                          <a:spcPts val="800"/>
                        </a:spcAft>
                      </a:pPr>
                      <a:r>
                        <a:rPr lang="en-US" sz="1800" b="1" dirty="0">
                          <a:effectLst/>
                          <a:latin typeface="David" panose="020E0502060401010101" pitchFamily="34" charset="-79"/>
                          <a:ea typeface="Calibri" panose="020F0502020204030204" pitchFamily="34" charset="0"/>
                          <a:cs typeface="David" panose="020E0502060401010101" pitchFamily="34" charset="-79"/>
                        </a:rPr>
                        <a:t>3</a:t>
                      </a:r>
                    </a:p>
                  </a:txBody>
                  <a:tcPr marL="56106" marR="561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rtl="1">
                        <a:lnSpc>
                          <a:spcPct val="150000"/>
                        </a:lnSpc>
                        <a:spcAft>
                          <a:spcPts val="800"/>
                        </a:spcAft>
                      </a:pPr>
                      <a:endParaRPr lang="en-US" sz="1800" b="1" dirty="0">
                        <a:effectLst/>
                        <a:latin typeface="David" panose="020E0502060401010101" pitchFamily="34" charset="-79"/>
                        <a:ea typeface="Calibri" panose="020F0502020204030204" pitchFamily="34" charset="0"/>
                        <a:cs typeface="David" panose="020E0502060401010101" pitchFamily="34" charset="-79"/>
                      </a:endParaRPr>
                    </a:p>
                  </a:txBody>
                  <a:tcPr marL="56106" marR="561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15560076"/>
                  </a:ext>
                </a:extLst>
              </a:tr>
              <a:tr h="366028">
                <a:tc>
                  <a:txBody>
                    <a:bodyPr/>
                    <a:lstStyle/>
                    <a:p>
                      <a:pPr marL="0" algn="r" defTabSz="914400" rtl="1" eaLnBrk="1" latinLnBrk="0" hangingPunct="1">
                        <a:lnSpc>
                          <a:spcPct val="150000"/>
                        </a:lnSpc>
                        <a:spcAft>
                          <a:spcPts val="800"/>
                        </a:spcAft>
                      </a:pPr>
                      <a:r>
                        <a:rPr lang="he-IL" sz="1800" kern="1200" dirty="0">
                          <a:solidFill>
                            <a:schemeClr val="tx1"/>
                          </a:solidFill>
                          <a:effectLst/>
                          <a:latin typeface="David" panose="020E0502060401010101" pitchFamily="34" charset="-79"/>
                          <a:ea typeface="Calibri" panose="020F0502020204030204" pitchFamily="34" charset="0"/>
                          <a:cs typeface="David" panose="020E0502060401010101" pitchFamily="34" charset="-79"/>
                        </a:rPr>
                        <a:t>   תעודה על-תיכונית לא אקדמית</a:t>
                      </a:r>
                      <a:endParaRPr lang="en-US" sz="1800" kern="1200" dirty="0">
                        <a:solidFill>
                          <a:schemeClr val="tx1"/>
                        </a:solidFill>
                        <a:effectLst/>
                        <a:latin typeface="David" panose="020E0502060401010101" pitchFamily="34" charset="-79"/>
                        <a:ea typeface="Calibri" panose="020F0502020204030204" pitchFamily="34" charset="0"/>
                        <a:cs typeface="David" panose="020E0502060401010101" pitchFamily="34" charset="-79"/>
                      </a:endParaRPr>
                    </a:p>
                  </a:txBody>
                  <a:tcPr marL="56106" marR="561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a:lnSpc>
                          <a:spcPct val="150000"/>
                        </a:lnSpc>
                        <a:spcAft>
                          <a:spcPts val="800"/>
                        </a:spcAft>
                      </a:pPr>
                      <a:r>
                        <a:rPr lang="en-US" sz="1800" dirty="0">
                          <a:effectLst/>
                          <a:latin typeface="David" panose="020E0502060401010101" pitchFamily="34" charset="-79"/>
                          <a:ea typeface="Calibri" panose="020F0502020204030204" pitchFamily="34" charset="0"/>
                          <a:cs typeface="David" panose="020E0502060401010101" pitchFamily="34" charset="-79"/>
                        </a:rPr>
                        <a:t>56</a:t>
                      </a:r>
                    </a:p>
                  </a:txBody>
                  <a:tcPr marL="56106" marR="561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50000"/>
                        </a:lnSpc>
                        <a:spcAft>
                          <a:spcPts val="800"/>
                        </a:spcAft>
                      </a:pPr>
                      <a:r>
                        <a:rPr lang="en-US" sz="1800" dirty="0">
                          <a:effectLst/>
                          <a:latin typeface="David" panose="020E0502060401010101" pitchFamily="34" charset="-79"/>
                          <a:ea typeface="Calibri" panose="020F0502020204030204" pitchFamily="34" charset="0"/>
                          <a:cs typeface="David" panose="020E0502060401010101" pitchFamily="34" charset="-79"/>
                        </a:rPr>
                        <a:t>43</a:t>
                      </a:r>
                    </a:p>
                  </a:txBody>
                  <a:tcPr marL="56106" marR="561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50000"/>
                        </a:lnSpc>
                        <a:spcAft>
                          <a:spcPts val="800"/>
                        </a:spcAft>
                      </a:pPr>
                      <a:r>
                        <a:rPr lang="en-US" sz="1800" b="1" dirty="0">
                          <a:effectLst/>
                          <a:latin typeface="David" panose="020E0502060401010101" pitchFamily="34" charset="-79"/>
                          <a:ea typeface="Calibri" panose="020F0502020204030204" pitchFamily="34" charset="0"/>
                          <a:cs typeface="David" panose="020E0502060401010101" pitchFamily="34" charset="-79"/>
                        </a:rPr>
                        <a:t>53</a:t>
                      </a:r>
                    </a:p>
                  </a:txBody>
                  <a:tcPr marL="56106" marR="561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50000"/>
                        </a:lnSpc>
                        <a:spcAft>
                          <a:spcPts val="800"/>
                        </a:spcAft>
                      </a:pPr>
                      <a:r>
                        <a:rPr lang="en-US" sz="1800" b="1" dirty="0">
                          <a:effectLst/>
                          <a:latin typeface="David" panose="020E0502060401010101" pitchFamily="34" charset="-79"/>
                          <a:ea typeface="Calibri" panose="020F0502020204030204" pitchFamily="34" charset="0"/>
                          <a:cs typeface="David" panose="020E0502060401010101" pitchFamily="34" charset="-79"/>
                        </a:rPr>
                        <a:t>24</a:t>
                      </a:r>
                    </a:p>
                  </a:txBody>
                  <a:tcPr marL="56106" marR="561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50000"/>
                        </a:lnSpc>
                        <a:spcAft>
                          <a:spcPts val="800"/>
                        </a:spcAft>
                      </a:pPr>
                      <a:r>
                        <a:rPr lang="he-IL" sz="1800" b="0" dirty="0" smtClean="0">
                          <a:effectLst/>
                          <a:latin typeface="David" panose="020E0502060401010101" pitchFamily="34" charset="-79"/>
                          <a:ea typeface="Calibri" panose="020F0502020204030204" pitchFamily="34" charset="0"/>
                          <a:cs typeface="David" panose="020E0502060401010101" pitchFamily="34" charset="-79"/>
                        </a:rPr>
                        <a:t>27</a:t>
                      </a:r>
                      <a:endParaRPr lang="en-US" sz="1800" b="0" dirty="0">
                        <a:effectLst/>
                        <a:latin typeface="David" panose="020E0502060401010101" pitchFamily="34" charset="-79"/>
                        <a:ea typeface="Calibri" panose="020F0502020204030204" pitchFamily="34" charset="0"/>
                        <a:cs typeface="David" panose="020E0502060401010101" pitchFamily="34" charset="-79"/>
                      </a:endParaRPr>
                    </a:p>
                  </a:txBody>
                  <a:tcPr marL="56106" marR="561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73264655"/>
                  </a:ext>
                </a:extLst>
              </a:tr>
              <a:tr h="205740">
                <a:tc>
                  <a:txBody>
                    <a:bodyPr/>
                    <a:lstStyle/>
                    <a:p>
                      <a:pPr marL="0" algn="r" defTabSz="914400" rtl="1" eaLnBrk="1" latinLnBrk="0" hangingPunct="1">
                        <a:lnSpc>
                          <a:spcPct val="150000"/>
                        </a:lnSpc>
                        <a:spcAft>
                          <a:spcPts val="800"/>
                        </a:spcAft>
                      </a:pPr>
                      <a:r>
                        <a:rPr lang="he-IL" sz="1800" kern="1200" dirty="0">
                          <a:solidFill>
                            <a:schemeClr val="tx1"/>
                          </a:solidFill>
                          <a:effectLst/>
                          <a:latin typeface="David" panose="020E0502060401010101" pitchFamily="34" charset="-79"/>
                          <a:ea typeface="Calibri" panose="020F0502020204030204" pitchFamily="34" charset="0"/>
                          <a:cs typeface="David" panose="020E0502060401010101" pitchFamily="34" charset="-79"/>
                        </a:rPr>
                        <a:t>   תואר </a:t>
                      </a:r>
                      <a:r>
                        <a:rPr lang="he-IL" sz="1800" kern="1200" dirty="0" smtClean="0">
                          <a:solidFill>
                            <a:schemeClr val="tx1"/>
                          </a:solidFill>
                          <a:effectLst/>
                          <a:latin typeface="David" panose="020E0502060401010101" pitchFamily="34" charset="-79"/>
                          <a:ea typeface="Calibri" panose="020F0502020204030204" pitchFamily="34" charset="0"/>
                          <a:cs typeface="David" panose="020E0502060401010101" pitchFamily="34" charset="-79"/>
                        </a:rPr>
                        <a:t>אקדמי</a:t>
                      </a:r>
                      <a:endParaRPr lang="en-US" sz="1800" kern="1200" dirty="0">
                        <a:solidFill>
                          <a:schemeClr val="tx1"/>
                        </a:solidFill>
                        <a:effectLst/>
                        <a:latin typeface="David" panose="020E0502060401010101" pitchFamily="34" charset="-79"/>
                        <a:ea typeface="Calibri" panose="020F0502020204030204" pitchFamily="34" charset="0"/>
                        <a:cs typeface="David" panose="020E0502060401010101" pitchFamily="34" charset="-79"/>
                      </a:endParaRPr>
                    </a:p>
                  </a:txBody>
                  <a:tcPr marL="56106" marR="561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1" eaLnBrk="1" latinLnBrk="0" hangingPunct="1">
                        <a:lnSpc>
                          <a:spcPct val="150000"/>
                        </a:lnSpc>
                        <a:spcAft>
                          <a:spcPts val="800"/>
                        </a:spcAft>
                      </a:pPr>
                      <a:r>
                        <a:rPr lang="en-US" sz="1800" b="1" kern="1200" dirty="0" smtClean="0">
                          <a:solidFill>
                            <a:schemeClr val="tx1"/>
                          </a:solidFill>
                          <a:effectLst/>
                          <a:latin typeface="David" panose="020E0502060401010101" pitchFamily="34" charset="-79"/>
                          <a:ea typeface="Calibri" panose="020F0502020204030204" pitchFamily="34" charset="0"/>
                          <a:cs typeface="David" panose="020E0502060401010101" pitchFamily="34" charset="-79"/>
                        </a:rPr>
                        <a:t>22</a:t>
                      </a:r>
                      <a:endParaRPr lang="en-US" sz="1800" b="1" kern="1200" dirty="0">
                        <a:solidFill>
                          <a:schemeClr val="tx1"/>
                        </a:solidFill>
                        <a:effectLst/>
                        <a:latin typeface="David" panose="020E0502060401010101" pitchFamily="34" charset="-79"/>
                        <a:ea typeface="Calibri" panose="020F0502020204030204" pitchFamily="34" charset="0"/>
                        <a:cs typeface="David" panose="020E0502060401010101" pitchFamily="34" charset="-79"/>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1" eaLnBrk="1" latinLnBrk="0" hangingPunct="1">
                        <a:lnSpc>
                          <a:spcPct val="150000"/>
                        </a:lnSpc>
                        <a:spcAft>
                          <a:spcPts val="800"/>
                        </a:spcAft>
                      </a:pPr>
                      <a:r>
                        <a:rPr lang="en-US" sz="1800" b="1" kern="1200" dirty="0" smtClean="0">
                          <a:solidFill>
                            <a:schemeClr val="tx1"/>
                          </a:solidFill>
                          <a:effectLst/>
                          <a:latin typeface="David" panose="020E0502060401010101" pitchFamily="34" charset="-79"/>
                          <a:ea typeface="Calibri" panose="020F0502020204030204" pitchFamily="34" charset="0"/>
                          <a:cs typeface="David" panose="020E0502060401010101" pitchFamily="34" charset="-79"/>
                        </a:rPr>
                        <a:t>29</a:t>
                      </a:r>
                      <a:endParaRPr lang="en-US" sz="1800" b="1" kern="1200" dirty="0">
                        <a:solidFill>
                          <a:schemeClr val="tx1"/>
                        </a:solidFill>
                        <a:effectLst/>
                        <a:latin typeface="David" panose="020E0502060401010101" pitchFamily="34" charset="-79"/>
                        <a:ea typeface="Calibri" panose="020F0502020204030204" pitchFamily="34" charset="0"/>
                        <a:cs typeface="David" panose="020E0502060401010101" pitchFamily="34" charset="-79"/>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1" eaLnBrk="1" latinLnBrk="0" hangingPunct="1">
                        <a:lnSpc>
                          <a:spcPct val="150000"/>
                        </a:lnSpc>
                        <a:spcAft>
                          <a:spcPts val="800"/>
                        </a:spcAft>
                      </a:pPr>
                      <a:r>
                        <a:rPr lang="en-US" sz="1800" b="1" kern="1200" dirty="0" smtClean="0">
                          <a:solidFill>
                            <a:schemeClr val="tx1"/>
                          </a:solidFill>
                          <a:effectLst/>
                          <a:latin typeface="David" panose="020E0502060401010101" pitchFamily="34" charset="-79"/>
                          <a:ea typeface="Calibri" panose="020F0502020204030204" pitchFamily="34" charset="0"/>
                          <a:cs typeface="David" panose="020E0502060401010101" pitchFamily="34" charset="-79"/>
                        </a:rPr>
                        <a:t>23</a:t>
                      </a:r>
                      <a:endParaRPr lang="en-US" sz="1800" b="1" kern="1200" dirty="0">
                        <a:solidFill>
                          <a:schemeClr val="tx1"/>
                        </a:solidFill>
                        <a:effectLst/>
                        <a:latin typeface="David" panose="020E0502060401010101" pitchFamily="34" charset="-79"/>
                        <a:ea typeface="Calibri" panose="020F0502020204030204" pitchFamily="34" charset="0"/>
                        <a:cs typeface="David" panose="020E0502060401010101" pitchFamily="34" charset="-79"/>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1" eaLnBrk="1" latinLnBrk="0" hangingPunct="1">
                        <a:lnSpc>
                          <a:spcPct val="150000"/>
                        </a:lnSpc>
                        <a:spcAft>
                          <a:spcPts val="800"/>
                        </a:spcAft>
                      </a:pPr>
                      <a:r>
                        <a:rPr lang="en-US" sz="1800" b="1" kern="1200" dirty="0" smtClean="0">
                          <a:solidFill>
                            <a:schemeClr val="tx1"/>
                          </a:solidFill>
                          <a:effectLst/>
                          <a:latin typeface="David" panose="020E0502060401010101" pitchFamily="34" charset="-79"/>
                          <a:ea typeface="Calibri" panose="020F0502020204030204" pitchFamily="34" charset="0"/>
                          <a:cs typeface="David" panose="020E0502060401010101" pitchFamily="34" charset="-79"/>
                        </a:rPr>
                        <a:t>59</a:t>
                      </a:r>
                      <a:endParaRPr lang="en-US" sz="1800" b="1" kern="1200" dirty="0">
                        <a:solidFill>
                          <a:schemeClr val="tx1"/>
                        </a:solidFill>
                        <a:effectLst/>
                        <a:latin typeface="David" panose="020E0502060401010101" pitchFamily="34" charset="-79"/>
                        <a:ea typeface="Calibri" panose="020F0502020204030204" pitchFamily="34" charset="0"/>
                        <a:cs typeface="David" panose="020E0502060401010101" pitchFamily="34" charset="-79"/>
                      </a:endParaRPr>
                    </a:p>
                  </a:txBody>
                  <a:tcPr marL="56106" marR="561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1" eaLnBrk="1" latinLnBrk="0" hangingPunct="1">
                        <a:lnSpc>
                          <a:spcPct val="150000"/>
                        </a:lnSpc>
                        <a:spcAft>
                          <a:spcPts val="800"/>
                        </a:spcAft>
                      </a:pPr>
                      <a:r>
                        <a:rPr lang="he-IL" sz="1800" b="0" kern="1200" dirty="0" smtClean="0">
                          <a:solidFill>
                            <a:schemeClr val="tx1"/>
                          </a:solidFill>
                          <a:effectLst/>
                          <a:latin typeface="David" panose="020E0502060401010101" pitchFamily="34" charset="-79"/>
                          <a:ea typeface="Calibri" panose="020F0502020204030204" pitchFamily="34" charset="0"/>
                          <a:cs typeface="David" panose="020E0502060401010101" pitchFamily="34" charset="-79"/>
                        </a:rPr>
                        <a:t>54</a:t>
                      </a:r>
                      <a:endParaRPr lang="en-US" sz="1800" b="0" kern="1200" dirty="0">
                        <a:solidFill>
                          <a:schemeClr val="tx1"/>
                        </a:solidFill>
                        <a:effectLst/>
                        <a:latin typeface="David" panose="020E0502060401010101" pitchFamily="34" charset="-79"/>
                        <a:ea typeface="Calibri" panose="020F0502020204030204" pitchFamily="34" charset="0"/>
                        <a:cs typeface="David" panose="020E0502060401010101" pitchFamily="34" charset="-79"/>
                      </a:endParaRPr>
                    </a:p>
                  </a:txBody>
                  <a:tcPr marL="56106" marR="561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66158710"/>
                  </a:ext>
                </a:extLst>
              </a:tr>
              <a:tr h="205740">
                <a:tc>
                  <a:txBody>
                    <a:bodyPr/>
                    <a:lstStyle/>
                    <a:p>
                      <a:pPr marL="0" algn="r" defTabSz="914400" rtl="1" eaLnBrk="1" latinLnBrk="0" hangingPunct="1">
                        <a:lnSpc>
                          <a:spcPct val="150000"/>
                        </a:lnSpc>
                        <a:spcAft>
                          <a:spcPts val="800"/>
                        </a:spcAft>
                      </a:pPr>
                      <a:r>
                        <a:rPr lang="he-IL" sz="1800" kern="1200" dirty="0">
                          <a:solidFill>
                            <a:schemeClr val="tx1"/>
                          </a:solidFill>
                          <a:effectLst/>
                          <a:latin typeface="David" panose="020E0502060401010101" pitchFamily="34" charset="-79"/>
                          <a:ea typeface="Calibri" panose="020F0502020204030204" pitchFamily="34" charset="0"/>
                          <a:cs typeface="David" panose="020E0502060401010101" pitchFamily="34" charset="-79"/>
                        </a:rPr>
                        <a:t>   </a:t>
                      </a:r>
                      <a:r>
                        <a:rPr lang="he-IL" sz="1800" kern="1200" dirty="0" smtClean="0">
                          <a:solidFill>
                            <a:schemeClr val="tx1"/>
                          </a:solidFill>
                          <a:effectLst/>
                          <a:latin typeface="David" panose="020E0502060401010101" pitchFamily="34" charset="-79"/>
                          <a:ea typeface="Calibri" panose="020F0502020204030204" pitchFamily="34" charset="0"/>
                          <a:cs typeface="David" panose="020E0502060401010101" pitchFamily="34" charset="-79"/>
                        </a:rPr>
                        <a:t>  תואר </a:t>
                      </a:r>
                      <a:r>
                        <a:rPr lang="he-IL" sz="1800" kern="1200" dirty="0">
                          <a:solidFill>
                            <a:schemeClr val="tx1"/>
                          </a:solidFill>
                          <a:effectLst/>
                          <a:latin typeface="David" panose="020E0502060401010101" pitchFamily="34" charset="-79"/>
                          <a:ea typeface="Calibri" panose="020F0502020204030204" pitchFamily="34" charset="0"/>
                          <a:cs typeface="David" panose="020E0502060401010101" pitchFamily="34" charset="-79"/>
                        </a:rPr>
                        <a:t>ראשון</a:t>
                      </a:r>
                      <a:endParaRPr lang="en-US" sz="1800" kern="1200" dirty="0">
                        <a:solidFill>
                          <a:schemeClr val="tx1"/>
                        </a:solidFill>
                        <a:effectLst/>
                        <a:latin typeface="David" panose="020E0502060401010101" pitchFamily="34" charset="-79"/>
                        <a:ea typeface="Calibri" panose="020F0502020204030204" pitchFamily="34" charset="0"/>
                        <a:cs typeface="David" panose="020E0502060401010101" pitchFamily="34" charset="-79"/>
                      </a:endParaRPr>
                    </a:p>
                  </a:txBody>
                  <a:tcPr marL="56106" marR="561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a:lnSpc>
                          <a:spcPct val="150000"/>
                        </a:lnSpc>
                        <a:spcAft>
                          <a:spcPts val="800"/>
                        </a:spcAft>
                      </a:pPr>
                      <a:r>
                        <a:rPr lang="en-US" sz="1800" dirty="0">
                          <a:effectLst/>
                          <a:latin typeface="David" panose="020E0502060401010101" pitchFamily="34" charset="-79"/>
                          <a:ea typeface="Calibri" panose="020F0502020204030204" pitchFamily="34" charset="0"/>
                          <a:cs typeface="David" panose="020E0502060401010101" pitchFamily="34" charset="-79"/>
                        </a:rPr>
                        <a:t>14</a:t>
                      </a:r>
                    </a:p>
                  </a:txBody>
                  <a:tcPr marL="56106" marR="561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50000"/>
                        </a:lnSpc>
                        <a:spcAft>
                          <a:spcPts val="800"/>
                        </a:spcAft>
                      </a:pPr>
                      <a:r>
                        <a:rPr lang="en-US" sz="1800" dirty="0">
                          <a:effectLst/>
                          <a:latin typeface="David" panose="020E0502060401010101" pitchFamily="34" charset="-79"/>
                          <a:ea typeface="Calibri" panose="020F0502020204030204" pitchFamily="34" charset="0"/>
                          <a:cs typeface="David" panose="020E0502060401010101" pitchFamily="34" charset="-79"/>
                        </a:rPr>
                        <a:t>19</a:t>
                      </a:r>
                    </a:p>
                  </a:txBody>
                  <a:tcPr marL="56106" marR="561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50000"/>
                        </a:lnSpc>
                        <a:spcAft>
                          <a:spcPts val="800"/>
                        </a:spcAft>
                      </a:pPr>
                      <a:r>
                        <a:rPr lang="en-US" sz="1800" b="1" dirty="0">
                          <a:effectLst/>
                          <a:latin typeface="David" panose="020E0502060401010101" pitchFamily="34" charset="-79"/>
                          <a:ea typeface="Calibri" panose="020F0502020204030204" pitchFamily="34" charset="0"/>
                          <a:cs typeface="David" panose="020E0502060401010101" pitchFamily="34" charset="-79"/>
                        </a:rPr>
                        <a:t>15</a:t>
                      </a:r>
                    </a:p>
                  </a:txBody>
                  <a:tcPr marL="56106" marR="561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50000"/>
                        </a:lnSpc>
                        <a:spcAft>
                          <a:spcPts val="800"/>
                        </a:spcAft>
                      </a:pPr>
                      <a:r>
                        <a:rPr lang="en-US" sz="1800" b="1" dirty="0">
                          <a:effectLst/>
                          <a:latin typeface="David" panose="020E0502060401010101" pitchFamily="34" charset="-79"/>
                          <a:ea typeface="Calibri" panose="020F0502020204030204" pitchFamily="34" charset="0"/>
                          <a:cs typeface="David" panose="020E0502060401010101" pitchFamily="34" charset="-79"/>
                        </a:rPr>
                        <a:t>34</a:t>
                      </a:r>
                    </a:p>
                  </a:txBody>
                  <a:tcPr marL="56106" marR="561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50000"/>
                        </a:lnSpc>
                        <a:spcAft>
                          <a:spcPts val="800"/>
                        </a:spcAft>
                      </a:pPr>
                      <a:r>
                        <a:rPr lang="he-IL" sz="1800" b="0" dirty="0" smtClean="0">
                          <a:effectLst/>
                          <a:latin typeface="David" panose="020E0502060401010101" pitchFamily="34" charset="-79"/>
                          <a:ea typeface="Calibri" panose="020F0502020204030204" pitchFamily="34" charset="0"/>
                          <a:cs typeface="David" panose="020E0502060401010101" pitchFamily="34" charset="-79"/>
                        </a:rPr>
                        <a:t>35</a:t>
                      </a:r>
                      <a:endParaRPr lang="en-US" sz="1800" b="0" dirty="0">
                        <a:effectLst/>
                        <a:latin typeface="David" panose="020E0502060401010101" pitchFamily="34" charset="-79"/>
                        <a:ea typeface="Calibri" panose="020F0502020204030204" pitchFamily="34" charset="0"/>
                        <a:cs typeface="David" panose="020E0502060401010101" pitchFamily="34" charset="-79"/>
                      </a:endParaRPr>
                    </a:p>
                  </a:txBody>
                  <a:tcPr marL="56106" marR="561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15754421"/>
                  </a:ext>
                </a:extLst>
              </a:tr>
              <a:tr h="366028">
                <a:tc>
                  <a:txBody>
                    <a:bodyPr/>
                    <a:lstStyle/>
                    <a:p>
                      <a:pPr marL="0" algn="r" defTabSz="914400" rtl="1" eaLnBrk="1" latinLnBrk="0" hangingPunct="1">
                        <a:lnSpc>
                          <a:spcPct val="150000"/>
                        </a:lnSpc>
                        <a:spcAft>
                          <a:spcPts val="800"/>
                        </a:spcAft>
                      </a:pPr>
                      <a:r>
                        <a:rPr lang="he-IL" sz="1800" kern="1200" dirty="0">
                          <a:solidFill>
                            <a:schemeClr val="tx1"/>
                          </a:solidFill>
                          <a:effectLst/>
                          <a:latin typeface="David" panose="020E0502060401010101" pitchFamily="34" charset="-79"/>
                          <a:ea typeface="Calibri" panose="020F0502020204030204" pitchFamily="34" charset="0"/>
                          <a:cs typeface="David" panose="020E0502060401010101" pitchFamily="34" charset="-79"/>
                        </a:rPr>
                        <a:t>   </a:t>
                      </a:r>
                      <a:r>
                        <a:rPr lang="he-IL" sz="1800" kern="1200" dirty="0" smtClean="0">
                          <a:solidFill>
                            <a:schemeClr val="tx1"/>
                          </a:solidFill>
                          <a:effectLst/>
                          <a:latin typeface="David" panose="020E0502060401010101" pitchFamily="34" charset="-79"/>
                          <a:ea typeface="Calibri" panose="020F0502020204030204" pitchFamily="34" charset="0"/>
                          <a:cs typeface="David" panose="020E0502060401010101" pitchFamily="34" charset="-79"/>
                        </a:rPr>
                        <a:t>  תואר </a:t>
                      </a:r>
                      <a:r>
                        <a:rPr lang="he-IL" sz="1800" kern="1200" dirty="0">
                          <a:solidFill>
                            <a:schemeClr val="tx1"/>
                          </a:solidFill>
                          <a:effectLst/>
                          <a:latin typeface="David" panose="020E0502060401010101" pitchFamily="34" charset="-79"/>
                          <a:ea typeface="Calibri" panose="020F0502020204030204" pitchFamily="34" charset="0"/>
                          <a:cs typeface="David" panose="020E0502060401010101" pitchFamily="34" charset="-79"/>
                        </a:rPr>
                        <a:t>שני או שלישי</a:t>
                      </a:r>
                      <a:endParaRPr lang="en-US" sz="1800" kern="1200" dirty="0">
                        <a:solidFill>
                          <a:schemeClr val="tx1"/>
                        </a:solidFill>
                        <a:effectLst/>
                        <a:latin typeface="David" panose="020E0502060401010101" pitchFamily="34" charset="-79"/>
                        <a:ea typeface="Calibri" panose="020F0502020204030204" pitchFamily="34" charset="0"/>
                        <a:cs typeface="David" panose="020E0502060401010101" pitchFamily="34" charset="-79"/>
                      </a:endParaRPr>
                    </a:p>
                  </a:txBody>
                  <a:tcPr marL="56106" marR="561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a:lnSpc>
                          <a:spcPct val="150000"/>
                        </a:lnSpc>
                        <a:spcAft>
                          <a:spcPts val="800"/>
                        </a:spcAft>
                      </a:pPr>
                      <a:r>
                        <a:rPr lang="en-US" sz="1800" dirty="0">
                          <a:effectLst/>
                          <a:latin typeface="David" panose="020E0502060401010101" pitchFamily="34" charset="-79"/>
                          <a:ea typeface="Calibri" panose="020F0502020204030204" pitchFamily="34" charset="0"/>
                          <a:cs typeface="David" panose="020E0502060401010101" pitchFamily="34" charset="-79"/>
                        </a:rPr>
                        <a:t>8</a:t>
                      </a:r>
                    </a:p>
                  </a:txBody>
                  <a:tcPr marL="56106" marR="561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50000"/>
                        </a:lnSpc>
                        <a:spcAft>
                          <a:spcPts val="800"/>
                        </a:spcAft>
                      </a:pPr>
                      <a:r>
                        <a:rPr lang="en-US" sz="1800" dirty="0">
                          <a:effectLst/>
                          <a:latin typeface="David" panose="020E0502060401010101" pitchFamily="34" charset="-79"/>
                          <a:ea typeface="Calibri" panose="020F0502020204030204" pitchFamily="34" charset="0"/>
                          <a:cs typeface="David" panose="020E0502060401010101" pitchFamily="34" charset="-79"/>
                        </a:rPr>
                        <a:t>10</a:t>
                      </a:r>
                    </a:p>
                  </a:txBody>
                  <a:tcPr marL="56106" marR="561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50000"/>
                        </a:lnSpc>
                        <a:spcAft>
                          <a:spcPts val="800"/>
                        </a:spcAft>
                      </a:pPr>
                      <a:r>
                        <a:rPr lang="en-US" sz="1800" b="1" dirty="0">
                          <a:effectLst/>
                          <a:latin typeface="David" panose="020E0502060401010101" pitchFamily="34" charset="-79"/>
                          <a:ea typeface="Calibri" panose="020F0502020204030204" pitchFamily="34" charset="0"/>
                          <a:cs typeface="David" panose="020E0502060401010101" pitchFamily="34" charset="-79"/>
                        </a:rPr>
                        <a:t>8</a:t>
                      </a:r>
                    </a:p>
                  </a:txBody>
                  <a:tcPr marL="56106" marR="561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50000"/>
                        </a:lnSpc>
                        <a:spcAft>
                          <a:spcPts val="800"/>
                        </a:spcAft>
                      </a:pPr>
                      <a:r>
                        <a:rPr lang="en-US" sz="1800" b="1" dirty="0">
                          <a:effectLst/>
                          <a:latin typeface="David" panose="020E0502060401010101" pitchFamily="34" charset="-79"/>
                          <a:ea typeface="Calibri" panose="020F0502020204030204" pitchFamily="34" charset="0"/>
                          <a:cs typeface="David" panose="020E0502060401010101" pitchFamily="34" charset="-79"/>
                        </a:rPr>
                        <a:t>25</a:t>
                      </a:r>
                    </a:p>
                  </a:txBody>
                  <a:tcPr marL="56106" marR="561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50000"/>
                        </a:lnSpc>
                        <a:spcAft>
                          <a:spcPts val="800"/>
                        </a:spcAft>
                      </a:pPr>
                      <a:r>
                        <a:rPr lang="he-IL" sz="1800" b="0" dirty="0" smtClean="0">
                          <a:effectLst/>
                          <a:latin typeface="David" panose="020E0502060401010101" pitchFamily="34" charset="-79"/>
                          <a:ea typeface="Calibri" panose="020F0502020204030204" pitchFamily="34" charset="0"/>
                          <a:cs typeface="David" panose="020E0502060401010101" pitchFamily="34" charset="-79"/>
                        </a:rPr>
                        <a:t>19</a:t>
                      </a:r>
                      <a:endParaRPr lang="en-US" sz="1800" b="0" dirty="0">
                        <a:effectLst/>
                        <a:latin typeface="David" panose="020E0502060401010101" pitchFamily="34" charset="-79"/>
                        <a:ea typeface="Calibri" panose="020F0502020204030204" pitchFamily="34" charset="0"/>
                        <a:cs typeface="David" panose="020E0502060401010101" pitchFamily="34" charset="-79"/>
                      </a:endParaRPr>
                    </a:p>
                  </a:txBody>
                  <a:tcPr marL="56106" marR="561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4341728"/>
                  </a:ext>
                </a:extLst>
              </a:tr>
            </a:tbl>
          </a:graphicData>
        </a:graphic>
      </p:graphicFrame>
      <p:sp>
        <p:nvSpPr>
          <p:cNvPr id="10" name="TextBox 9">
            <a:extLst>
              <a:ext uri="{FF2B5EF4-FFF2-40B4-BE49-F238E27FC236}">
                <a16:creationId xmlns:a16="http://schemas.microsoft.com/office/drawing/2014/main" id="{4B8F2D69-7597-5FE2-EDB9-20305DB78251}"/>
              </a:ext>
            </a:extLst>
          </p:cNvPr>
          <p:cNvSpPr txBox="1"/>
          <p:nvPr/>
        </p:nvSpPr>
        <p:spPr>
          <a:xfrm>
            <a:off x="8445500" y="1790015"/>
            <a:ext cx="3511213" cy="2246769"/>
          </a:xfrm>
          <a:prstGeom prst="rect">
            <a:avLst/>
          </a:prstGeom>
          <a:noFill/>
        </p:spPr>
        <p:txBody>
          <a:bodyPr wrap="square">
            <a:spAutoFit/>
          </a:bodyPr>
          <a:lstStyle/>
          <a:p>
            <a:pPr algn="r" rtl="1"/>
            <a:r>
              <a:rPr lang="he-IL" sz="2800" dirty="0">
                <a:solidFill>
                  <a:srgbClr val="FF5E54"/>
                </a:solidFill>
                <a:latin typeface="David" panose="020E0502060401010101" pitchFamily="34" charset="-79"/>
                <a:cs typeface="David" panose="020E0502060401010101" pitchFamily="34" charset="-79"/>
              </a:rPr>
              <a:t>שיעור המורים האקדמאים בממ"ח </a:t>
            </a:r>
            <a:r>
              <a:rPr lang="he-IL" sz="2800" dirty="0" smtClean="0">
                <a:solidFill>
                  <a:srgbClr val="FF5E54"/>
                </a:solidFill>
                <a:latin typeface="David" panose="020E0502060401010101" pitchFamily="34" charset="-79"/>
                <a:cs typeface="David" panose="020E0502060401010101" pitchFamily="34" charset="-79"/>
              </a:rPr>
              <a:t>ובזרם החרדי בו גבוהים </a:t>
            </a:r>
            <a:r>
              <a:rPr lang="he-IL" sz="2800" dirty="0">
                <a:solidFill>
                  <a:srgbClr val="FF5E54"/>
                </a:solidFill>
                <a:latin typeface="David" panose="020E0502060401010101" pitchFamily="34" charset="-79"/>
                <a:cs typeface="David" panose="020E0502060401010101" pitchFamily="34" charset="-79"/>
              </a:rPr>
              <a:t>בהרבה מהשיעור בחינוך החרדי </a:t>
            </a:r>
            <a:r>
              <a:rPr lang="he-IL" sz="2800" dirty="0" smtClean="0">
                <a:solidFill>
                  <a:srgbClr val="FF5E54"/>
                </a:solidFill>
                <a:latin typeface="David" panose="020E0502060401010101" pitchFamily="34" charset="-79"/>
                <a:cs typeface="David" panose="020E0502060401010101" pitchFamily="34" charset="-79"/>
              </a:rPr>
              <a:t>שאינו ממ"ח </a:t>
            </a:r>
            <a:endParaRPr lang="he-IL" sz="2800" dirty="0">
              <a:solidFill>
                <a:srgbClr val="FF5E54"/>
              </a:solidFill>
              <a:latin typeface="David" panose="020E0502060401010101" pitchFamily="34" charset="-79"/>
              <a:cs typeface="David" panose="020E0502060401010101" pitchFamily="34" charset="-79"/>
            </a:endParaRPr>
          </a:p>
        </p:txBody>
      </p:sp>
      <p:pic>
        <p:nvPicPr>
          <p:cNvPr id="11" name="תמונה 10"/>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02800" y="242484"/>
            <a:ext cx="559594" cy="583016"/>
          </a:xfrm>
          <a:prstGeom prst="rect">
            <a:avLst/>
          </a:prstGeom>
          <a:noFill/>
          <a:ln>
            <a:noFill/>
          </a:ln>
        </p:spPr>
      </p:pic>
    </p:spTree>
    <p:extLst>
      <p:ext uri="{BB962C8B-B14F-4D97-AF65-F5344CB8AC3E}">
        <p14:creationId xmlns:p14="http://schemas.microsoft.com/office/powerpoint/2010/main" val="137411149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ue screen with a blue background&#10;&#10;Description automatically generated">
            <a:extLst>
              <a:ext uri="{FF2B5EF4-FFF2-40B4-BE49-F238E27FC236}">
                <a16:creationId xmlns:a16="http://schemas.microsoft.com/office/drawing/2014/main" id="{44C0DF06-9850-F092-B468-98623DFDECFE}"/>
              </a:ext>
            </a:extLst>
          </p:cNvPr>
          <p:cNvPicPr>
            <a:picLocks noChangeAspect="1"/>
          </p:cNvPicPr>
          <p:nvPr/>
        </p:nvPicPr>
        <p:blipFill>
          <a:blip r:embed="rId3"/>
          <a:stretch>
            <a:fillRect/>
          </a:stretch>
        </p:blipFill>
        <p:spPr>
          <a:xfrm>
            <a:off x="0" y="-7335"/>
            <a:ext cx="12192001" cy="6858000"/>
          </a:xfrm>
          <a:prstGeom prst="rect">
            <a:avLst/>
          </a:prstGeom>
        </p:spPr>
      </p:pic>
      <p:sp>
        <p:nvSpPr>
          <p:cNvPr id="6" name="TextBox 5">
            <a:extLst>
              <a:ext uri="{FF2B5EF4-FFF2-40B4-BE49-F238E27FC236}">
                <a16:creationId xmlns:a16="http://schemas.microsoft.com/office/drawing/2014/main" id="{8D912A0A-1DCC-CB63-20BA-A9EAB54AD0F8}"/>
              </a:ext>
            </a:extLst>
          </p:cNvPr>
          <p:cNvSpPr txBox="1"/>
          <p:nvPr/>
        </p:nvSpPr>
        <p:spPr>
          <a:xfrm>
            <a:off x="657922" y="6530667"/>
            <a:ext cx="524108" cy="369332"/>
          </a:xfrm>
          <a:prstGeom prst="rect">
            <a:avLst/>
          </a:prstGeom>
          <a:noFill/>
        </p:spPr>
        <p:txBody>
          <a:bodyPr wrap="square" rtlCol="0">
            <a:spAutoFit/>
          </a:bodyPr>
          <a:lstStyle/>
          <a:p>
            <a:pPr algn="ctr"/>
            <a:fld id="{EBAB19B6-1FFD-4D57-B544-F207F772DD65}" type="slidenum">
              <a:rPr lang="he-IL" b="1" smtClean="0">
                <a:solidFill>
                  <a:schemeClr val="bg1"/>
                </a:solidFill>
                <a:latin typeface="David" panose="020E0502060401010101" pitchFamily="34" charset="-79"/>
                <a:cs typeface="David" panose="020E0502060401010101" pitchFamily="34" charset="-79"/>
              </a:rPr>
              <a:t>35</a:t>
            </a:fld>
            <a:endParaRPr lang="aa-ET" b="1" dirty="0">
              <a:solidFill>
                <a:schemeClr val="bg1"/>
              </a:solidFill>
              <a:latin typeface="David" panose="020E0502060401010101" pitchFamily="34" charset="-79"/>
              <a:cs typeface="David" panose="020E0502060401010101" pitchFamily="34" charset="-79"/>
            </a:endParaRPr>
          </a:p>
        </p:txBody>
      </p:sp>
      <p:sp>
        <p:nvSpPr>
          <p:cNvPr id="7" name="TextBox 6">
            <a:extLst>
              <a:ext uri="{FF2B5EF4-FFF2-40B4-BE49-F238E27FC236}">
                <a16:creationId xmlns:a16="http://schemas.microsoft.com/office/drawing/2014/main" id="{FEC306B3-E2FC-3B96-2999-F8D0E370A984}"/>
              </a:ext>
            </a:extLst>
          </p:cNvPr>
          <p:cNvSpPr txBox="1"/>
          <p:nvPr/>
        </p:nvSpPr>
        <p:spPr>
          <a:xfrm>
            <a:off x="3546763" y="3067722"/>
            <a:ext cx="4880265" cy="707886"/>
          </a:xfrm>
          <a:prstGeom prst="rect">
            <a:avLst/>
          </a:prstGeom>
          <a:noFill/>
        </p:spPr>
        <p:txBody>
          <a:bodyPr wrap="square" rtlCol="0">
            <a:spAutoFit/>
          </a:bodyPr>
          <a:lstStyle/>
          <a:p>
            <a:pPr algn="ctr"/>
            <a:r>
              <a:rPr lang="he-IL" sz="4000" b="1" dirty="0">
                <a:solidFill>
                  <a:srgbClr val="003E7E"/>
                </a:solidFill>
                <a:latin typeface="David" panose="020E0502060401010101" pitchFamily="34" charset="-79"/>
                <a:cs typeface="David" panose="020E0502060401010101" pitchFamily="34" charset="-79"/>
              </a:rPr>
              <a:t>סיכום</a:t>
            </a:r>
            <a:endParaRPr lang="aa-ET" sz="2800" dirty="0">
              <a:solidFill>
                <a:srgbClr val="003E7E"/>
              </a:solidFill>
              <a:latin typeface="David" panose="020E0502060401010101" pitchFamily="34" charset="-79"/>
              <a:cs typeface="David" panose="020E0502060401010101" pitchFamily="34" charset="-79"/>
            </a:endParaRPr>
          </a:p>
        </p:txBody>
      </p:sp>
      <p:pic>
        <p:nvPicPr>
          <p:cNvPr id="9" name="תמונה 8"/>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02300" y="998791"/>
            <a:ext cx="787400" cy="760816"/>
          </a:xfrm>
          <a:prstGeom prst="rect">
            <a:avLst/>
          </a:prstGeom>
          <a:noFill/>
          <a:ln>
            <a:noFill/>
          </a:ln>
        </p:spPr>
      </p:pic>
    </p:spTree>
    <p:extLst>
      <p:ext uri="{BB962C8B-B14F-4D97-AF65-F5344CB8AC3E}">
        <p14:creationId xmlns:p14="http://schemas.microsoft.com/office/powerpoint/2010/main" val="244730862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2BF8C091-700F-32F2-8F53-1B211C1C04F1}"/>
              </a:ext>
            </a:extLst>
          </p:cNvPr>
          <p:cNvSpPr txBox="1"/>
          <p:nvPr/>
        </p:nvSpPr>
        <p:spPr>
          <a:xfrm>
            <a:off x="1" y="2587336"/>
            <a:ext cx="6096000" cy="1200329"/>
          </a:xfrm>
          <a:prstGeom prst="rect">
            <a:avLst/>
          </a:prstGeom>
          <a:noFill/>
        </p:spPr>
        <p:txBody>
          <a:bodyPr wrap="square" rtlCol="0">
            <a:spAutoFit/>
          </a:bodyPr>
          <a:lstStyle/>
          <a:p>
            <a:pPr algn="ctr"/>
            <a:r>
              <a:rPr lang="he-IL" sz="3600" dirty="0">
                <a:solidFill>
                  <a:schemeClr val="bg1"/>
                </a:solidFill>
                <a:latin typeface=""/>
              </a:rPr>
              <a:t>שקף שער</a:t>
            </a:r>
          </a:p>
          <a:p>
            <a:pPr algn="ctr"/>
            <a:r>
              <a:rPr lang="he-IL" sz="3600" dirty="0">
                <a:solidFill>
                  <a:schemeClr val="bg1"/>
                </a:solidFill>
                <a:latin typeface=""/>
              </a:rPr>
              <a:t>וכותרת נושא לדוגמה</a:t>
            </a:r>
            <a:endParaRPr lang="aa-ET" sz="3600" dirty="0">
              <a:solidFill>
                <a:schemeClr val="bg1"/>
              </a:solidFill>
              <a:latin typeface=""/>
            </a:endParaRPr>
          </a:p>
        </p:txBody>
      </p:sp>
      <p:sp>
        <p:nvSpPr>
          <p:cNvPr id="2" name="TextBox 1">
            <a:extLst>
              <a:ext uri="{FF2B5EF4-FFF2-40B4-BE49-F238E27FC236}">
                <a16:creationId xmlns:a16="http://schemas.microsoft.com/office/drawing/2014/main" id="{EA0D35B2-42AA-8FF8-3435-5A7247216050}"/>
              </a:ext>
            </a:extLst>
          </p:cNvPr>
          <p:cNvSpPr txBox="1"/>
          <p:nvPr/>
        </p:nvSpPr>
        <p:spPr>
          <a:xfrm>
            <a:off x="1816679" y="4437651"/>
            <a:ext cx="2462645" cy="369332"/>
          </a:xfrm>
          <a:prstGeom prst="rect">
            <a:avLst/>
          </a:prstGeom>
          <a:noFill/>
        </p:spPr>
        <p:txBody>
          <a:bodyPr wrap="square" rtlCol="0">
            <a:spAutoFit/>
          </a:bodyPr>
          <a:lstStyle/>
          <a:p>
            <a:pPr algn="ctr"/>
            <a:r>
              <a:rPr lang="en-US" dirty="0">
                <a:solidFill>
                  <a:schemeClr val="bg1"/>
                </a:solidFill>
                <a:latin typeface=""/>
              </a:rPr>
              <a:t>17.07.2023</a:t>
            </a:r>
            <a:endParaRPr lang="aa-ET" dirty="0">
              <a:solidFill>
                <a:schemeClr val="bg1"/>
              </a:solidFill>
              <a:latin typeface=""/>
            </a:endParaRPr>
          </a:p>
        </p:txBody>
      </p:sp>
      <p:pic>
        <p:nvPicPr>
          <p:cNvPr id="7" name="Picture 6" descr="A blue and white rectangle&#10;&#10;Description automatically generated">
            <a:extLst>
              <a:ext uri="{FF2B5EF4-FFF2-40B4-BE49-F238E27FC236}">
                <a16:creationId xmlns:a16="http://schemas.microsoft.com/office/drawing/2014/main" id="{52327028-240C-3A83-1DFF-04FDE9D6A48B}"/>
              </a:ext>
            </a:extLst>
          </p:cNvPr>
          <p:cNvPicPr>
            <a:picLocks noChangeAspect="1"/>
          </p:cNvPicPr>
          <p:nvPr/>
        </p:nvPicPr>
        <p:blipFill>
          <a:blip r:embed="rId3"/>
          <a:stretch>
            <a:fillRect/>
          </a:stretch>
        </p:blipFill>
        <p:spPr>
          <a:xfrm>
            <a:off x="0" y="0"/>
            <a:ext cx="12192000" cy="6858000"/>
          </a:xfrm>
          <a:prstGeom prst="rect">
            <a:avLst/>
          </a:prstGeom>
        </p:spPr>
      </p:pic>
      <p:sp>
        <p:nvSpPr>
          <p:cNvPr id="10" name="TextBox 9">
            <a:extLst>
              <a:ext uri="{FF2B5EF4-FFF2-40B4-BE49-F238E27FC236}">
                <a16:creationId xmlns:a16="http://schemas.microsoft.com/office/drawing/2014/main" id="{E0E361EC-4DAB-DF3E-7C0B-C9EAC8AEFE87}"/>
              </a:ext>
            </a:extLst>
          </p:cNvPr>
          <p:cNvSpPr txBox="1"/>
          <p:nvPr/>
        </p:nvSpPr>
        <p:spPr>
          <a:xfrm>
            <a:off x="838201" y="1274564"/>
            <a:ext cx="10515601" cy="4585871"/>
          </a:xfrm>
          <a:prstGeom prst="rect">
            <a:avLst/>
          </a:prstGeom>
          <a:noFill/>
        </p:spPr>
        <p:txBody>
          <a:bodyPr wrap="square">
            <a:spAutoFit/>
          </a:bodyPr>
          <a:lstStyle/>
          <a:p>
            <a:pPr algn="r" rtl="1">
              <a:spcAft>
                <a:spcPts val="600"/>
              </a:spcAft>
            </a:pPr>
            <a:r>
              <a:rPr lang="he-IL" sz="2800" b="1" dirty="0">
                <a:solidFill>
                  <a:srgbClr val="FF5E54"/>
                </a:solidFill>
                <a:latin typeface="David" panose="020E0502060401010101" pitchFamily="34" charset="-79"/>
                <a:cs typeface="David" panose="020E0502060401010101" pitchFamily="34" charset="-79"/>
              </a:rPr>
              <a:t>סיכום</a:t>
            </a:r>
            <a:endParaRPr lang="he-IL" sz="2800" dirty="0">
              <a:solidFill>
                <a:srgbClr val="003E7E"/>
              </a:solidFill>
              <a:effectLst/>
              <a:latin typeface="David" panose="020E0502060401010101" pitchFamily="34" charset="-79"/>
              <a:cs typeface="David" panose="020E0502060401010101" pitchFamily="34" charset="-79"/>
            </a:endParaRPr>
          </a:p>
          <a:p>
            <a:pPr marL="285750" indent="-285750" algn="just" rtl="1">
              <a:spcAft>
                <a:spcPts val="600"/>
              </a:spcAft>
              <a:buBlip>
                <a:blip r:embed="rId4"/>
              </a:buBlip>
            </a:pPr>
            <a:r>
              <a:rPr lang="he-IL" dirty="0">
                <a:solidFill>
                  <a:srgbClr val="003E7E"/>
                </a:solidFill>
                <a:effectLst/>
                <a:latin typeface="David" panose="020E0502060401010101" pitchFamily="34" charset="-79"/>
                <a:cs typeface="David" panose="020E0502060401010101" pitchFamily="34" charset="-79"/>
              </a:rPr>
              <a:t>בשנת הלימודים תשע"ד (2013/14) הקים משרד החינוך את החינוך הממלכתי-חרדי (ממ"ח) בו נהוגים אותם כללים כמו בחינוך הממלכתי.</a:t>
            </a:r>
          </a:p>
          <a:p>
            <a:pPr marL="285750" indent="-285750" algn="just" rtl="1">
              <a:spcAft>
                <a:spcPts val="600"/>
              </a:spcAft>
              <a:buBlip>
                <a:blip r:embed="rId4"/>
              </a:buBlip>
            </a:pPr>
            <a:r>
              <a:rPr lang="he-IL" dirty="0">
                <a:solidFill>
                  <a:srgbClr val="003E7E"/>
                </a:solidFill>
                <a:effectLst/>
                <a:latin typeface="David" panose="020E0502060401010101" pitchFamily="34" charset="-79"/>
                <a:cs typeface="David" panose="020E0502060401010101" pitchFamily="34" charset="-79"/>
              </a:rPr>
              <a:t>בשנת 2022 למדו בממ"ח כ-4% מהתלמידים בחינוך החרדי היסודי.</a:t>
            </a:r>
          </a:p>
          <a:p>
            <a:pPr marL="285750" indent="-285750" algn="just" rtl="1">
              <a:spcAft>
                <a:spcPts val="600"/>
              </a:spcAft>
              <a:buBlip>
                <a:blip r:embed="rId4"/>
              </a:buBlip>
            </a:pPr>
            <a:r>
              <a:rPr lang="he-IL" dirty="0">
                <a:solidFill>
                  <a:srgbClr val="003E7E"/>
                </a:solidFill>
                <a:effectLst/>
                <a:latin typeface="David" panose="020E0502060401010101" pitchFamily="34" charset="-79"/>
                <a:cs typeface="David" panose="020E0502060401010101" pitchFamily="34" charset="-79"/>
              </a:rPr>
              <a:t>ניתן לחלק את בתי הספר בממ"ח לשלושה זרמים: חרדי, חב"ד וחרדי-לאומי, כאשר בשני </a:t>
            </a:r>
            <a:r>
              <a:rPr lang="he-IL" dirty="0">
                <a:solidFill>
                  <a:srgbClr val="003E7E"/>
                </a:solidFill>
                <a:latin typeface="David" panose="020E0502060401010101" pitchFamily="34" charset="-79"/>
                <a:cs typeface="David" panose="020E0502060401010101" pitchFamily="34" charset="-79"/>
              </a:rPr>
              <a:t>הראשונים לומדים כארבע חמישיות </a:t>
            </a:r>
            <a:r>
              <a:rPr lang="he-IL" dirty="0">
                <a:solidFill>
                  <a:srgbClr val="003E7E"/>
                </a:solidFill>
                <a:effectLst/>
                <a:latin typeface="David" panose="020E0502060401010101" pitchFamily="34" charset="-79"/>
                <a:cs typeface="David" panose="020E0502060401010101" pitchFamily="34" charset="-79"/>
              </a:rPr>
              <a:t>מהתלמידים. </a:t>
            </a:r>
          </a:p>
          <a:p>
            <a:pPr marL="285750" indent="-285750" algn="just" rtl="1">
              <a:spcAft>
                <a:spcPts val="600"/>
              </a:spcAft>
              <a:buBlip>
                <a:blip r:embed="rId4"/>
              </a:buBlip>
            </a:pPr>
            <a:r>
              <a:rPr lang="he-IL" dirty="0">
                <a:solidFill>
                  <a:srgbClr val="003E7E"/>
                </a:solidFill>
                <a:effectLst/>
                <a:latin typeface="David" panose="020E0502060401010101" pitchFamily="34" charset="-79"/>
                <a:cs typeface="David" panose="020E0502060401010101" pitchFamily="34" charset="-79"/>
              </a:rPr>
              <a:t>ממצאי המחקר מלמדים שהמאפיינים של התלמידים בזרם החרדי בממ"ח שונים במקצת מאלו של התלמידים בחינוך החרדי האחר: </a:t>
            </a:r>
            <a:r>
              <a:rPr lang="he-IL" dirty="0" smtClean="0">
                <a:solidFill>
                  <a:srgbClr val="003E7E"/>
                </a:solidFill>
                <a:effectLst/>
                <a:latin typeface="David" panose="020E0502060401010101" pitchFamily="34" charset="-79"/>
                <a:cs typeface="David" panose="020E0502060401010101" pitchFamily="34" charset="-79"/>
              </a:rPr>
              <a:t>הוריהם, </a:t>
            </a:r>
            <a:r>
              <a:rPr lang="he-IL" dirty="0">
                <a:solidFill>
                  <a:srgbClr val="003E7E"/>
                </a:solidFill>
                <a:latin typeface="David" panose="020E0502060401010101" pitchFamily="34" charset="-79"/>
                <a:cs typeface="David" panose="020E0502060401010101" pitchFamily="34" charset="-79"/>
              </a:rPr>
              <a:t>אחיהם </a:t>
            </a:r>
            <a:r>
              <a:rPr lang="he-IL" dirty="0" smtClean="0">
                <a:solidFill>
                  <a:srgbClr val="003E7E"/>
                </a:solidFill>
                <a:latin typeface="David" panose="020E0502060401010101" pitchFamily="34" charset="-79"/>
                <a:cs typeface="David" panose="020E0502060401010101" pitchFamily="34" charset="-79"/>
              </a:rPr>
              <a:t>ואחיותיהם הבוגרים </a:t>
            </a:r>
            <a:r>
              <a:rPr lang="he-IL" dirty="0">
                <a:solidFill>
                  <a:srgbClr val="003E7E"/>
                </a:solidFill>
                <a:latin typeface="David" panose="020E0502060401010101" pitchFamily="34" charset="-79"/>
                <a:cs typeface="David" panose="020E0502060401010101" pitchFamily="34" charset="-79"/>
              </a:rPr>
              <a:t>רכשו </a:t>
            </a:r>
            <a:r>
              <a:rPr lang="he-IL" dirty="0">
                <a:solidFill>
                  <a:srgbClr val="003E7E"/>
                </a:solidFill>
                <a:effectLst/>
                <a:latin typeface="David" panose="020E0502060401010101" pitchFamily="34" charset="-79"/>
                <a:cs typeface="David" panose="020E0502060401010101" pitchFamily="34" charset="-79"/>
              </a:rPr>
              <a:t>פחות השכלה תורנית ויותר השכלה לא-תורנית, שיעור התעסוקה של האבות גבוה יותר אך ההכנסה </a:t>
            </a:r>
            <a:r>
              <a:rPr lang="he-IL" dirty="0" smtClean="0">
                <a:solidFill>
                  <a:srgbClr val="003E7E"/>
                </a:solidFill>
                <a:effectLst/>
                <a:latin typeface="David" panose="020E0502060401010101" pitchFamily="34" charset="-79"/>
                <a:cs typeface="David" panose="020E0502060401010101" pitchFamily="34" charset="-79"/>
              </a:rPr>
              <a:t>המשפחתית מעבודה </a:t>
            </a:r>
            <a:r>
              <a:rPr lang="he-IL" dirty="0">
                <a:solidFill>
                  <a:srgbClr val="003E7E"/>
                </a:solidFill>
                <a:effectLst/>
                <a:latin typeface="David" panose="020E0502060401010101" pitchFamily="34" charset="-79"/>
                <a:cs typeface="David" panose="020E0502060401010101" pitchFamily="34" charset="-79"/>
              </a:rPr>
              <a:t>דומה, וכך גם מספר הילדים. תוצאות אמידות של הסיכוי ללמוד בממ"ח עולות בקנה אחד עם הסטטיסטיקה התיאורית. </a:t>
            </a:r>
            <a:endParaRPr lang="he-IL" b="1" dirty="0">
              <a:solidFill>
                <a:srgbClr val="FF0000"/>
              </a:solidFill>
              <a:effectLst/>
              <a:latin typeface="David" panose="020E0502060401010101" pitchFamily="34" charset="-79"/>
              <a:cs typeface="David" panose="020E0502060401010101" pitchFamily="34" charset="-79"/>
            </a:endParaRPr>
          </a:p>
          <a:p>
            <a:pPr marL="285750" indent="-285750" algn="just" rtl="1">
              <a:spcAft>
                <a:spcPts val="600"/>
              </a:spcAft>
              <a:buBlip>
                <a:blip r:embed="rId4"/>
              </a:buBlip>
            </a:pPr>
            <a:r>
              <a:rPr lang="he-IL" dirty="0">
                <a:solidFill>
                  <a:srgbClr val="003E7E"/>
                </a:solidFill>
                <a:effectLst/>
                <a:latin typeface="David" panose="020E0502060401010101" pitchFamily="34" charset="-79"/>
                <a:cs typeface="David" panose="020E0502060401010101" pitchFamily="34" charset="-79"/>
              </a:rPr>
              <a:t>כ-28% מהתלמידים הנכנסים לזרם החרדי בממ"ח בכיתה א' הגיעו מגני ילדים של הממ"ח, ולכן אפשר שהרחבת מספר הגנים הללו תוביל בסופו של דבר לגידול בהיקף התלמידים בחינוך היסודי בממ"ח.</a:t>
            </a:r>
          </a:p>
          <a:p>
            <a:pPr marL="285750" indent="-285750" algn="just" rtl="1">
              <a:spcAft>
                <a:spcPts val="600"/>
              </a:spcAft>
              <a:buBlip>
                <a:blip r:embed="rId4"/>
              </a:buBlip>
            </a:pPr>
            <a:r>
              <a:rPr lang="he-IL" dirty="0">
                <a:solidFill>
                  <a:srgbClr val="003E7E"/>
                </a:solidFill>
                <a:effectLst/>
                <a:latin typeface="David" panose="020E0502060401010101" pitchFamily="34" charset="-79"/>
                <a:cs typeface="David" panose="020E0502060401010101" pitchFamily="34" charset="-79"/>
              </a:rPr>
              <a:t>כ-51% מהתלמידים הנכנסים לזרם החרדי בממ"ח בכיתה א', וכ-85% מהמצטרפים אליו מאוחר יותר, למדו קודם לכן בחינוך החרדי (שאינו ממ"ח), עובדה המעידה שהממ"ח חלופי לחינוך החרדי האחר. </a:t>
            </a:r>
          </a:p>
        </p:txBody>
      </p:sp>
      <p:sp>
        <p:nvSpPr>
          <p:cNvPr id="3" name="TextBox 2">
            <a:extLst>
              <a:ext uri="{FF2B5EF4-FFF2-40B4-BE49-F238E27FC236}">
                <a16:creationId xmlns:a16="http://schemas.microsoft.com/office/drawing/2014/main" id="{FF679120-3BDE-73BB-3DD6-E3959DBFC4B9}"/>
              </a:ext>
            </a:extLst>
          </p:cNvPr>
          <p:cNvSpPr txBox="1"/>
          <p:nvPr/>
        </p:nvSpPr>
        <p:spPr>
          <a:xfrm>
            <a:off x="657922" y="6530667"/>
            <a:ext cx="524108" cy="369332"/>
          </a:xfrm>
          <a:prstGeom prst="rect">
            <a:avLst/>
          </a:prstGeom>
          <a:noFill/>
        </p:spPr>
        <p:txBody>
          <a:bodyPr wrap="square" rtlCol="0">
            <a:spAutoFit/>
          </a:bodyPr>
          <a:lstStyle/>
          <a:p>
            <a:pPr algn="ctr"/>
            <a:fld id="{79DB6328-A7AD-4A79-842D-11D494B2BE40}" type="slidenum">
              <a:rPr lang="en-US" b="1" smtClean="0">
                <a:solidFill>
                  <a:srgbClr val="003E7E"/>
                </a:solidFill>
                <a:latin typeface="David" panose="020E0502060401010101" pitchFamily="34" charset="-79"/>
                <a:cs typeface="David" panose="020E0502060401010101" pitchFamily="34" charset="-79"/>
              </a:rPr>
              <a:t>36</a:t>
            </a:fld>
            <a:endParaRPr lang="en-US" b="1" dirty="0">
              <a:solidFill>
                <a:srgbClr val="003E7E"/>
              </a:solidFill>
              <a:latin typeface="David" panose="020E0502060401010101" pitchFamily="34" charset="-79"/>
              <a:cs typeface="David" panose="020E0502060401010101" pitchFamily="34" charset="-79"/>
            </a:endParaRPr>
          </a:p>
        </p:txBody>
      </p:sp>
      <p:pic>
        <p:nvPicPr>
          <p:cNvPr id="8" name="תמונה 7"/>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702800" y="242484"/>
            <a:ext cx="559594" cy="583016"/>
          </a:xfrm>
          <a:prstGeom prst="rect">
            <a:avLst/>
          </a:prstGeom>
          <a:noFill/>
          <a:ln>
            <a:noFill/>
          </a:ln>
        </p:spPr>
      </p:pic>
    </p:spTree>
    <p:extLst>
      <p:ext uri="{BB962C8B-B14F-4D97-AF65-F5344CB8AC3E}">
        <p14:creationId xmlns:p14="http://schemas.microsoft.com/office/powerpoint/2010/main" val="222900206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2BF8C091-700F-32F2-8F53-1B211C1C04F1}"/>
              </a:ext>
            </a:extLst>
          </p:cNvPr>
          <p:cNvSpPr txBox="1"/>
          <p:nvPr/>
        </p:nvSpPr>
        <p:spPr>
          <a:xfrm>
            <a:off x="1" y="2587336"/>
            <a:ext cx="6096000" cy="1200329"/>
          </a:xfrm>
          <a:prstGeom prst="rect">
            <a:avLst/>
          </a:prstGeom>
          <a:noFill/>
        </p:spPr>
        <p:txBody>
          <a:bodyPr wrap="square" rtlCol="0">
            <a:spAutoFit/>
          </a:bodyPr>
          <a:lstStyle/>
          <a:p>
            <a:pPr algn="ctr"/>
            <a:r>
              <a:rPr lang="he-IL" sz="3600" dirty="0">
                <a:solidFill>
                  <a:schemeClr val="bg1"/>
                </a:solidFill>
                <a:latin typeface=""/>
              </a:rPr>
              <a:t>שקף שער</a:t>
            </a:r>
          </a:p>
          <a:p>
            <a:pPr algn="ctr"/>
            <a:r>
              <a:rPr lang="he-IL" sz="3600" dirty="0">
                <a:solidFill>
                  <a:schemeClr val="bg1"/>
                </a:solidFill>
                <a:latin typeface=""/>
              </a:rPr>
              <a:t>וכותרת נושא לדוגמה</a:t>
            </a:r>
            <a:endParaRPr lang="aa-ET" sz="3600" dirty="0">
              <a:solidFill>
                <a:schemeClr val="bg1"/>
              </a:solidFill>
              <a:latin typeface=""/>
            </a:endParaRPr>
          </a:p>
        </p:txBody>
      </p:sp>
      <p:sp>
        <p:nvSpPr>
          <p:cNvPr id="2" name="TextBox 1">
            <a:extLst>
              <a:ext uri="{FF2B5EF4-FFF2-40B4-BE49-F238E27FC236}">
                <a16:creationId xmlns:a16="http://schemas.microsoft.com/office/drawing/2014/main" id="{EA0D35B2-42AA-8FF8-3435-5A7247216050}"/>
              </a:ext>
            </a:extLst>
          </p:cNvPr>
          <p:cNvSpPr txBox="1"/>
          <p:nvPr/>
        </p:nvSpPr>
        <p:spPr>
          <a:xfrm>
            <a:off x="1816679" y="4437651"/>
            <a:ext cx="2462645" cy="369332"/>
          </a:xfrm>
          <a:prstGeom prst="rect">
            <a:avLst/>
          </a:prstGeom>
          <a:noFill/>
        </p:spPr>
        <p:txBody>
          <a:bodyPr wrap="square" rtlCol="0">
            <a:spAutoFit/>
          </a:bodyPr>
          <a:lstStyle/>
          <a:p>
            <a:pPr algn="ctr"/>
            <a:r>
              <a:rPr lang="en-US" dirty="0">
                <a:solidFill>
                  <a:schemeClr val="bg1"/>
                </a:solidFill>
                <a:latin typeface=""/>
              </a:rPr>
              <a:t>17.07.2023</a:t>
            </a:r>
            <a:endParaRPr lang="aa-ET" dirty="0">
              <a:solidFill>
                <a:schemeClr val="bg1"/>
              </a:solidFill>
              <a:latin typeface=""/>
            </a:endParaRPr>
          </a:p>
        </p:txBody>
      </p:sp>
      <p:pic>
        <p:nvPicPr>
          <p:cNvPr id="7" name="Picture 6" descr="A blue and white rectangle&#10;&#10;Description automatically generated">
            <a:extLst>
              <a:ext uri="{FF2B5EF4-FFF2-40B4-BE49-F238E27FC236}">
                <a16:creationId xmlns:a16="http://schemas.microsoft.com/office/drawing/2014/main" id="{52327028-240C-3A83-1DFF-04FDE9D6A48B}"/>
              </a:ext>
            </a:extLst>
          </p:cNvPr>
          <p:cNvPicPr>
            <a:picLocks noChangeAspect="1"/>
          </p:cNvPicPr>
          <p:nvPr/>
        </p:nvPicPr>
        <p:blipFill>
          <a:blip r:embed="rId3"/>
          <a:stretch>
            <a:fillRect/>
          </a:stretch>
        </p:blipFill>
        <p:spPr>
          <a:xfrm>
            <a:off x="0" y="0"/>
            <a:ext cx="12192000" cy="6858000"/>
          </a:xfrm>
          <a:prstGeom prst="rect">
            <a:avLst/>
          </a:prstGeom>
        </p:spPr>
      </p:pic>
      <p:sp>
        <p:nvSpPr>
          <p:cNvPr id="10" name="TextBox 9">
            <a:extLst>
              <a:ext uri="{FF2B5EF4-FFF2-40B4-BE49-F238E27FC236}">
                <a16:creationId xmlns:a16="http://schemas.microsoft.com/office/drawing/2014/main" id="{E0E361EC-4DAB-DF3E-7C0B-C9EAC8AEFE87}"/>
              </a:ext>
            </a:extLst>
          </p:cNvPr>
          <p:cNvSpPr txBox="1"/>
          <p:nvPr/>
        </p:nvSpPr>
        <p:spPr>
          <a:xfrm>
            <a:off x="450111" y="1067633"/>
            <a:ext cx="11291778" cy="4739759"/>
          </a:xfrm>
          <a:prstGeom prst="rect">
            <a:avLst/>
          </a:prstGeom>
          <a:noFill/>
        </p:spPr>
        <p:txBody>
          <a:bodyPr wrap="square">
            <a:spAutoFit/>
          </a:bodyPr>
          <a:lstStyle/>
          <a:p>
            <a:pPr algn="r" rtl="1"/>
            <a:r>
              <a:rPr lang="he-IL" sz="2800" b="1" dirty="0">
                <a:solidFill>
                  <a:srgbClr val="FF5E54"/>
                </a:solidFill>
                <a:latin typeface="David" panose="020E0502060401010101" pitchFamily="34" charset="-79"/>
                <a:cs typeface="David" panose="020E0502060401010101" pitchFamily="34" charset="-79"/>
              </a:rPr>
              <a:t>סיכום – המשך </a:t>
            </a:r>
            <a:endParaRPr lang="he-IL" dirty="0">
              <a:solidFill>
                <a:srgbClr val="003E7E"/>
              </a:solidFill>
              <a:effectLst/>
              <a:latin typeface="David" panose="020E0502060401010101" pitchFamily="34" charset="-79"/>
              <a:cs typeface="David" panose="020E0502060401010101" pitchFamily="34" charset="-79"/>
            </a:endParaRPr>
          </a:p>
          <a:p>
            <a:pPr marL="285750" indent="-285750" algn="just" rtl="1">
              <a:spcAft>
                <a:spcPts val="600"/>
              </a:spcAft>
              <a:buBlip>
                <a:blip r:embed="rId4"/>
              </a:buBlip>
            </a:pPr>
            <a:r>
              <a:rPr lang="he-IL" dirty="0">
                <a:solidFill>
                  <a:srgbClr val="003E7E"/>
                </a:solidFill>
                <a:effectLst/>
                <a:latin typeface="David" panose="020E0502060401010101" pitchFamily="34" charset="-79"/>
                <a:cs typeface="David" panose="020E0502060401010101" pitchFamily="34" charset="-79"/>
              </a:rPr>
              <a:t>כ-24% מבוגרי הזרם החרדי היסודי הממ"ח פונים לישיבות תיכוניות חרדיות, לעומת כ-2% בחינוך החרדי האחר.</a:t>
            </a:r>
          </a:p>
          <a:p>
            <a:pPr marL="285750" indent="-285750" algn="just" rtl="1">
              <a:spcAft>
                <a:spcPts val="600"/>
              </a:spcAft>
              <a:buBlip>
                <a:blip r:embed="rId4"/>
              </a:buBlip>
            </a:pPr>
            <a:r>
              <a:rPr lang="he-IL" dirty="0">
                <a:solidFill>
                  <a:srgbClr val="003E7E"/>
                </a:solidFill>
                <a:effectLst/>
                <a:latin typeface="David" panose="020E0502060401010101" pitchFamily="34" charset="-79"/>
                <a:cs typeface="David" panose="020E0502060401010101" pitchFamily="34" charset="-79"/>
              </a:rPr>
              <a:t>כ-34% מבוגרי הזרם החרדי הממ"ח ניגשים לבחינות הבגרות וכ-21% זכאים לתעודת בגרות, פי שלושה מהשיעורים אצל בוגרי החינוך החרדי היסודי שאינו ממ"ח.</a:t>
            </a:r>
          </a:p>
          <a:p>
            <a:pPr marL="285750" indent="-285750" algn="just" rtl="1">
              <a:spcAft>
                <a:spcPts val="600"/>
              </a:spcAft>
              <a:buBlip>
                <a:blip r:embed="rId4"/>
              </a:buBlip>
            </a:pPr>
            <a:r>
              <a:rPr lang="he-IL" dirty="0">
                <a:solidFill>
                  <a:srgbClr val="003E7E"/>
                </a:solidFill>
                <a:effectLst/>
                <a:latin typeface="David" panose="020E0502060401010101" pitchFamily="34" charset="-79"/>
                <a:cs typeface="David" panose="020E0502060401010101" pitchFamily="34" charset="-79"/>
              </a:rPr>
              <a:t>בוגרי הזרם החרדי בממ"ח מגיעים בשיעורים נמוכים בהרבה לישיבות גדולות חרדיות (46% לעומת 66%, בהתאמה). </a:t>
            </a:r>
          </a:p>
          <a:p>
            <a:pPr marL="285750" indent="-285750" algn="just" rtl="1">
              <a:spcAft>
                <a:spcPts val="600"/>
              </a:spcAft>
              <a:buBlip>
                <a:blip r:embed="rId4"/>
              </a:buBlip>
            </a:pPr>
            <a:r>
              <a:rPr lang="he-IL" dirty="0">
                <a:solidFill>
                  <a:srgbClr val="003E7E"/>
                </a:solidFill>
                <a:latin typeface="David" panose="020E0502060401010101" pitchFamily="34" charset="-79"/>
                <a:cs typeface="David" panose="020E0502060401010101" pitchFamily="34" charset="-79"/>
              </a:rPr>
              <a:t>אמידות מלמדות שהציון של תלמידי הממ"ח במבחני המיצ"ב בעברית היה גבוה בכ-0.2 סטיית תקן מזה של תלמידי מעיין החינוך התורני, אך לא שונים במבחני האסי"ף בעברית והמיצ"ב במתמטיקה. בכל המבחנים הציונים של תלמידי הממ"ח היו גבוהים מאלו של תלמידי המוכש"ר</a:t>
            </a:r>
            <a:r>
              <a:rPr lang="he-IL" dirty="0"/>
              <a:t>. </a:t>
            </a:r>
            <a:endParaRPr lang="he-IL" dirty="0">
              <a:solidFill>
                <a:srgbClr val="003E7E"/>
              </a:solidFill>
              <a:effectLst/>
              <a:latin typeface="David" panose="020E0502060401010101" pitchFamily="34" charset="-79"/>
              <a:cs typeface="David" panose="020E0502060401010101" pitchFamily="34" charset="-79"/>
            </a:endParaRPr>
          </a:p>
          <a:p>
            <a:pPr marL="285750" indent="-285750" algn="just" rtl="1">
              <a:spcAft>
                <a:spcPts val="600"/>
              </a:spcAft>
              <a:buBlip>
                <a:blip r:embed="rId4"/>
              </a:buBlip>
            </a:pPr>
            <a:r>
              <a:rPr lang="he-IL" dirty="0">
                <a:solidFill>
                  <a:srgbClr val="003E7E"/>
                </a:solidFill>
                <a:latin typeface="David" panose="020E0502060401010101" pitchFamily="34" charset="-79"/>
                <a:cs typeface="David" panose="020E0502060401010101" pitchFamily="34" charset="-79"/>
              </a:rPr>
              <a:t>כ-59% מהמורים הגברים בממ"ח בעלי תואר אקדמי לעומת כ-23% בחינוך החרדי היסודי האחר.</a:t>
            </a:r>
          </a:p>
          <a:p>
            <a:pPr marL="285750" indent="-285750" algn="just" rtl="1">
              <a:spcAft>
                <a:spcPts val="600"/>
              </a:spcAft>
              <a:buBlip>
                <a:blip r:embed="rId4"/>
              </a:buBlip>
            </a:pPr>
            <a:endParaRPr lang="he-IL" dirty="0">
              <a:solidFill>
                <a:srgbClr val="003E7E"/>
              </a:solidFill>
              <a:latin typeface="David" panose="020E0502060401010101" pitchFamily="34" charset="-79"/>
              <a:cs typeface="David" panose="020E0502060401010101" pitchFamily="34" charset="-79"/>
            </a:endParaRPr>
          </a:p>
          <a:p>
            <a:pPr marL="285750" indent="-285750" algn="just" rtl="1">
              <a:spcAft>
                <a:spcPts val="600"/>
              </a:spcAft>
              <a:buBlip>
                <a:blip r:embed="rId4"/>
              </a:buBlip>
            </a:pPr>
            <a:endParaRPr lang="he-IL" dirty="0">
              <a:solidFill>
                <a:srgbClr val="003E7E"/>
              </a:solidFill>
              <a:latin typeface="David" panose="020E0502060401010101" pitchFamily="34" charset="-79"/>
              <a:cs typeface="David" panose="020E0502060401010101" pitchFamily="34" charset="-79"/>
            </a:endParaRPr>
          </a:p>
          <a:p>
            <a:pPr marL="285750" indent="-285750" algn="just" rtl="1">
              <a:spcAft>
                <a:spcPts val="600"/>
              </a:spcAft>
              <a:buBlip>
                <a:blip r:embed="rId4"/>
              </a:buBlip>
            </a:pPr>
            <a:r>
              <a:rPr lang="he-IL" dirty="0">
                <a:solidFill>
                  <a:srgbClr val="003E7E"/>
                </a:solidFill>
                <a:latin typeface="David" panose="020E0502060401010101" pitchFamily="34" charset="-79"/>
                <a:cs typeface="David" panose="020E0502060401010101" pitchFamily="34" charset="-79"/>
              </a:rPr>
              <a:t>בעוד מספר שנים ניתן יהיה לבחון את המשך דרכם של בוגרי הממ"ח לאחר העשור השני לחייהם, לרבות רכישת השכלה על-תיכונית, השתלבות בשוק העבודה ודפוסי נישואין וילודה. </a:t>
            </a:r>
          </a:p>
          <a:p>
            <a:pPr marL="285750" indent="-285750" algn="just" rtl="1">
              <a:spcAft>
                <a:spcPts val="600"/>
              </a:spcAft>
              <a:buBlip>
                <a:blip r:embed="rId4"/>
              </a:buBlip>
            </a:pPr>
            <a:endParaRPr lang="he-IL" dirty="0">
              <a:solidFill>
                <a:srgbClr val="003E7E"/>
              </a:solidFill>
              <a:latin typeface="David" panose="020E0502060401010101" pitchFamily="34" charset="-79"/>
              <a:cs typeface="David" panose="020E0502060401010101" pitchFamily="34" charset="-79"/>
            </a:endParaRPr>
          </a:p>
        </p:txBody>
      </p:sp>
      <p:sp>
        <p:nvSpPr>
          <p:cNvPr id="3" name="TextBox 2">
            <a:extLst>
              <a:ext uri="{FF2B5EF4-FFF2-40B4-BE49-F238E27FC236}">
                <a16:creationId xmlns:a16="http://schemas.microsoft.com/office/drawing/2014/main" id="{FF679120-3BDE-73BB-3DD6-E3959DBFC4B9}"/>
              </a:ext>
            </a:extLst>
          </p:cNvPr>
          <p:cNvSpPr txBox="1"/>
          <p:nvPr/>
        </p:nvSpPr>
        <p:spPr>
          <a:xfrm>
            <a:off x="657922" y="6530667"/>
            <a:ext cx="524108" cy="369332"/>
          </a:xfrm>
          <a:prstGeom prst="rect">
            <a:avLst/>
          </a:prstGeom>
          <a:noFill/>
        </p:spPr>
        <p:txBody>
          <a:bodyPr wrap="square" rtlCol="0">
            <a:spAutoFit/>
          </a:bodyPr>
          <a:lstStyle/>
          <a:p>
            <a:pPr algn="ctr"/>
            <a:fld id="{79DB6328-A7AD-4A79-842D-11D494B2BE40}" type="slidenum">
              <a:rPr lang="en-US" b="1" smtClean="0">
                <a:solidFill>
                  <a:srgbClr val="003E7E"/>
                </a:solidFill>
                <a:latin typeface="David" panose="020E0502060401010101" pitchFamily="34" charset="-79"/>
                <a:cs typeface="David" panose="020E0502060401010101" pitchFamily="34" charset="-79"/>
              </a:rPr>
              <a:t>37</a:t>
            </a:fld>
            <a:endParaRPr lang="en-US" b="1" dirty="0">
              <a:solidFill>
                <a:srgbClr val="003E7E"/>
              </a:solidFill>
              <a:latin typeface="David" panose="020E0502060401010101" pitchFamily="34" charset="-79"/>
              <a:cs typeface="David" panose="020E0502060401010101" pitchFamily="34" charset="-79"/>
            </a:endParaRPr>
          </a:p>
        </p:txBody>
      </p:sp>
      <p:pic>
        <p:nvPicPr>
          <p:cNvPr id="8" name="תמונה 7"/>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702800" y="242484"/>
            <a:ext cx="559594" cy="583016"/>
          </a:xfrm>
          <a:prstGeom prst="rect">
            <a:avLst/>
          </a:prstGeom>
          <a:noFill/>
          <a:ln>
            <a:noFill/>
          </a:ln>
        </p:spPr>
      </p:pic>
    </p:spTree>
    <p:extLst>
      <p:ext uri="{BB962C8B-B14F-4D97-AF65-F5344CB8AC3E}">
        <p14:creationId xmlns:p14="http://schemas.microsoft.com/office/powerpoint/2010/main" val="322800016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2BF8C091-700F-32F2-8F53-1B211C1C04F1}"/>
              </a:ext>
            </a:extLst>
          </p:cNvPr>
          <p:cNvSpPr txBox="1"/>
          <p:nvPr/>
        </p:nvSpPr>
        <p:spPr>
          <a:xfrm>
            <a:off x="1" y="2587336"/>
            <a:ext cx="6096000" cy="1200329"/>
          </a:xfrm>
          <a:prstGeom prst="rect">
            <a:avLst/>
          </a:prstGeom>
          <a:noFill/>
        </p:spPr>
        <p:txBody>
          <a:bodyPr wrap="square" rtlCol="0">
            <a:spAutoFit/>
          </a:bodyPr>
          <a:lstStyle/>
          <a:p>
            <a:pPr algn="ctr"/>
            <a:r>
              <a:rPr lang="he-IL" sz="3600" dirty="0">
                <a:solidFill>
                  <a:schemeClr val="bg1"/>
                </a:solidFill>
                <a:latin typeface=""/>
              </a:rPr>
              <a:t>שקף שער</a:t>
            </a:r>
          </a:p>
          <a:p>
            <a:pPr algn="ctr"/>
            <a:r>
              <a:rPr lang="he-IL" sz="3600" dirty="0">
                <a:solidFill>
                  <a:schemeClr val="bg1"/>
                </a:solidFill>
                <a:latin typeface=""/>
              </a:rPr>
              <a:t>וכותרת נושא לדוגמה</a:t>
            </a:r>
            <a:endParaRPr lang="aa-ET" sz="3600" dirty="0">
              <a:solidFill>
                <a:schemeClr val="bg1"/>
              </a:solidFill>
              <a:latin typeface=""/>
            </a:endParaRPr>
          </a:p>
        </p:txBody>
      </p:sp>
      <p:sp>
        <p:nvSpPr>
          <p:cNvPr id="2" name="TextBox 1">
            <a:extLst>
              <a:ext uri="{FF2B5EF4-FFF2-40B4-BE49-F238E27FC236}">
                <a16:creationId xmlns:a16="http://schemas.microsoft.com/office/drawing/2014/main" id="{EA0D35B2-42AA-8FF8-3435-5A7247216050}"/>
              </a:ext>
            </a:extLst>
          </p:cNvPr>
          <p:cNvSpPr txBox="1"/>
          <p:nvPr/>
        </p:nvSpPr>
        <p:spPr>
          <a:xfrm>
            <a:off x="1816679" y="4437651"/>
            <a:ext cx="2462645" cy="369332"/>
          </a:xfrm>
          <a:prstGeom prst="rect">
            <a:avLst/>
          </a:prstGeom>
          <a:noFill/>
        </p:spPr>
        <p:txBody>
          <a:bodyPr wrap="square" rtlCol="0">
            <a:spAutoFit/>
          </a:bodyPr>
          <a:lstStyle/>
          <a:p>
            <a:pPr algn="ctr"/>
            <a:r>
              <a:rPr lang="en-US" dirty="0">
                <a:solidFill>
                  <a:schemeClr val="bg1"/>
                </a:solidFill>
                <a:latin typeface=""/>
              </a:rPr>
              <a:t>17.07.2023</a:t>
            </a:r>
            <a:endParaRPr lang="aa-ET" dirty="0">
              <a:solidFill>
                <a:schemeClr val="bg1"/>
              </a:solidFill>
              <a:latin typeface=""/>
            </a:endParaRPr>
          </a:p>
        </p:txBody>
      </p:sp>
      <p:pic>
        <p:nvPicPr>
          <p:cNvPr id="7" name="Picture 6" descr="A blue and white rectangle&#10;&#10;Description automatically generated">
            <a:extLst>
              <a:ext uri="{FF2B5EF4-FFF2-40B4-BE49-F238E27FC236}">
                <a16:creationId xmlns:a16="http://schemas.microsoft.com/office/drawing/2014/main" id="{52327028-240C-3A83-1DFF-04FDE9D6A48B}"/>
              </a:ext>
            </a:extLst>
          </p:cNvPr>
          <p:cNvPicPr>
            <a:picLocks noChangeAspect="1"/>
          </p:cNvPicPr>
          <p:nvPr/>
        </p:nvPicPr>
        <p:blipFill>
          <a:blip r:embed="rId3"/>
          <a:stretch>
            <a:fillRect/>
          </a:stretch>
        </p:blipFill>
        <p:spPr>
          <a:xfrm>
            <a:off x="0" y="0"/>
            <a:ext cx="12192000" cy="6858000"/>
          </a:xfrm>
          <a:prstGeom prst="rect">
            <a:avLst/>
          </a:prstGeom>
        </p:spPr>
      </p:pic>
      <p:sp>
        <p:nvSpPr>
          <p:cNvPr id="10" name="TextBox 9">
            <a:extLst>
              <a:ext uri="{FF2B5EF4-FFF2-40B4-BE49-F238E27FC236}">
                <a16:creationId xmlns:a16="http://schemas.microsoft.com/office/drawing/2014/main" id="{E0E361EC-4DAB-DF3E-7C0B-C9EAC8AEFE87}"/>
              </a:ext>
            </a:extLst>
          </p:cNvPr>
          <p:cNvSpPr txBox="1"/>
          <p:nvPr/>
        </p:nvSpPr>
        <p:spPr>
          <a:xfrm>
            <a:off x="450111" y="1067633"/>
            <a:ext cx="11291778" cy="4308872"/>
          </a:xfrm>
          <a:prstGeom prst="rect">
            <a:avLst/>
          </a:prstGeom>
          <a:noFill/>
        </p:spPr>
        <p:txBody>
          <a:bodyPr wrap="square">
            <a:spAutoFit/>
          </a:bodyPr>
          <a:lstStyle/>
          <a:p>
            <a:pPr algn="r" rtl="1"/>
            <a:r>
              <a:rPr lang="he-IL" sz="2800" b="1" dirty="0">
                <a:solidFill>
                  <a:srgbClr val="FF5E54"/>
                </a:solidFill>
                <a:latin typeface="David" panose="020E0502060401010101" pitchFamily="34" charset="-79"/>
                <a:cs typeface="David" panose="020E0502060401010101" pitchFamily="34" charset="-79"/>
              </a:rPr>
              <a:t>סיכום </a:t>
            </a:r>
            <a:r>
              <a:rPr lang="he-IL" sz="2800" dirty="0">
                <a:solidFill>
                  <a:srgbClr val="FF5E54"/>
                </a:solidFill>
                <a:latin typeface="David" panose="020E0502060401010101" pitchFamily="34" charset="-79"/>
                <a:cs typeface="David" panose="020E0502060401010101" pitchFamily="34" charset="-79"/>
              </a:rPr>
              <a:t>– המשך </a:t>
            </a:r>
            <a:endParaRPr lang="he-IL" dirty="0">
              <a:solidFill>
                <a:srgbClr val="003E7E"/>
              </a:solidFill>
              <a:effectLst/>
              <a:latin typeface="David" panose="020E0502060401010101" pitchFamily="34" charset="-79"/>
              <a:cs typeface="David" panose="020E0502060401010101" pitchFamily="34" charset="-79"/>
            </a:endParaRPr>
          </a:p>
          <a:p>
            <a:pPr marL="285750" indent="-285750" algn="just" rtl="1">
              <a:spcAft>
                <a:spcPts val="600"/>
              </a:spcAft>
              <a:buBlip>
                <a:blip r:embed="rId4"/>
              </a:buBlip>
            </a:pPr>
            <a:r>
              <a:rPr lang="he-IL" dirty="0">
                <a:solidFill>
                  <a:srgbClr val="003E7E"/>
                </a:solidFill>
                <a:effectLst/>
                <a:latin typeface="David" panose="020E0502060401010101" pitchFamily="34" charset="-79"/>
                <a:cs typeface="David" panose="020E0502060401010101" pitchFamily="34" charset="-79"/>
              </a:rPr>
              <a:t>הממצאים מצביעים אפוא שהתלמידים בבתי ספר ממ"ח הם ברובם המכריע חרדים, והיו לומדים כנראה בחינוך החרדי האחר אלמלא הוקם הממ"ח. </a:t>
            </a:r>
          </a:p>
          <a:p>
            <a:pPr marL="285750" indent="-285750" algn="just" rtl="1">
              <a:spcAft>
                <a:spcPts val="600"/>
              </a:spcAft>
              <a:buBlip>
                <a:blip r:embed="rId4"/>
              </a:buBlip>
            </a:pPr>
            <a:r>
              <a:rPr lang="he-IL" dirty="0">
                <a:solidFill>
                  <a:srgbClr val="003E7E"/>
                </a:solidFill>
                <a:effectLst/>
                <a:latin typeface="David" panose="020E0502060401010101" pitchFamily="34" charset="-79"/>
                <a:cs typeface="David" panose="020E0502060401010101" pitchFamily="34" charset="-79"/>
              </a:rPr>
              <a:t>בוגרי הממ"ח פונים למערכות חינוך המקנות להם יותר מיומנויות הנדרשות גם בשוק העבודה, וכך כנראה משתפר כושר השתכרותם וגדלים סיכוייהם להשתלב ביתר הצלחה במשק ובחברה. </a:t>
            </a:r>
          </a:p>
          <a:p>
            <a:pPr marL="285750" indent="-285750" algn="just" rtl="1">
              <a:spcAft>
                <a:spcPts val="600"/>
              </a:spcAft>
              <a:buBlip>
                <a:blip r:embed="rId4"/>
              </a:buBlip>
            </a:pPr>
            <a:r>
              <a:rPr lang="he-IL" dirty="0">
                <a:solidFill>
                  <a:srgbClr val="003E7E"/>
                </a:solidFill>
                <a:effectLst/>
                <a:latin typeface="David" panose="020E0502060401010101" pitchFamily="34" charset="-79"/>
                <a:cs typeface="David" panose="020E0502060401010101" pitchFamily="34" charset="-79"/>
              </a:rPr>
              <a:t>הסרת החסמים הקיימים להגדלת הממ"ח, לרבות התנגדות רשויות מקומיות לפתיחת בתי ספר כאלו, צפויה כנראה להוביל לעלייה משמעותית במספר התלמידים בממ"ח, שכן קיימים ציבורים רחבים גדולים בחברה החרדית המצדדים בהרחבת לימודי הליבה בבתי הספר היסודיים. </a:t>
            </a:r>
          </a:p>
          <a:p>
            <a:pPr marL="285750" indent="-285750" algn="just" rtl="1">
              <a:spcAft>
                <a:spcPts val="600"/>
              </a:spcAft>
              <a:buBlip>
                <a:blip r:embed="rId4"/>
              </a:buBlip>
            </a:pPr>
            <a:endParaRPr lang="he-IL" dirty="0">
              <a:solidFill>
                <a:srgbClr val="003E7E"/>
              </a:solidFill>
              <a:effectLst/>
              <a:latin typeface="David" panose="020E0502060401010101" pitchFamily="34" charset="-79"/>
              <a:cs typeface="David" panose="020E0502060401010101" pitchFamily="34" charset="-79"/>
            </a:endParaRPr>
          </a:p>
          <a:p>
            <a:pPr marL="285750" indent="-285750" algn="just" rtl="1">
              <a:spcAft>
                <a:spcPts val="600"/>
              </a:spcAft>
              <a:buBlip>
                <a:blip r:embed="rId4"/>
              </a:buBlip>
            </a:pPr>
            <a:r>
              <a:rPr lang="he-IL" dirty="0">
                <a:solidFill>
                  <a:srgbClr val="003E7E"/>
                </a:solidFill>
                <a:latin typeface="David" panose="020E0502060401010101" pitchFamily="34" charset="-79"/>
                <a:cs typeface="David" panose="020E0502060401010101" pitchFamily="34" charset="-79"/>
              </a:rPr>
              <a:t>יש מקום לשקול שינויי חקיקה שיאפשרו הקמת בתי ספר ממ"ח גם ברשויות מקומיות המתנגדות לכך והגדלת התמריצים הכספיים להקמתם בכל רחבי הארץ. </a:t>
            </a:r>
            <a:endParaRPr lang="en-US" dirty="0">
              <a:solidFill>
                <a:srgbClr val="003E7E"/>
              </a:solidFill>
              <a:latin typeface="David" panose="020E0502060401010101" pitchFamily="34" charset="-79"/>
              <a:cs typeface="David" panose="020E0502060401010101" pitchFamily="34" charset="-79"/>
            </a:endParaRPr>
          </a:p>
          <a:p>
            <a:pPr marL="285750" indent="-285750" algn="just" rtl="1">
              <a:spcAft>
                <a:spcPts val="600"/>
              </a:spcAft>
              <a:buBlip>
                <a:blip r:embed="rId4"/>
              </a:buBlip>
            </a:pPr>
            <a:endParaRPr lang="he-IL" b="1" dirty="0">
              <a:solidFill>
                <a:srgbClr val="003E7E"/>
              </a:solidFill>
              <a:effectLst/>
              <a:latin typeface="David" panose="020E0502060401010101" pitchFamily="34" charset="-79"/>
              <a:cs typeface="David" panose="020E0502060401010101" pitchFamily="34" charset="-79"/>
            </a:endParaRPr>
          </a:p>
          <a:p>
            <a:pPr algn="just" rtl="1">
              <a:spcAft>
                <a:spcPts val="400"/>
              </a:spcAft>
            </a:pPr>
            <a:endParaRPr lang="he-IL" b="1" dirty="0">
              <a:solidFill>
                <a:srgbClr val="003E7E"/>
              </a:solidFill>
              <a:effectLst/>
              <a:latin typeface="David" panose="020E0502060401010101" pitchFamily="34" charset="-79"/>
              <a:cs typeface="David" panose="020E0502060401010101" pitchFamily="34" charset="-79"/>
            </a:endParaRPr>
          </a:p>
        </p:txBody>
      </p:sp>
      <p:sp>
        <p:nvSpPr>
          <p:cNvPr id="3" name="TextBox 2">
            <a:extLst>
              <a:ext uri="{FF2B5EF4-FFF2-40B4-BE49-F238E27FC236}">
                <a16:creationId xmlns:a16="http://schemas.microsoft.com/office/drawing/2014/main" id="{FF679120-3BDE-73BB-3DD6-E3959DBFC4B9}"/>
              </a:ext>
            </a:extLst>
          </p:cNvPr>
          <p:cNvSpPr txBox="1"/>
          <p:nvPr/>
        </p:nvSpPr>
        <p:spPr>
          <a:xfrm>
            <a:off x="657922" y="6530667"/>
            <a:ext cx="524108" cy="369332"/>
          </a:xfrm>
          <a:prstGeom prst="rect">
            <a:avLst/>
          </a:prstGeom>
          <a:noFill/>
        </p:spPr>
        <p:txBody>
          <a:bodyPr wrap="square" rtlCol="0">
            <a:spAutoFit/>
          </a:bodyPr>
          <a:lstStyle/>
          <a:p>
            <a:pPr algn="ctr"/>
            <a:fld id="{79DB6328-A7AD-4A79-842D-11D494B2BE40}" type="slidenum">
              <a:rPr lang="en-US" b="1" smtClean="0">
                <a:solidFill>
                  <a:srgbClr val="003E7E"/>
                </a:solidFill>
                <a:latin typeface="David" panose="020E0502060401010101" pitchFamily="34" charset="-79"/>
                <a:cs typeface="David" panose="020E0502060401010101" pitchFamily="34" charset="-79"/>
              </a:rPr>
              <a:t>38</a:t>
            </a:fld>
            <a:endParaRPr lang="en-US" b="1" dirty="0">
              <a:solidFill>
                <a:srgbClr val="003E7E"/>
              </a:solidFill>
              <a:latin typeface="David" panose="020E0502060401010101" pitchFamily="34" charset="-79"/>
              <a:cs typeface="David" panose="020E0502060401010101" pitchFamily="34" charset="-79"/>
            </a:endParaRPr>
          </a:p>
        </p:txBody>
      </p:sp>
      <p:pic>
        <p:nvPicPr>
          <p:cNvPr id="8" name="תמונה 7"/>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702800" y="242484"/>
            <a:ext cx="559594" cy="583016"/>
          </a:xfrm>
          <a:prstGeom prst="rect">
            <a:avLst/>
          </a:prstGeom>
          <a:noFill/>
          <a:ln>
            <a:noFill/>
          </a:ln>
        </p:spPr>
      </p:pic>
    </p:spTree>
    <p:extLst>
      <p:ext uri="{BB962C8B-B14F-4D97-AF65-F5344CB8AC3E}">
        <p14:creationId xmlns:p14="http://schemas.microsoft.com/office/powerpoint/2010/main" val="42330369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ue screen with a blue background&#10;&#10;Description automatically generated">
            <a:extLst>
              <a:ext uri="{FF2B5EF4-FFF2-40B4-BE49-F238E27FC236}">
                <a16:creationId xmlns:a16="http://schemas.microsoft.com/office/drawing/2014/main" id="{44C0DF06-9850-F092-B468-98623DFDECFE}"/>
              </a:ext>
            </a:extLst>
          </p:cNvPr>
          <p:cNvPicPr>
            <a:picLocks noChangeAspect="1"/>
          </p:cNvPicPr>
          <p:nvPr/>
        </p:nvPicPr>
        <p:blipFill>
          <a:blip r:embed="rId3"/>
          <a:stretch>
            <a:fillRect/>
          </a:stretch>
        </p:blipFill>
        <p:spPr>
          <a:xfrm>
            <a:off x="-1" y="0"/>
            <a:ext cx="12192001" cy="6858000"/>
          </a:xfrm>
          <a:prstGeom prst="rect">
            <a:avLst/>
          </a:prstGeom>
        </p:spPr>
      </p:pic>
      <p:sp>
        <p:nvSpPr>
          <p:cNvPr id="6" name="TextBox 5">
            <a:extLst>
              <a:ext uri="{FF2B5EF4-FFF2-40B4-BE49-F238E27FC236}">
                <a16:creationId xmlns:a16="http://schemas.microsoft.com/office/drawing/2014/main" id="{8D912A0A-1DCC-CB63-20BA-A9EAB54AD0F8}"/>
              </a:ext>
            </a:extLst>
          </p:cNvPr>
          <p:cNvSpPr txBox="1"/>
          <p:nvPr/>
        </p:nvSpPr>
        <p:spPr>
          <a:xfrm>
            <a:off x="657922" y="6530667"/>
            <a:ext cx="524108" cy="369332"/>
          </a:xfrm>
          <a:prstGeom prst="rect">
            <a:avLst/>
          </a:prstGeom>
          <a:noFill/>
        </p:spPr>
        <p:txBody>
          <a:bodyPr wrap="square" rtlCol="0">
            <a:spAutoFit/>
          </a:bodyPr>
          <a:lstStyle/>
          <a:p>
            <a:pPr algn="ctr"/>
            <a:fld id="{EBAB19B6-1FFD-4D57-B544-F207F772DD65}" type="slidenum">
              <a:rPr lang="he-IL" b="1" smtClean="0">
                <a:solidFill>
                  <a:schemeClr val="bg1"/>
                </a:solidFill>
                <a:latin typeface="David" panose="020E0502060401010101" pitchFamily="34" charset="-79"/>
                <a:cs typeface="David" panose="020E0502060401010101" pitchFamily="34" charset="-79"/>
              </a:rPr>
              <a:t>39</a:t>
            </a:fld>
            <a:endParaRPr lang="aa-ET" b="1" dirty="0">
              <a:solidFill>
                <a:schemeClr val="bg1"/>
              </a:solidFill>
              <a:latin typeface="David" panose="020E0502060401010101" pitchFamily="34" charset="-79"/>
              <a:cs typeface="David" panose="020E0502060401010101" pitchFamily="34" charset="-79"/>
            </a:endParaRPr>
          </a:p>
        </p:txBody>
      </p:sp>
      <p:sp>
        <p:nvSpPr>
          <p:cNvPr id="7" name="TextBox 6">
            <a:extLst>
              <a:ext uri="{FF2B5EF4-FFF2-40B4-BE49-F238E27FC236}">
                <a16:creationId xmlns:a16="http://schemas.microsoft.com/office/drawing/2014/main" id="{FEC306B3-E2FC-3B96-2999-F8D0E370A984}"/>
              </a:ext>
            </a:extLst>
          </p:cNvPr>
          <p:cNvSpPr txBox="1"/>
          <p:nvPr/>
        </p:nvSpPr>
        <p:spPr>
          <a:xfrm>
            <a:off x="3047999" y="3075057"/>
            <a:ext cx="6096000" cy="707886"/>
          </a:xfrm>
          <a:prstGeom prst="rect">
            <a:avLst/>
          </a:prstGeom>
          <a:noFill/>
        </p:spPr>
        <p:txBody>
          <a:bodyPr wrap="square" rtlCol="0">
            <a:spAutoFit/>
          </a:bodyPr>
          <a:lstStyle/>
          <a:p>
            <a:pPr algn="ctr"/>
            <a:r>
              <a:rPr lang="he-IL" sz="4000" b="1" dirty="0">
                <a:solidFill>
                  <a:srgbClr val="003E7E"/>
                </a:solidFill>
                <a:latin typeface="David" panose="020E0502060401010101" pitchFamily="34" charset="-79"/>
                <a:cs typeface="David" panose="020E0502060401010101" pitchFamily="34" charset="-79"/>
              </a:rPr>
              <a:t>תודה רבה</a:t>
            </a:r>
            <a:endParaRPr lang="aa-ET" sz="4000" b="1" dirty="0">
              <a:solidFill>
                <a:srgbClr val="003E7E"/>
              </a:solidFill>
              <a:latin typeface="David" panose="020E0502060401010101" pitchFamily="34" charset="-79"/>
              <a:cs typeface="David" panose="020E0502060401010101" pitchFamily="34" charset="-79"/>
            </a:endParaRPr>
          </a:p>
        </p:txBody>
      </p:sp>
      <p:pic>
        <p:nvPicPr>
          <p:cNvPr id="9" name="תמונה 8"/>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02300" y="998791"/>
            <a:ext cx="787400" cy="760816"/>
          </a:xfrm>
          <a:prstGeom prst="rect">
            <a:avLst/>
          </a:prstGeom>
          <a:noFill/>
          <a:ln>
            <a:noFill/>
          </a:ln>
        </p:spPr>
      </p:pic>
    </p:spTree>
    <p:extLst>
      <p:ext uri="{BB962C8B-B14F-4D97-AF65-F5344CB8AC3E}">
        <p14:creationId xmlns:p14="http://schemas.microsoft.com/office/powerpoint/2010/main" val="41553583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2BF8C091-700F-32F2-8F53-1B211C1C04F1}"/>
              </a:ext>
            </a:extLst>
          </p:cNvPr>
          <p:cNvSpPr txBox="1"/>
          <p:nvPr/>
        </p:nvSpPr>
        <p:spPr>
          <a:xfrm>
            <a:off x="1" y="2587336"/>
            <a:ext cx="6096000" cy="1200329"/>
          </a:xfrm>
          <a:prstGeom prst="rect">
            <a:avLst/>
          </a:prstGeom>
          <a:noFill/>
        </p:spPr>
        <p:txBody>
          <a:bodyPr wrap="square" rtlCol="0">
            <a:spAutoFit/>
          </a:bodyPr>
          <a:lstStyle/>
          <a:p>
            <a:pPr algn="ctr"/>
            <a:r>
              <a:rPr lang="he-IL" sz="3600" dirty="0">
                <a:solidFill>
                  <a:schemeClr val="bg1"/>
                </a:solidFill>
                <a:latin typeface=""/>
              </a:rPr>
              <a:t>שקף שער</a:t>
            </a:r>
          </a:p>
          <a:p>
            <a:pPr algn="ctr"/>
            <a:r>
              <a:rPr lang="he-IL" sz="3600" dirty="0">
                <a:solidFill>
                  <a:schemeClr val="bg1"/>
                </a:solidFill>
                <a:latin typeface=""/>
              </a:rPr>
              <a:t>וכותרת נושא לדוגמה</a:t>
            </a:r>
            <a:endParaRPr lang="aa-ET" sz="3600" dirty="0">
              <a:solidFill>
                <a:schemeClr val="bg1"/>
              </a:solidFill>
              <a:latin typeface=""/>
            </a:endParaRPr>
          </a:p>
        </p:txBody>
      </p:sp>
      <p:sp>
        <p:nvSpPr>
          <p:cNvPr id="2" name="TextBox 1">
            <a:extLst>
              <a:ext uri="{FF2B5EF4-FFF2-40B4-BE49-F238E27FC236}">
                <a16:creationId xmlns:a16="http://schemas.microsoft.com/office/drawing/2014/main" id="{EA0D35B2-42AA-8FF8-3435-5A7247216050}"/>
              </a:ext>
            </a:extLst>
          </p:cNvPr>
          <p:cNvSpPr txBox="1"/>
          <p:nvPr/>
        </p:nvSpPr>
        <p:spPr>
          <a:xfrm>
            <a:off x="1816679" y="4437651"/>
            <a:ext cx="2462645" cy="369332"/>
          </a:xfrm>
          <a:prstGeom prst="rect">
            <a:avLst/>
          </a:prstGeom>
          <a:noFill/>
        </p:spPr>
        <p:txBody>
          <a:bodyPr wrap="square" rtlCol="0">
            <a:spAutoFit/>
          </a:bodyPr>
          <a:lstStyle/>
          <a:p>
            <a:pPr algn="ctr"/>
            <a:r>
              <a:rPr lang="en-US" dirty="0">
                <a:solidFill>
                  <a:schemeClr val="bg1"/>
                </a:solidFill>
                <a:latin typeface=""/>
              </a:rPr>
              <a:t>17.07.2023</a:t>
            </a:r>
            <a:endParaRPr lang="aa-ET" dirty="0">
              <a:solidFill>
                <a:schemeClr val="bg1"/>
              </a:solidFill>
              <a:latin typeface=""/>
            </a:endParaRPr>
          </a:p>
        </p:txBody>
      </p:sp>
      <p:pic>
        <p:nvPicPr>
          <p:cNvPr id="7" name="Picture 6" descr="A blue and white rectangle&#10;&#10;Description automatically generated">
            <a:extLst>
              <a:ext uri="{FF2B5EF4-FFF2-40B4-BE49-F238E27FC236}">
                <a16:creationId xmlns:a16="http://schemas.microsoft.com/office/drawing/2014/main" id="{52327028-240C-3A83-1DFF-04FDE9D6A48B}"/>
              </a:ext>
            </a:extLst>
          </p:cNvPr>
          <p:cNvPicPr>
            <a:picLocks noChangeAspect="1"/>
          </p:cNvPicPr>
          <p:nvPr/>
        </p:nvPicPr>
        <p:blipFill>
          <a:blip r:embed="rId3"/>
          <a:stretch>
            <a:fillRect/>
          </a:stretch>
        </p:blipFill>
        <p:spPr>
          <a:xfrm>
            <a:off x="0" y="0"/>
            <a:ext cx="12192000" cy="6858000"/>
          </a:xfrm>
          <a:prstGeom prst="rect">
            <a:avLst/>
          </a:prstGeom>
        </p:spPr>
      </p:pic>
      <p:sp>
        <p:nvSpPr>
          <p:cNvPr id="10" name="TextBox 9">
            <a:extLst>
              <a:ext uri="{FF2B5EF4-FFF2-40B4-BE49-F238E27FC236}">
                <a16:creationId xmlns:a16="http://schemas.microsoft.com/office/drawing/2014/main" id="{E0E361EC-4DAB-DF3E-7C0B-C9EAC8AEFE87}"/>
              </a:ext>
            </a:extLst>
          </p:cNvPr>
          <p:cNvSpPr txBox="1"/>
          <p:nvPr/>
        </p:nvSpPr>
        <p:spPr>
          <a:xfrm>
            <a:off x="279402" y="1233119"/>
            <a:ext cx="11633199" cy="4632037"/>
          </a:xfrm>
          <a:prstGeom prst="rect">
            <a:avLst/>
          </a:prstGeom>
          <a:noFill/>
        </p:spPr>
        <p:txBody>
          <a:bodyPr wrap="square">
            <a:spAutoFit/>
          </a:bodyPr>
          <a:lstStyle/>
          <a:p>
            <a:pPr algn="r" rtl="1"/>
            <a:r>
              <a:rPr lang="he-IL" sz="2800" b="1" dirty="0">
                <a:solidFill>
                  <a:srgbClr val="FF5E54"/>
                </a:solidFill>
                <a:latin typeface="David" panose="020E0502060401010101" pitchFamily="34" charset="-79"/>
                <a:cs typeface="David" panose="020E0502060401010101" pitchFamily="34" charset="-79"/>
              </a:rPr>
              <a:t>הקמת החינוך הממלכתי-חרדי והחסמים להתרחבותו</a:t>
            </a:r>
            <a:endParaRPr lang="he-IL" dirty="0">
              <a:solidFill>
                <a:srgbClr val="003E7E"/>
              </a:solidFill>
              <a:effectLst/>
              <a:latin typeface="David" panose="020E0502060401010101" pitchFamily="34" charset="-79"/>
              <a:cs typeface="David" panose="020E0502060401010101" pitchFamily="34" charset="-79"/>
            </a:endParaRPr>
          </a:p>
          <a:p>
            <a:pPr marL="285750" indent="-285750" algn="r" rtl="1">
              <a:spcAft>
                <a:spcPts val="600"/>
              </a:spcAft>
              <a:buBlip>
                <a:blip r:embed="rId4"/>
              </a:buBlip>
            </a:pPr>
            <a:r>
              <a:rPr lang="he-IL" dirty="0">
                <a:solidFill>
                  <a:srgbClr val="003E7E"/>
                </a:solidFill>
                <a:latin typeface="David" panose="020E0502060401010101" pitchFamily="34" charset="-79"/>
                <a:cs typeface="David" panose="020E0502060401010101" pitchFamily="34" charset="-79"/>
              </a:rPr>
              <a:t>בשנת הלימודים תשע"ד (2013/14) הקים משרד החינוך מסגרת חדשה בשם חינוך ממלכתי-חרדי (</a:t>
            </a:r>
            <a:r>
              <a:rPr lang="he-IL" dirty="0" err="1">
                <a:solidFill>
                  <a:srgbClr val="003E7E"/>
                </a:solidFill>
                <a:latin typeface="David" panose="020E0502060401010101" pitchFamily="34" charset="-79"/>
                <a:cs typeface="David" panose="020E0502060401010101" pitchFamily="34" charset="-79"/>
              </a:rPr>
              <a:t>ממ"ח</a:t>
            </a:r>
            <a:r>
              <a:rPr lang="he-IL" dirty="0">
                <a:solidFill>
                  <a:srgbClr val="003E7E"/>
                </a:solidFill>
                <a:latin typeface="David" panose="020E0502060401010101" pitchFamily="34" charset="-79"/>
                <a:cs typeface="David" panose="020E0502060401010101" pitchFamily="34" charset="-79"/>
              </a:rPr>
              <a:t>).</a:t>
            </a:r>
          </a:p>
          <a:p>
            <a:pPr marL="285750" indent="-285750" algn="r" rtl="1">
              <a:spcAft>
                <a:spcPts val="600"/>
              </a:spcAft>
              <a:buBlip>
                <a:blip r:embed="rId4"/>
              </a:buBlip>
            </a:pPr>
            <a:r>
              <a:rPr lang="he-IL" dirty="0">
                <a:solidFill>
                  <a:srgbClr val="003E7E"/>
                </a:solidFill>
                <a:latin typeface="David" panose="020E0502060401010101" pitchFamily="34" charset="-79"/>
                <a:cs typeface="David" panose="020E0502060401010101" pitchFamily="34" charset="-79"/>
              </a:rPr>
              <a:t>בממ"ח נהוגים אותם כללים כמו בחינוך הממלכתי-רשמי בתחומים הבאים: היקף ורמת לימודי הליבה, תוכניות העשרה, הפיקוח הפדגוגי של משרד החינוך ומדידה והערכה בית-ספרית חיצונית (מיצ"ב ואסי"ף), הפיקוח המינהלי, תנאי ההעסקה והשכר של המנהלים והמורים, כללי התקצוב ועוד.</a:t>
            </a:r>
          </a:p>
          <a:p>
            <a:pPr marL="285750" indent="-285750" algn="r" rtl="1">
              <a:buBlip>
                <a:blip r:embed="rId4"/>
              </a:buBlip>
            </a:pPr>
            <a:r>
              <a:rPr lang="he-IL" dirty="0">
                <a:solidFill>
                  <a:srgbClr val="003E7E"/>
                </a:solidFill>
                <a:effectLst/>
                <a:latin typeface="David" panose="020E0502060401010101" pitchFamily="34" charset="-79"/>
                <a:cs typeface="David" panose="020E0502060401010101" pitchFamily="34" charset="-79"/>
              </a:rPr>
              <a:t>מהספרות עולה כי קיימים חסמים רבים להתרחבות הממ"ח:</a:t>
            </a:r>
          </a:p>
          <a:p>
            <a:pPr marL="742950" lvl="1" indent="-285750" algn="r" rtl="1">
              <a:buFont typeface="Courier New" panose="02070309020205020404" pitchFamily="49" charset="0"/>
              <a:buChar char="o"/>
            </a:pPr>
            <a:r>
              <a:rPr lang="he-IL" dirty="0">
                <a:solidFill>
                  <a:srgbClr val="003E7E"/>
                </a:solidFill>
                <a:effectLst/>
                <a:latin typeface="David" panose="020E0502060401010101" pitchFamily="34" charset="-79"/>
                <a:cs typeface="David" panose="020E0502060401010101" pitchFamily="34" charset="-79"/>
              </a:rPr>
              <a:t>הממ"ח לא הוסדר בחקיקה ראשית, ורק בנובמבר 2022 פורסם לראשונה חוזר מנכ"ל משרד החינוך המסדיר את מעמדו ואת אופן פעילותו (לרבות תוכניות הלימודים)</a:t>
            </a:r>
            <a:r>
              <a:rPr lang="he-IL" dirty="0">
                <a:solidFill>
                  <a:srgbClr val="003E7E"/>
                </a:solidFill>
                <a:latin typeface="David" panose="020E0502060401010101" pitchFamily="34" charset="-79"/>
                <a:cs typeface="David" panose="020E0502060401010101" pitchFamily="34" charset="-79"/>
              </a:rPr>
              <a:t>.</a:t>
            </a:r>
            <a:endParaRPr lang="he-IL" dirty="0">
              <a:solidFill>
                <a:srgbClr val="003E7E"/>
              </a:solidFill>
              <a:effectLst/>
              <a:latin typeface="David" panose="020E0502060401010101" pitchFamily="34" charset="-79"/>
              <a:cs typeface="David" panose="020E0502060401010101" pitchFamily="34" charset="-79"/>
            </a:endParaRPr>
          </a:p>
          <a:p>
            <a:pPr marL="742950" lvl="1" indent="-285750" algn="r" rtl="1">
              <a:buFont typeface="Courier New" panose="02070309020205020404" pitchFamily="49" charset="0"/>
              <a:buChar char="o"/>
            </a:pPr>
            <a:r>
              <a:rPr lang="he-IL" dirty="0">
                <a:solidFill>
                  <a:srgbClr val="003E7E"/>
                </a:solidFill>
                <a:effectLst/>
                <a:latin typeface="David" panose="020E0502060401010101" pitchFamily="34" charset="-79"/>
                <a:cs typeface="David" panose="020E0502060401010101" pitchFamily="34" charset="-79"/>
              </a:rPr>
              <a:t>חלק מהרשויות המקומיות מערימות קשיים על פתיחת בתי ספר ממ"ח משיקולים שונים.</a:t>
            </a:r>
          </a:p>
          <a:p>
            <a:pPr marL="742950" lvl="1" indent="-285750" algn="r" rtl="1">
              <a:buFont typeface="Courier New" panose="02070309020205020404" pitchFamily="49" charset="0"/>
              <a:buChar char="o"/>
            </a:pPr>
            <a:r>
              <a:rPr lang="he-IL" dirty="0">
                <a:solidFill>
                  <a:srgbClr val="003E7E"/>
                </a:solidFill>
                <a:effectLst/>
                <a:latin typeface="David" panose="020E0502060401010101" pitchFamily="34" charset="-79"/>
                <a:cs typeface="David" panose="020E0502060401010101" pitchFamily="34" charset="-79"/>
              </a:rPr>
              <a:t>מחסור במורים חרדים בעלי השכלה נדרשת במקצועות חול (למשל אנגלית, מתמטיקה </a:t>
            </a:r>
            <a:r>
              <a:rPr lang="he-IL" dirty="0">
                <a:solidFill>
                  <a:srgbClr val="003E7E"/>
                </a:solidFill>
                <a:latin typeface="David" panose="020E0502060401010101" pitchFamily="34" charset="-79"/>
                <a:cs typeface="David" panose="020E0502060401010101" pitchFamily="34" charset="-79"/>
              </a:rPr>
              <a:t>ומדעים), ובספרי לימוד התואמים לצורכי הבנים החרדי.</a:t>
            </a:r>
            <a:endParaRPr lang="he-IL" dirty="0">
              <a:solidFill>
                <a:srgbClr val="003E7E"/>
              </a:solidFill>
              <a:effectLst/>
              <a:latin typeface="David" panose="020E0502060401010101" pitchFamily="34" charset="-79"/>
              <a:cs typeface="David" panose="020E0502060401010101" pitchFamily="34" charset="-79"/>
            </a:endParaRPr>
          </a:p>
          <a:p>
            <a:pPr marL="742950" lvl="1" indent="-285750" algn="r" rtl="1">
              <a:buFont typeface="Courier New" panose="02070309020205020404" pitchFamily="49" charset="0"/>
              <a:buChar char="o"/>
            </a:pPr>
            <a:r>
              <a:rPr lang="he-IL" dirty="0">
                <a:solidFill>
                  <a:srgbClr val="003E7E"/>
                </a:solidFill>
                <a:effectLst/>
                <a:latin typeface="David" panose="020E0502060401010101" pitchFamily="34" charset="-79"/>
                <a:cs typeface="David" panose="020E0502060401010101" pitchFamily="34" charset="-79"/>
              </a:rPr>
              <a:t>מחסור במבני ציבור.</a:t>
            </a:r>
          </a:p>
          <a:p>
            <a:pPr marL="742950" lvl="1" indent="-285750" algn="r" rtl="1">
              <a:buFont typeface="Courier New" panose="02070309020205020404" pitchFamily="49" charset="0"/>
              <a:buChar char="o"/>
            </a:pPr>
            <a:r>
              <a:rPr lang="he-IL" dirty="0">
                <a:solidFill>
                  <a:srgbClr val="003E7E"/>
                </a:solidFill>
                <a:effectLst/>
                <a:latin typeface="David" panose="020E0502060401010101" pitchFamily="34" charset="-79"/>
                <a:cs typeface="David" panose="020E0502060401010101" pitchFamily="34" charset="-79"/>
              </a:rPr>
              <a:t>חשש מתגובת נגד של הקהילה ליוזמי הקמת בתי ספר ממ"ח והמצטרפים אליהם.</a:t>
            </a:r>
          </a:p>
          <a:p>
            <a:pPr marL="742950" lvl="1" indent="-285750" algn="r" rtl="1">
              <a:spcAft>
                <a:spcPts val="600"/>
              </a:spcAft>
              <a:buFont typeface="Courier New" panose="02070309020205020404" pitchFamily="49" charset="0"/>
              <a:buChar char="o"/>
            </a:pPr>
            <a:r>
              <a:rPr lang="he-IL" dirty="0">
                <a:solidFill>
                  <a:srgbClr val="003E7E"/>
                </a:solidFill>
                <a:effectLst/>
                <a:latin typeface="David" panose="020E0502060401010101" pitchFamily="34" charset="-79"/>
                <a:cs typeface="David" panose="020E0502060401010101" pitchFamily="34" charset="-79"/>
              </a:rPr>
              <a:t>התנגדות מצד עמותות בחינוך החרדי האחר, הנובעת כנראה גם מהחשש מאובדן תקציבים עם המעבר של תלמידים לממ"ח.</a:t>
            </a:r>
          </a:p>
          <a:p>
            <a:pPr marL="285750" indent="-285750" algn="r" rtl="1">
              <a:buBlip>
                <a:blip r:embed="rId4"/>
              </a:buBlip>
            </a:pPr>
            <a:r>
              <a:rPr lang="he-IL" dirty="0">
                <a:solidFill>
                  <a:srgbClr val="003E7E"/>
                </a:solidFill>
                <a:effectLst/>
                <a:latin typeface="David" panose="020E0502060401010101" pitchFamily="34" charset="-79"/>
                <a:cs typeface="David" panose="020E0502060401010101" pitchFamily="34" charset="-79"/>
              </a:rPr>
              <a:t>הסרת החסמים בצד ההיצע צפויה, כפי הנראה, להוביל לגידול משמעותי במספר התלמידים בממ"ח.</a:t>
            </a:r>
          </a:p>
        </p:txBody>
      </p:sp>
      <p:sp>
        <p:nvSpPr>
          <p:cNvPr id="3" name="TextBox 2">
            <a:extLst>
              <a:ext uri="{FF2B5EF4-FFF2-40B4-BE49-F238E27FC236}">
                <a16:creationId xmlns:a16="http://schemas.microsoft.com/office/drawing/2014/main" id="{FF679120-3BDE-73BB-3DD6-E3959DBFC4B9}"/>
              </a:ext>
            </a:extLst>
          </p:cNvPr>
          <p:cNvSpPr txBox="1"/>
          <p:nvPr/>
        </p:nvSpPr>
        <p:spPr>
          <a:xfrm>
            <a:off x="657922" y="6530667"/>
            <a:ext cx="524108" cy="369332"/>
          </a:xfrm>
          <a:prstGeom prst="rect">
            <a:avLst/>
          </a:prstGeom>
          <a:noFill/>
        </p:spPr>
        <p:txBody>
          <a:bodyPr wrap="square" rtlCol="0">
            <a:spAutoFit/>
          </a:bodyPr>
          <a:lstStyle/>
          <a:p>
            <a:pPr algn="ctr"/>
            <a:fld id="{79DB6328-A7AD-4A79-842D-11D494B2BE40}" type="slidenum">
              <a:rPr lang="en-US" b="1" smtClean="0">
                <a:solidFill>
                  <a:srgbClr val="003E7E"/>
                </a:solidFill>
                <a:latin typeface="David" panose="020E0502060401010101" pitchFamily="34" charset="-79"/>
                <a:cs typeface="David" panose="020E0502060401010101" pitchFamily="34" charset="-79"/>
              </a:rPr>
              <a:t>4</a:t>
            </a:fld>
            <a:endParaRPr lang="en-US" b="1" dirty="0">
              <a:solidFill>
                <a:srgbClr val="003E7E"/>
              </a:solidFill>
              <a:latin typeface="David" panose="020E0502060401010101" pitchFamily="34" charset="-79"/>
              <a:cs typeface="David" panose="020E0502060401010101" pitchFamily="34" charset="-79"/>
            </a:endParaRPr>
          </a:p>
        </p:txBody>
      </p:sp>
      <p:pic>
        <p:nvPicPr>
          <p:cNvPr id="8" name="תמונה 7"/>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702800" y="242484"/>
            <a:ext cx="559594" cy="583016"/>
          </a:xfrm>
          <a:prstGeom prst="rect">
            <a:avLst/>
          </a:prstGeom>
          <a:noFill/>
          <a:ln>
            <a:noFill/>
          </a:ln>
        </p:spPr>
      </p:pic>
    </p:spTree>
    <p:extLst>
      <p:ext uri="{BB962C8B-B14F-4D97-AF65-F5344CB8AC3E}">
        <p14:creationId xmlns:p14="http://schemas.microsoft.com/office/powerpoint/2010/main" val="72670532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2BF8C091-700F-32F2-8F53-1B211C1C04F1}"/>
              </a:ext>
            </a:extLst>
          </p:cNvPr>
          <p:cNvSpPr txBox="1"/>
          <p:nvPr/>
        </p:nvSpPr>
        <p:spPr>
          <a:xfrm>
            <a:off x="1" y="2587336"/>
            <a:ext cx="6096000" cy="1200329"/>
          </a:xfrm>
          <a:prstGeom prst="rect">
            <a:avLst/>
          </a:prstGeom>
          <a:noFill/>
        </p:spPr>
        <p:txBody>
          <a:bodyPr wrap="square" rtlCol="0">
            <a:spAutoFit/>
          </a:bodyPr>
          <a:lstStyle/>
          <a:p>
            <a:pPr algn="ctr"/>
            <a:r>
              <a:rPr lang="he-IL" sz="3600" dirty="0">
                <a:solidFill>
                  <a:schemeClr val="bg1"/>
                </a:solidFill>
                <a:latin typeface=""/>
              </a:rPr>
              <a:t>שקף שער</a:t>
            </a:r>
          </a:p>
          <a:p>
            <a:pPr algn="ctr"/>
            <a:r>
              <a:rPr lang="he-IL" sz="3600" dirty="0">
                <a:solidFill>
                  <a:schemeClr val="bg1"/>
                </a:solidFill>
                <a:latin typeface=""/>
              </a:rPr>
              <a:t>וכותרת נושא לדוגמה</a:t>
            </a:r>
            <a:endParaRPr lang="aa-ET" sz="3600" dirty="0">
              <a:solidFill>
                <a:schemeClr val="bg1"/>
              </a:solidFill>
              <a:latin typeface=""/>
            </a:endParaRPr>
          </a:p>
        </p:txBody>
      </p:sp>
      <p:sp>
        <p:nvSpPr>
          <p:cNvPr id="2" name="TextBox 1">
            <a:extLst>
              <a:ext uri="{FF2B5EF4-FFF2-40B4-BE49-F238E27FC236}">
                <a16:creationId xmlns:a16="http://schemas.microsoft.com/office/drawing/2014/main" id="{EA0D35B2-42AA-8FF8-3435-5A7247216050}"/>
              </a:ext>
            </a:extLst>
          </p:cNvPr>
          <p:cNvSpPr txBox="1"/>
          <p:nvPr/>
        </p:nvSpPr>
        <p:spPr>
          <a:xfrm>
            <a:off x="1816679" y="4437651"/>
            <a:ext cx="2462645" cy="369332"/>
          </a:xfrm>
          <a:prstGeom prst="rect">
            <a:avLst/>
          </a:prstGeom>
          <a:noFill/>
        </p:spPr>
        <p:txBody>
          <a:bodyPr wrap="square" rtlCol="0">
            <a:spAutoFit/>
          </a:bodyPr>
          <a:lstStyle/>
          <a:p>
            <a:pPr algn="ctr"/>
            <a:r>
              <a:rPr lang="en-US" dirty="0">
                <a:solidFill>
                  <a:schemeClr val="bg1"/>
                </a:solidFill>
                <a:latin typeface=""/>
              </a:rPr>
              <a:t>17.07.2023</a:t>
            </a:r>
            <a:endParaRPr lang="aa-ET" dirty="0">
              <a:solidFill>
                <a:schemeClr val="bg1"/>
              </a:solidFill>
              <a:latin typeface=""/>
            </a:endParaRPr>
          </a:p>
        </p:txBody>
      </p:sp>
      <p:pic>
        <p:nvPicPr>
          <p:cNvPr id="7" name="Picture 6" descr="A blue and white rectangle&#10;&#10;Description automatically generated">
            <a:extLst>
              <a:ext uri="{FF2B5EF4-FFF2-40B4-BE49-F238E27FC236}">
                <a16:creationId xmlns:a16="http://schemas.microsoft.com/office/drawing/2014/main" id="{52327028-240C-3A83-1DFF-04FDE9D6A48B}"/>
              </a:ext>
            </a:extLst>
          </p:cNvPr>
          <p:cNvPicPr>
            <a:picLocks noChangeAspect="1"/>
          </p:cNvPicPr>
          <p:nvPr/>
        </p:nvPicPr>
        <p:blipFill>
          <a:blip r:embed="rId3"/>
          <a:stretch>
            <a:fillRect/>
          </a:stretch>
        </p:blipFill>
        <p:spPr>
          <a:xfrm>
            <a:off x="0" y="41999"/>
            <a:ext cx="12192000" cy="6858000"/>
          </a:xfrm>
          <a:prstGeom prst="rect">
            <a:avLst/>
          </a:prstGeom>
        </p:spPr>
      </p:pic>
      <p:sp>
        <p:nvSpPr>
          <p:cNvPr id="3" name="TextBox 2">
            <a:extLst>
              <a:ext uri="{FF2B5EF4-FFF2-40B4-BE49-F238E27FC236}">
                <a16:creationId xmlns:a16="http://schemas.microsoft.com/office/drawing/2014/main" id="{FF679120-3BDE-73BB-3DD6-E3959DBFC4B9}"/>
              </a:ext>
            </a:extLst>
          </p:cNvPr>
          <p:cNvSpPr txBox="1"/>
          <p:nvPr/>
        </p:nvSpPr>
        <p:spPr>
          <a:xfrm>
            <a:off x="657922" y="6530667"/>
            <a:ext cx="524108" cy="369332"/>
          </a:xfrm>
          <a:prstGeom prst="rect">
            <a:avLst/>
          </a:prstGeom>
          <a:noFill/>
        </p:spPr>
        <p:txBody>
          <a:bodyPr wrap="square" rtlCol="0">
            <a:spAutoFit/>
          </a:bodyPr>
          <a:lstStyle/>
          <a:p>
            <a:pPr algn="ctr"/>
            <a:fld id="{9416C691-75A3-4B1B-A5E9-1AEFCE342C62}" type="slidenum">
              <a:rPr lang="he-IL" b="1" smtClean="0">
                <a:solidFill>
                  <a:srgbClr val="003E7E"/>
                </a:solidFill>
                <a:latin typeface="David" panose="020E0502060401010101" pitchFamily="34" charset="-79"/>
                <a:cs typeface="David" panose="020E0502060401010101" pitchFamily="34" charset="-79"/>
              </a:rPr>
              <a:t>40</a:t>
            </a:fld>
            <a:endParaRPr lang="aa-ET" b="1" dirty="0">
              <a:solidFill>
                <a:srgbClr val="003E7E"/>
              </a:solidFill>
              <a:latin typeface="David" panose="020E0502060401010101" pitchFamily="34" charset="-79"/>
              <a:cs typeface="David" panose="020E0502060401010101" pitchFamily="34" charset="-79"/>
            </a:endParaRPr>
          </a:p>
        </p:txBody>
      </p:sp>
      <p:sp>
        <p:nvSpPr>
          <p:cNvPr id="9" name="TextBox 8">
            <a:extLst>
              <a:ext uri="{FF2B5EF4-FFF2-40B4-BE49-F238E27FC236}">
                <a16:creationId xmlns:a16="http://schemas.microsoft.com/office/drawing/2014/main" id="{4B8F2D69-7597-5FE2-EDB9-20305DB78251}"/>
              </a:ext>
            </a:extLst>
          </p:cNvPr>
          <p:cNvSpPr txBox="1"/>
          <p:nvPr/>
        </p:nvSpPr>
        <p:spPr>
          <a:xfrm>
            <a:off x="522514" y="172668"/>
            <a:ext cx="6234546" cy="954107"/>
          </a:xfrm>
          <a:prstGeom prst="rect">
            <a:avLst/>
          </a:prstGeom>
          <a:noFill/>
        </p:spPr>
        <p:txBody>
          <a:bodyPr wrap="square">
            <a:spAutoFit/>
          </a:bodyPr>
          <a:lstStyle/>
          <a:p>
            <a:pPr algn="ctr" rtl="1"/>
            <a:r>
              <a:rPr lang="he-IL" sz="2800" b="1" dirty="0">
                <a:solidFill>
                  <a:srgbClr val="002060"/>
                </a:solidFill>
                <a:latin typeface="David" panose="020E0502060401010101" pitchFamily="34" charset="-79"/>
                <a:cs typeface="David" panose="020E0502060401010101" pitchFamily="34" charset="-79"/>
              </a:rPr>
              <a:t>התפלגות התלמידות-</a:t>
            </a:r>
            <a:r>
              <a:rPr lang="he-IL" sz="2800" b="1" dirty="0">
                <a:solidFill>
                  <a:srgbClr val="FF33CC"/>
                </a:solidFill>
                <a:latin typeface="David" panose="020E0502060401010101" pitchFamily="34" charset="-79"/>
                <a:cs typeface="David" panose="020E0502060401010101" pitchFamily="34" charset="-79"/>
              </a:rPr>
              <a:t>בנות</a:t>
            </a:r>
            <a:r>
              <a:rPr lang="he-IL" sz="2800" b="1" dirty="0">
                <a:solidFill>
                  <a:srgbClr val="002060"/>
                </a:solidFill>
                <a:latin typeface="David" panose="020E0502060401010101" pitchFamily="34" charset="-79"/>
                <a:cs typeface="David" panose="020E0502060401010101" pitchFamily="34" charset="-79"/>
              </a:rPr>
              <a:t> בחינוך החרדי היסודי לפי סוג חינוך, 2014–2022 </a:t>
            </a:r>
            <a:r>
              <a:rPr lang="he-IL" sz="2800" dirty="0">
                <a:solidFill>
                  <a:srgbClr val="002060"/>
                </a:solidFill>
                <a:latin typeface="David" panose="020E0502060401010101" pitchFamily="34" charset="-79"/>
                <a:cs typeface="David" panose="020E0502060401010101" pitchFamily="34" charset="-79"/>
              </a:rPr>
              <a:t>(%)</a:t>
            </a:r>
            <a:endParaRPr lang="he-IL" dirty="0">
              <a:solidFill>
                <a:srgbClr val="003E7E"/>
              </a:solidFill>
              <a:effectLst/>
              <a:latin typeface="David" panose="020E0502060401010101" pitchFamily="34" charset="-79"/>
              <a:cs typeface="David" panose="020E0502060401010101" pitchFamily="34" charset="-79"/>
            </a:endParaRPr>
          </a:p>
        </p:txBody>
      </p:sp>
      <p:sp>
        <p:nvSpPr>
          <p:cNvPr id="10" name="TextBox 9">
            <a:extLst>
              <a:ext uri="{FF2B5EF4-FFF2-40B4-BE49-F238E27FC236}">
                <a16:creationId xmlns:a16="http://schemas.microsoft.com/office/drawing/2014/main" id="{4B8F2D69-7597-5FE2-EDB9-20305DB78251}"/>
              </a:ext>
            </a:extLst>
          </p:cNvPr>
          <p:cNvSpPr txBox="1"/>
          <p:nvPr/>
        </p:nvSpPr>
        <p:spPr>
          <a:xfrm>
            <a:off x="7836381" y="1955195"/>
            <a:ext cx="3675412" cy="646331"/>
          </a:xfrm>
          <a:prstGeom prst="rect">
            <a:avLst/>
          </a:prstGeom>
          <a:noFill/>
        </p:spPr>
        <p:txBody>
          <a:bodyPr wrap="square">
            <a:spAutoFit/>
          </a:bodyPr>
          <a:lstStyle/>
          <a:p>
            <a:pPr algn="r" rtl="1"/>
            <a:r>
              <a:rPr lang="he-IL" dirty="0">
                <a:solidFill>
                  <a:srgbClr val="003E7E"/>
                </a:solidFill>
                <a:effectLst/>
                <a:latin typeface="David" panose="020E0502060401010101" pitchFamily="34" charset="-79"/>
                <a:cs typeface="David" panose="020E0502060401010101" pitchFamily="34" charset="-79"/>
              </a:rPr>
              <a:t/>
            </a:r>
            <a:br>
              <a:rPr lang="he-IL" dirty="0">
                <a:solidFill>
                  <a:srgbClr val="003E7E"/>
                </a:solidFill>
                <a:effectLst/>
                <a:latin typeface="David" panose="020E0502060401010101" pitchFamily="34" charset="-79"/>
                <a:cs typeface="David" panose="020E0502060401010101" pitchFamily="34" charset="-79"/>
              </a:rPr>
            </a:br>
            <a:endParaRPr lang="he-IL" dirty="0">
              <a:solidFill>
                <a:srgbClr val="003E7E"/>
              </a:solidFill>
              <a:effectLst/>
              <a:latin typeface="David" panose="020E0502060401010101" pitchFamily="34" charset="-79"/>
              <a:cs typeface="David" panose="020E0502060401010101" pitchFamily="34" charset="-79"/>
            </a:endParaRPr>
          </a:p>
        </p:txBody>
      </p:sp>
      <p:pic>
        <p:nvPicPr>
          <p:cNvPr id="4" name="תמונה 3">
            <a:extLst>
              <a:ext uri="{FF2B5EF4-FFF2-40B4-BE49-F238E27FC236}">
                <a16:creationId xmlns:a16="http://schemas.microsoft.com/office/drawing/2014/main" id="{C586602A-DBF0-B2DD-EFA4-7B61FCC1121E}"/>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8746" y="1289201"/>
            <a:ext cx="8028458" cy="5241465"/>
          </a:xfrm>
          <a:prstGeom prst="rect">
            <a:avLst/>
          </a:prstGeom>
          <a:noFill/>
        </p:spPr>
      </p:pic>
      <p:pic>
        <p:nvPicPr>
          <p:cNvPr id="11" name="תמונה 10"/>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702800" y="242484"/>
            <a:ext cx="559594" cy="583016"/>
          </a:xfrm>
          <a:prstGeom prst="rect">
            <a:avLst/>
          </a:prstGeom>
          <a:noFill/>
          <a:ln>
            <a:noFill/>
          </a:ln>
        </p:spPr>
      </p:pic>
    </p:spTree>
    <p:extLst>
      <p:ext uri="{BB962C8B-B14F-4D97-AF65-F5344CB8AC3E}">
        <p14:creationId xmlns:p14="http://schemas.microsoft.com/office/powerpoint/2010/main" val="23839907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2BF8C091-700F-32F2-8F53-1B211C1C04F1}"/>
              </a:ext>
            </a:extLst>
          </p:cNvPr>
          <p:cNvSpPr txBox="1"/>
          <p:nvPr/>
        </p:nvSpPr>
        <p:spPr>
          <a:xfrm>
            <a:off x="1" y="2587336"/>
            <a:ext cx="6096000" cy="1200329"/>
          </a:xfrm>
          <a:prstGeom prst="rect">
            <a:avLst/>
          </a:prstGeom>
          <a:noFill/>
        </p:spPr>
        <p:txBody>
          <a:bodyPr wrap="square" rtlCol="0">
            <a:spAutoFit/>
          </a:bodyPr>
          <a:lstStyle/>
          <a:p>
            <a:pPr algn="ctr"/>
            <a:r>
              <a:rPr lang="he-IL" sz="3600" dirty="0">
                <a:solidFill>
                  <a:schemeClr val="bg1"/>
                </a:solidFill>
                <a:latin typeface=""/>
              </a:rPr>
              <a:t>שקף שער</a:t>
            </a:r>
          </a:p>
          <a:p>
            <a:pPr algn="ctr"/>
            <a:r>
              <a:rPr lang="he-IL" sz="3600" dirty="0">
                <a:solidFill>
                  <a:schemeClr val="bg1"/>
                </a:solidFill>
                <a:latin typeface=""/>
              </a:rPr>
              <a:t>וכותרת נושא לדוגמה</a:t>
            </a:r>
            <a:endParaRPr lang="aa-ET" sz="3600" dirty="0">
              <a:solidFill>
                <a:schemeClr val="bg1"/>
              </a:solidFill>
              <a:latin typeface=""/>
            </a:endParaRPr>
          </a:p>
        </p:txBody>
      </p:sp>
      <p:sp>
        <p:nvSpPr>
          <p:cNvPr id="2" name="TextBox 1">
            <a:extLst>
              <a:ext uri="{FF2B5EF4-FFF2-40B4-BE49-F238E27FC236}">
                <a16:creationId xmlns:a16="http://schemas.microsoft.com/office/drawing/2014/main" id="{EA0D35B2-42AA-8FF8-3435-5A7247216050}"/>
              </a:ext>
            </a:extLst>
          </p:cNvPr>
          <p:cNvSpPr txBox="1"/>
          <p:nvPr/>
        </p:nvSpPr>
        <p:spPr>
          <a:xfrm>
            <a:off x="1816679" y="4437651"/>
            <a:ext cx="2462645" cy="369332"/>
          </a:xfrm>
          <a:prstGeom prst="rect">
            <a:avLst/>
          </a:prstGeom>
          <a:noFill/>
        </p:spPr>
        <p:txBody>
          <a:bodyPr wrap="square" rtlCol="0">
            <a:spAutoFit/>
          </a:bodyPr>
          <a:lstStyle/>
          <a:p>
            <a:pPr algn="ctr"/>
            <a:r>
              <a:rPr lang="en-US" dirty="0">
                <a:solidFill>
                  <a:schemeClr val="bg1"/>
                </a:solidFill>
                <a:latin typeface=""/>
              </a:rPr>
              <a:t>17.07.2023</a:t>
            </a:r>
            <a:endParaRPr lang="aa-ET" dirty="0">
              <a:solidFill>
                <a:schemeClr val="bg1"/>
              </a:solidFill>
              <a:latin typeface=""/>
            </a:endParaRPr>
          </a:p>
        </p:txBody>
      </p:sp>
      <p:pic>
        <p:nvPicPr>
          <p:cNvPr id="7" name="Picture 6" descr="A blue and white rectangle&#10;&#10;Description automatically generated">
            <a:extLst>
              <a:ext uri="{FF2B5EF4-FFF2-40B4-BE49-F238E27FC236}">
                <a16:creationId xmlns:a16="http://schemas.microsoft.com/office/drawing/2014/main" id="{52327028-240C-3A83-1DFF-04FDE9D6A48B}"/>
              </a:ext>
            </a:extLst>
          </p:cNvPr>
          <p:cNvPicPr>
            <a:picLocks noChangeAspect="1"/>
          </p:cNvPicPr>
          <p:nvPr/>
        </p:nvPicPr>
        <p:blipFill>
          <a:blip r:embed="rId3"/>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FF679120-3BDE-73BB-3DD6-E3959DBFC4B9}"/>
              </a:ext>
            </a:extLst>
          </p:cNvPr>
          <p:cNvSpPr txBox="1"/>
          <p:nvPr/>
        </p:nvSpPr>
        <p:spPr>
          <a:xfrm>
            <a:off x="657922" y="6530667"/>
            <a:ext cx="524108" cy="369332"/>
          </a:xfrm>
          <a:prstGeom prst="rect">
            <a:avLst/>
          </a:prstGeom>
          <a:noFill/>
        </p:spPr>
        <p:txBody>
          <a:bodyPr wrap="square" rtlCol="0">
            <a:spAutoFit/>
          </a:bodyPr>
          <a:lstStyle/>
          <a:p>
            <a:pPr algn="ctr"/>
            <a:fld id="{9416C691-75A3-4B1B-A5E9-1AEFCE342C62}" type="slidenum">
              <a:rPr lang="he-IL" b="1" smtClean="0">
                <a:solidFill>
                  <a:srgbClr val="003E7E"/>
                </a:solidFill>
                <a:latin typeface="David" panose="020E0502060401010101" pitchFamily="34" charset="-79"/>
                <a:cs typeface="David" panose="020E0502060401010101" pitchFamily="34" charset="-79"/>
              </a:rPr>
              <a:t>41</a:t>
            </a:fld>
            <a:endParaRPr lang="aa-ET" b="1" dirty="0">
              <a:solidFill>
                <a:srgbClr val="003E7E"/>
              </a:solidFill>
              <a:latin typeface="David" panose="020E0502060401010101" pitchFamily="34" charset="-79"/>
              <a:cs typeface="David" panose="020E0502060401010101" pitchFamily="34" charset="-79"/>
            </a:endParaRPr>
          </a:p>
        </p:txBody>
      </p:sp>
      <p:sp>
        <p:nvSpPr>
          <p:cNvPr id="9" name="TextBox 8">
            <a:extLst>
              <a:ext uri="{FF2B5EF4-FFF2-40B4-BE49-F238E27FC236}">
                <a16:creationId xmlns:a16="http://schemas.microsoft.com/office/drawing/2014/main" id="{4B8F2D69-7597-5FE2-EDB9-20305DB78251}"/>
              </a:ext>
            </a:extLst>
          </p:cNvPr>
          <p:cNvSpPr txBox="1"/>
          <p:nvPr/>
        </p:nvSpPr>
        <p:spPr>
          <a:xfrm>
            <a:off x="193316" y="58806"/>
            <a:ext cx="8129953" cy="954107"/>
          </a:xfrm>
          <a:prstGeom prst="rect">
            <a:avLst/>
          </a:prstGeom>
          <a:noFill/>
        </p:spPr>
        <p:txBody>
          <a:bodyPr wrap="square">
            <a:spAutoFit/>
          </a:bodyPr>
          <a:lstStyle/>
          <a:p>
            <a:pPr algn="ctr" rtl="1"/>
            <a:r>
              <a:rPr lang="he-IL" sz="2800" b="1" dirty="0">
                <a:solidFill>
                  <a:srgbClr val="002060"/>
                </a:solidFill>
                <a:latin typeface="David" panose="020E0502060401010101" pitchFamily="34" charset="-79"/>
                <a:cs typeface="David" panose="020E0502060401010101" pitchFamily="34" charset="-79"/>
              </a:rPr>
              <a:t>מספרי התלמידות-</a:t>
            </a:r>
            <a:r>
              <a:rPr lang="he-IL" sz="2800" b="1" dirty="0">
                <a:solidFill>
                  <a:srgbClr val="FF33CC"/>
                </a:solidFill>
                <a:latin typeface="David" panose="020E0502060401010101" pitchFamily="34" charset="-79"/>
                <a:cs typeface="David" panose="020E0502060401010101" pitchFamily="34" charset="-79"/>
              </a:rPr>
              <a:t>בנות</a:t>
            </a:r>
            <a:r>
              <a:rPr lang="he-IL" sz="2800" b="1" dirty="0">
                <a:solidFill>
                  <a:srgbClr val="002060"/>
                </a:solidFill>
                <a:latin typeface="David" panose="020E0502060401010101" pitchFamily="34" charset="-79"/>
                <a:cs typeface="David" panose="020E0502060401010101" pitchFamily="34" charset="-79"/>
              </a:rPr>
              <a:t> ובתי הספר בחינוך יסודי </a:t>
            </a:r>
            <a:r>
              <a:rPr lang="he-IL" sz="2800" b="1" dirty="0" err="1">
                <a:solidFill>
                  <a:srgbClr val="002060"/>
                </a:solidFill>
                <a:latin typeface="David" panose="020E0502060401010101" pitchFamily="34" charset="-79"/>
                <a:cs typeface="David" panose="020E0502060401010101" pitchFamily="34" charset="-79"/>
              </a:rPr>
              <a:t>ממ"ח</a:t>
            </a:r>
            <a:r>
              <a:rPr lang="he-IL" sz="2800" b="1" dirty="0">
                <a:solidFill>
                  <a:srgbClr val="002060"/>
                </a:solidFill>
                <a:latin typeface="David" panose="020E0502060401010101" pitchFamily="34" charset="-79"/>
                <a:cs typeface="David" panose="020E0502060401010101" pitchFamily="34" charset="-79"/>
              </a:rPr>
              <a:t>, 2014–2022 </a:t>
            </a:r>
            <a:endParaRPr lang="he-IL" dirty="0">
              <a:solidFill>
                <a:srgbClr val="003E7E"/>
              </a:solidFill>
              <a:effectLst/>
              <a:latin typeface="David" panose="020E0502060401010101" pitchFamily="34" charset="-79"/>
              <a:cs typeface="David" panose="020E0502060401010101" pitchFamily="34" charset="-79"/>
            </a:endParaRPr>
          </a:p>
        </p:txBody>
      </p:sp>
      <p:sp>
        <p:nvSpPr>
          <p:cNvPr id="8" name="TextBox 7">
            <a:extLst>
              <a:ext uri="{FF2B5EF4-FFF2-40B4-BE49-F238E27FC236}">
                <a16:creationId xmlns:a16="http://schemas.microsoft.com/office/drawing/2014/main" id="{4B8F2D69-7597-5FE2-EDB9-20305DB78251}"/>
              </a:ext>
            </a:extLst>
          </p:cNvPr>
          <p:cNvSpPr txBox="1"/>
          <p:nvPr/>
        </p:nvSpPr>
        <p:spPr>
          <a:xfrm>
            <a:off x="8323270" y="1967071"/>
            <a:ext cx="3675412" cy="646331"/>
          </a:xfrm>
          <a:prstGeom prst="rect">
            <a:avLst/>
          </a:prstGeom>
          <a:noFill/>
        </p:spPr>
        <p:txBody>
          <a:bodyPr wrap="square">
            <a:spAutoFit/>
          </a:bodyPr>
          <a:lstStyle/>
          <a:p>
            <a:pPr algn="r" rtl="1"/>
            <a:r>
              <a:rPr lang="he-IL" dirty="0">
                <a:solidFill>
                  <a:srgbClr val="003E7E"/>
                </a:solidFill>
                <a:effectLst/>
                <a:latin typeface="David" panose="020E0502060401010101" pitchFamily="34" charset="-79"/>
                <a:cs typeface="David" panose="020E0502060401010101" pitchFamily="34" charset="-79"/>
              </a:rPr>
              <a:t/>
            </a:r>
            <a:br>
              <a:rPr lang="he-IL" dirty="0">
                <a:solidFill>
                  <a:srgbClr val="003E7E"/>
                </a:solidFill>
                <a:effectLst/>
                <a:latin typeface="David" panose="020E0502060401010101" pitchFamily="34" charset="-79"/>
                <a:cs typeface="David" panose="020E0502060401010101" pitchFamily="34" charset="-79"/>
              </a:rPr>
            </a:br>
            <a:endParaRPr lang="he-IL" dirty="0">
              <a:solidFill>
                <a:srgbClr val="003E7E"/>
              </a:solidFill>
              <a:effectLst/>
              <a:latin typeface="David" panose="020E0502060401010101" pitchFamily="34" charset="-79"/>
              <a:cs typeface="David" panose="020E0502060401010101" pitchFamily="34" charset="-79"/>
            </a:endParaRPr>
          </a:p>
        </p:txBody>
      </p:sp>
      <p:pic>
        <p:nvPicPr>
          <p:cNvPr id="4" name="תמונה 3">
            <a:extLst>
              <a:ext uri="{FF2B5EF4-FFF2-40B4-BE49-F238E27FC236}">
                <a16:creationId xmlns:a16="http://schemas.microsoft.com/office/drawing/2014/main" id="{C512C446-058C-271E-D46B-6D956F03FEA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3317" y="1161238"/>
            <a:ext cx="8151659" cy="5327430"/>
          </a:xfrm>
          <a:prstGeom prst="rect">
            <a:avLst/>
          </a:prstGeom>
          <a:noFill/>
        </p:spPr>
      </p:pic>
      <p:pic>
        <p:nvPicPr>
          <p:cNvPr id="10" name="תמונה 9"/>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702800" y="242484"/>
            <a:ext cx="559594" cy="583016"/>
          </a:xfrm>
          <a:prstGeom prst="rect">
            <a:avLst/>
          </a:prstGeom>
          <a:noFill/>
          <a:ln>
            <a:noFill/>
          </a:ln>
        </p:spPr>
      </p:pic>
    </p:spTree>
    <p:extLst>
      <p:ext uri="{BB962C8B-B14F-4D97-AF65-F5344CB8AC3E}">
        <p14:creationId xmlns:p14="http://schemas.microsoft.com/office/powerpoint/2010/main" val="136279248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2BF8C091-700F-32F2-8F53-1B211C1C04F1}"/>
              </a:ext>
            </a:extLst>
          </p:cNvPr>
          <p:cNvSpPr txBox="1"/>
          <p:nvPr/>
        </p:nvSpPr>
        <p:spPr>
          <a:xfrm>
            <a:off x="1" y="2587336"/>
            <a:ext cx="6096000" cy="1200329"/>
          </a:xfrm>
          <a:prstGeom prst="rect">
            <a:avLst/>
          </a:prstGeom>
          <a:noFill/>
        </p:spPr>
        <p:txBody>
          <a:bodyPr wrap="square" rtlCol="0">
            <a:spAutoFit/>
          </a:bodyPr>
          <a:lstStyle/>
          <a:p>
            <a:pPr algn="ctr"/>
            <a:r>
              <a:rPr lang="he-IL" sz="3600" dirty="0">
                <a:solidFill>
                  <a:schemeClr val="bg1"/>
                </a:solidFill>
                <a:latin typeface=""/>
              </a:rPr>
              <a:t>שקף שער</a:t>
            </a:r>
          </a:p>
          <a:p>
            <a:pPr algn="ctr"/>
            <a:r>
              <a:rPr lang="he-IL" sz="3600" dirty="0">
                <a:solidFill>
                  <a:schemeClr val="bg1"/>
                </a:solidFill>
                <a:latin typeface=""/>
              </a:rPr>
              <a:t>וכותרת נושא לדוגמה</a:t>
            </a:r>
            <a:endParaRPr lang="aa-ET" sz="3600" dirty="0">
              <a:solidFill>
                <a:schemeClr val="bg1"/>
              </a:solidFill>
              <a:latin typeface=""/>
            </a:endParaRPr>
          </a:p>
        </p:txBody>
      </p:sp>
      <p:sp>
        <p:nvSpPr>
          <p:cNvPr id="2" name="TextBox 1">
            <a:extLst>
              <a:ext uri="{FF2B5EF4-FFF2-40B4-BE49-F238E27FC236}">
                <a16:creationId xmlns:a16="http://schemas.microsoft.com/office/drawing/2014/main" id="{EA0D35B2-42AA-8FF8-3435-5A7247216050}"/>
              </a:ext>
            </a:extLst>
          </p:cNvPr>
          <p:cNvSpPr txBox="1"/>
          <p:nvPr/>
        </p:nvSpPr>
        <p:spPr>
          <a:xfrm>
            <a:off x="1816679" y="4437651"/>
            <a:ext cx="2462645" cy="369332"/>
          </a:xfrm>
          <a:prstGeom prst="rect">
            <a:avLst/>
          </a:prstGeom>
          <a:noFill/>
        </p:spPr>
        <p:txBody>
          <a:bodyPr wrap="square" rtlCol="0">
            <a:spAutoFit/>
          </a:bodyPr>
          <a:lstStyle/>
          <a:p>
            <a:pPr algn="ctr"/>
            <a:r>
              <a:rPr lang="en-US" dirty="0">
                <a:solidFill>
                  <a:schemeClr val="bg1"/>
                </a:solidFill>
                <a:latin typeface=""/>
              </a:rPr>
              <a:t>17.07.2023</a:t>
            </a:r>
            <a:endParaRPr lang="aa-ET" dirty="0">
              <a:solidFill>
                <a:schemeClr val="bg1"/>
              </a:solidFill>
              <a:latin typeface=""/>
            </a:endParaRPr>
          </a:p>
        </p:txBody>
      </p:sp>
      <p:pic>
        <p:nvPicPr>
          <p:cNvPr id="7" name="Picture 6" descr="A blue and white rectangle&#10;&#10;Description automatically generated">
            <a:extLst>
              <a:ext uri="{FF2B5EF4-FFF2-40B4-BE49-F238E27FC236}">
                <a16:creationId xmlns:a16="http://schemas.microsoft.com/office/drawing/2014/main" id="{52327028-240C-3A83-1DFF-04FDE9D6A48B}"/>
              </a:ext>
            </a:extLst>
          </p:cNvPr>
          <p:cNvPicPr>
            <a:picLocks noChangeAspect="1"/>
          </p:cNvPicPr>
          <p:nvPr/>
        </p:nvPicPr>
        <p:blipFill>
          <a:blip r:embed="rId3"/>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FF679120-3BDE-73BB-3DD6-E3959DBFC4B9}"/>
              </a:ext>
            </a:extLst>
          </p:cNvPr>
          <p:cNvSpPr txBox="1"/>
          <p:nvPr/>
        </p:nvSpPr>
        <p:spPr>
          <a:xfrm>
            <a:off x="657922" y="6530667"/>
            <a:ext cx="524108" cy="369332"/>
          </a:xfrm>
          <a:prstGeom prst="rect">
            <a:avLst/>
          </a:prstGeom>
          <a:noFill/>
        </p:spPr>
        <p:txBody>
          <a:bodyPr wrap="square" rtlCol="0">
            <a:spAutoFit/>
          </a:bodyPr>
          <a:lstStyle/>
          <a:p>
            <a:pPr algn="ctr"/>
            <a:fld id="{9416C691-75A3-4B1B-A5E9-1AEFCE342C62}" type="slidenum">
              <a:rPr lang="he-IL" b="1" smtClean="0">
                <a:solidFill>
                  <a:srgbClr val="003E7E"/>
                </a:solidFill>
                <a:latin typeface="David" panose="020E0502060401010101" pitchFamily="34" charset="-79"/>
                <a:cs typeface="David" panose="020E0502060401010101" pitchFamily="34" charset="-79"/>
              </a:rPr>
              <a:t>42</a:t>
            </a:fld>
            <a:endParaRPr lang="aa-ET" b="1" dirty="0">
              <a:solidFill>
                <a:srgbClr val="003E7E"/>
              </a:solidFill>
              <a:latin typeface="David" panose="020E0502060401010101" pitchFamily="34" charset="-79"/>
              <a:cs typeface="David" panose="020E0502060401010101" pitchFamily="34" charset="-79"/>
            </a:endParaRPr>
          </a:p>
        </p:txBody>
      </p:sp>
      <p:sp>
        <p:nvSpPr>
          <p:cNvPr id="9" name="TextBox 8">
            <a:extLst>
              <a:ext uri="{FF2B5EF4-FFF2-40B4-BE49-F238E27FC236}">
                <a16:creationId xmlns:a16="http://schemas.microsoft.com/office/drawing/2014/main" id="{4B8F2D69-7597-5FE2-EDB9-20305DB78251}"/>
              </a:ext>
            </a:extLst>
          </p:cNvPr>
          <p:cNvSpPr txBox="1"/>
          <p:nvPr/>
        </p:nvSpPr>
        <p:spPr>
          <a:xfrm>
            <a:off x="273132" y="94277"/>
            <a:ext cx="6887689" cy="954107"/>
          </a:xfrm>
          <a:prstGeom prst="rect">
            <a:avLst/>
          </a:prstGeom>
          <a:noFill/>
        </p:spPr>
        <p:txBody>
          <a:bodyPr wrap="square">
            <a:spAutoFit/>
          </a:bodyPr>
          <a:lstStyle/>
          <a:p>
            <a:pPr algn="ctr" rtl="1"/>
            <a:r>
              <a:rPr lang="he-IL" sz="2800" b="1" dirty="0">
                <a:solidFill>
                  <a:srgbClr val="002060"/>
                </a:solidFill>
                <a:latin typeface="David" panose="020E0502060401010101" pitchFamily="34" charset="-79"/>
                <a:cs typeface="David" panose="020E0502060401010101" pitchFamily="34" charset="-79"/>
              </a:rPr>
              <a:t>התפלגות התלמידים בחינוך יסודי </a:t>
            </a:r>
            <a:r>
              <a:rPr lang="he-IL" sz="2800" b="1" dirty="0" err="1">
                <a:solidFill>
                  <a:srgbClr val="002060"/>
                </a:solidFill>
                <a:latin typeface="David" panose="020E0502060401010101" pitchFamily="34" charset="-79"/>
                <a:cs typeface="David" panose="020E0502060401010101" pitchFamily="34" charset="-79"/>
              </a:rPr>
              <a:t>ממ"ח</a:t>
            </a:r>
            <a:r>
              <a:rPr lang="he-IL" sz="2800" b="1" dirty="0">
                <a:solidFill>
                  <a:srgbClr val="002060"/>
                </a:solidFill>
                <a:latin typeface="David" panose="020E0502060401010101" pitchFamily="34" charset="-79"/>
                <a:cs typeface="David" panose="020E0502060401010101" pitchFamily="34" charset="-79"/>
              </a:rPr>
              <a:t> לפי מגדר</a:t>
            </a:r>
            <a:r>
              <a:rPr lang="en-US" sz="2800" b="1" dirty="0">
                <a:solidFill>
                  <a:srgbClr val="002060"/>
                </a:solidFill>
                <a:latin typeface="David" panose="020E0502060401010101" pitchFamily="34" charset="-79"/>
                <a:cs typeface="David" panose="020E0502060401010101" pitchFamily="34" charset="-79"/>
              </a:rPr>
              <a:t/>
            </a:r>
            <a:br>
              <a:rPr lang="en-US" sz="2800" b="1" dirty="0">
                <a:solidFill>
                  <a:srgbClr val="002060"/>
                </a:solidFill>
                <a:latin typeface="David" panose="020E0502060401010101" pitchFamily="34" charset="-79"/>
                <a:cs typeface="David" panose="020E0502060401010101" pitchFamily="34" charset="-79"/>
              </a:rPr>
            </a:br>
            <a:r>
              <a:rPr lang="he-IL" sz="2800" b="1" dirty="0">
                <a:solidFill>
                  <a:srgbClr val="002060"/>
                </a:solidFill>
                <a:latin typeface="David" panose="020E0502060401010101" pitchFamily="34" charset="-79"/>
                <a:cs typeface="David" panose="020E0502060401010101" pitchFamily="34" charset="-79"/>
              </a:rPr>
              <a:t>2014–2022 </a:t>
            </a:r>
            <a:r>
              <a:rPr lang="he-IL" sz="2800" dirty="0">
                <a:solidFill>
                  <a:srgbClr val="002060"/>
                </a:solidFill>
                <a:latin typeface="David" panose="020E0502060401010101" pitchFamily="34" charset="-79"/>
                <a:cs typeface="David" panose="020E0502060401010101" pitchFamily="34" charset="-79"/>
              </a:rPr>
              <a:t>(%)</a:t>
            </a:r>
          </a:p>
        </p:txBody>
      </p:sp>
      <p:sp>
        <p:nvSpPr>
          <p:cNvPr id="10" name="TextBox 9">
            <a:extLst>
              <a:ext uri="{FF2B5EF4-FFF2-40B4-BE49-F238E27FC236}">
                <a16:creationId xmlns:a16="http://schemas.microsoft.com/office/drawing/2014/main" id="{4B8F2D69-7597-5FE2-EDB9-20305DB78251}"/>
              </a:ext>
            </a:extLst>
          </p:cNvPr>
          <p:cNvSpPr txBox="1"/>
          <p:nvPr/>
        </p:nvSpPr>
        <p:spPr>
          <a:xfrm>
            <a:off x="8323270" y="1967071"/>
            <a:ext cx="3675412" cy="646331"/>
          </a:xfrm>
          <a:prstGeom prst="rect">
            <a:avLst/>
          </a:prstGeom>
          <a:noFill/>
        </p:spPr>
        <p:txBody>
          <a:bodyPr wrap="square">
            <a:spAutoFit/>
          </a:bodyPr>
          <a:lstStyle/>
          <a:p>
            <a:pPr algn="r" rtl="1"/>
            <a:r>
              <a:rPr lang="he-IL" dirty="0">
                <a:solidFill>
                  <a:srgbClr val="003E7E"/>
                </a:solidFill>
                <a:effectLst/>
                <a:latin typeface="David" panose="020E0502060401010101" pitchFamily="34" charset="-79"/>
                <a:cs typeface="David" panose="020E0502060401010101" pitchFamily="34" charset="-79"/>
              </a:rPr>
              <a:t/>
            </a:r>
            <a:br>
              <a:rPr lang="he-IL" dirty="0">
                <a:solidFill>
                  <a:srgbClr val="003E7E"/>
                </a:solidFill>
                <a:effectLst/>
                <a:latin typeface="David" panose="020E0502060401010101" pitchFamily="34" charset="-79"/>
                <a:cs typeface="David" panose="020E0502060401010101" pitchFamily="34" charset="-79"/>
              </a:rPr>
            </a:br>
            <a:endParaRPr lang="he-IL" dirty="0">
              <a:solidFill>
                <a:srgbClr val="003E7E"/>
              </a:solidFill>
              <a:effectLst/>
              <a:latin typeface="David" panose="020E0502060401010101" pitchFamily="34" charset="-79"/>
              <a:cs typeface="David" panose="020E0502060401010101" pitchFamily="34" charset="-79"/>
            </a:endParaRPr>
          </a:p>
        </p:txBody>
      </p:sp>
      <p:pic>
        <p:nvPicPr>
          <p:cNvPr id="6" name="תמונה 5">
            <a:extLst>
              <a:ext uri="{FF2B5EF4-FFF2-40B4-BE49-F238E27FC236}">
                <a16:creationId xmlns:a16="http://schemas.microsoft.com/office/drawing/2014/main" id="{C27C385B-32A8-AB8F-9A82-8F542E821996}"/>
              </a:ext>
            </a:extLst>
          </p:cNvPr>
          <p:cNvPicPr>
            <a:picLocks noChangeAspect="1"/>
          </p:cNvPicPr>
          <p:nvPr/>
        </p:nvPicPr>
        <p:blipFill>
          <a:blip r:embed="rId4"/>
          <a:stretch>
            <a:fillRect/>
          </a:stretch>
        </p:blipFill>
        <p:spPr>
          <a:xfrm>
            <a:off x="0" y="1224792"/>
            <a:ext cx="8054365" cy="5263876"/>
          </a:xfrm>
          <a:prstGeom prst="rect">
            <a:avLst/>
          </a:prstGeom>
        </p:spPr>
      </p:pic>
      <p:pic>
        <p:nvPicPr>
          <p:cNvPr id="11" name="תמונה 10"/>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702800" y="242484"/>
            <a:ext cx="559594" cy="583016"/>
          </a:xfrm>
          <a:prstGeom prst="rect">
            <a:avLst/>
          </a:prstGeom>
          <a:noFill/>
          <a:ln>
            <a:noFill/>
          </a:ln>
        </p:spPr>
      </p:pic>
    </p:spTree>
    <p:extLst>
      <p:ext uri="{BB962C8B-B14F-4D97-AF65-F5344CB8AC3E}">
        <p14:creationId xmlns:p14="http://schemas.microsoft.com/office/powerpoint/2010/main" val="180622467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2BF8C091-700F-32F2-8F53-1B211C1C04F1}"/>
              </a:ext>
            </a:extLst>
          </p:cNvPr>
          <p:cNvSpPr txBox="1"/>
          <p:nvPr/>
        </p:nvSpPr>
        <p:spPr>
          <a:xfrm>
            <a:off x="1" y="2587336"/>
            <a:ext cx="6096000" cy="1200329"/>
          </a:xfrm>
          <a:prstGeom prst="rect">
            <a:avLst/>
          </a:prstGeom>
          <a:noFill/>
        </p:spPr>
        <p:txBody>
          <a:bodyPr wrap="square" rtlCol="0">
            <a:spAutoFit/>
          </a:bodyPr>
          <a:lstStyle/>
          <a:p>
            <a:pPr algn="ctr"/>
            <a:r>
              <a:rPr lang="he-IL" sz="3600" dirty="0">
                <a:solidFill>
                  <a:schemeClr val="bg1"/>
                </a:solidFill>
                <a:latin typeface=""/>
              </a:rPr>
              <a:t>שקף שער</a:t>
            </a:r>
          </a:p>
          <a:p>
            <a:pPr algn="ctr"/>
            <a:r>
              <a:rPr lang="he-IL" sz="3600" dirty="0">
                <a:solidFill>
                  <a:schemeClr val="bg1"/>
                </a:solidFill>
                <a:latin typeface=""/>
              </a:rPr>
              <a:t>וכותרת נושא לדוגמה</a:t>
            </a:r>
            <a:endParaRPr lang="aa-ET" sz="3600" dirty="0">
              <a:solidFill>
                <a:schemeClr val="bg1"/>
              </a:solidFill>
              <a:latin typeface=""/>
            </a:endParaRPr>
          </a:p>
        </p:txBody>
      </p:sp>
      <p:sp>
        <p:nvSpPr>
          <p:cNvPr id="2" name="TextBox 1">
            <a:extLst>
              <a:ext uri="{FF2B5EF4-FFF2-40B4-BE49-F238E27FC236}">
                <a16:creationId xmlns:a16="http://schemas.microsoft.com/office/drawing/2014/main" id="{EA0D35B2-42AA-8FF8-3435-5A7247216050}"/>
              </a:ext>
            </a:extLst>
          </p:cNvPr>
          <p:cNvSpPr txBox="1"/>
          <p:nvPr/>
        </p:nvSpPr>
        <p:spPr>
          <a:xfrm>
            <a:off x="1816679" y="4437651"/>
            <a:ext cx="2462645" cy="369332"/>
          </a:xfrm>
          <a:prstGeom prst="rect">
            <a:avLst/>
          </a:prstGeom>
          <a:noFill/>
        </p:spPr>
        <p:txBody>
          <a:bodyPr wrap="square" rtlCol="0">
            <a:spAutoFit/>
          </a:bodyPr>
          <a:lstStyle/>
          <a:p>
            <a:pPr algn="ctr"/>
            <a:r>
              <a:rPr lang="en-US" dirty="0">
                <a:solidFill>
                  <a:schemeClr val="bg1"/>
                </a:solidFill>
                <a:latin typeface=""/>
              </a:rPr>
              <a:t>17.07.2023</a:t>
            </a:r>
            <a:endParaRPr lang="aa-ET" dirty="0">
              <a:solidFill>
                <a:schemeClr val="bg1"/>
              </a:solidFill>
              <a:latin typeface=""/>
            </a:endParaRPr>
          </a:p>
        </p:txBody>
      </p:sp>
      <p:pic>
        <p:nvPicPr>
          <p:cNvPr id="7" name="Picture 6" descr="A blue and white rectangle&#10;&#10;Description automatically generated">
            <a:extLst>
              <a:ext uri="{FF2B5EF4-FFF2-40B4-BE49-F238E27FC236}">
                <a16:creationId xmlns:a16="http://schemas.microsoft.com/office/drawing/2014/main" id="{52327028-240C-3A83-1DFF-04FDE9D6A48B}"/>
              </a:ext>
            </a:extLst>
          </p:cNvPr>
          <p:cNvPicPr>
            <a:picLocks noChangeAspect="1"/>
          </p:cNvPicPr>
          <p:nvPr/>
        </p:nvPicPr>
        <p:blipFill>
          <a:blip r:embed="rId3"/>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FF679120-3BDE-73BB-3DD6-E3959DBFC4B9}"/>
              </a:ext>
            </a:extLst>
          </p:cNvPr>
          <p:cNvSpPr txBox="1"/>
          <p:nvPr/>
        </p:nvSpPr>
        <p:spPr>
          <a:xfrm>
            <a:off x="657922" y="6530667"/>
            <a:ext cx="524108" cy="369332"/>
          </a:xfrm>
          <a:prstGeom prst="rect">
            <a:avLst/>
          </a:prstGeom>
          <a:noFill/>
        </p:spPr>
        <p:txBody>
          <a:bodyPr wrap="square" rtlCol="0">
            <a:spAutoFit/>
          </a:bodyPr>
          <a:lstStyle/>
          <a:p>
            <a:pPr algn="ctr"/>
            <a:fld id="{9416C691-75A3-4B1B-A5E9-1AEFCE342C62}" type="slidenum">
              <a:rPr lang="he-IL" b="1" smtClean="0">
                <a:solidFill>
                  <a:srgbClr val="003E7E"/>
                </a:solidFill>
                <a:latin typeface="David" panose="020E0502060401010101" pitchFamily="34" charset="-79"/>
                <a:cs typeface="David" panose="020E0502060401010101" pitchFamily="34" charset="-79"/>
              </a:rPr>
              <a:t>43</a:t>
            </a:fld>
            <a:endParaRPr lang="aa-ET" b="1" dirty="0">
              <a:solidFill>
                <a:srgbClr val="003E7E"/>
              </a:solidFill>
              <a:latin typeface="David" panose="020E0502060401010101" pitchFamily="34" charset="-79"/>
              <a:cs typeface="David" panose="020E0502060401010101" pitchFamily="34" charset="-79"/>
            </a:endParaRPr>
          </a:p>
        </p:txBody>
      </p:sp>
      <p:sp>
        <p:nvSpPr>
          <p:cNvPr id="9" name="TextBox 8">
            <a:extLst>
              <a:ext uri="{FF2B5EF4-FFF2-40B4-BE49-F238E27FC236}">
                <a16:creationId xmlns:a16="http://schemas.microsoft.com/office/drawing/2014/main" id="{4B8F2D69-7597-5FE2-EDB9-20305DB78251}"/>
              </a:ext>
            </a:extLst>
          </p:cNvPr>
          <p:cNvSpPr txBox="1"/>
          <p:nvPr/>
        </p:nvSpPr>
        <p:spPr>
          <a:xfrm>
            <a:off x="249382" y="119133"/>
            <a:ext cx="9165950" cy="954107"/>
          </a:xfrm>
          <a:prstGeom prst="rect">
            <a:avLst/>
          </a:prstGeom>
          <a:noFill/>
        </p:spPr>
        <p:txBody>
          <a:bodyPr wrap="square">
            <a:spAutoFit/>
          </a:bodyPr>
          <a:lstStyle/>
          <a:p>
            <a:pPr algn="ctr" rtl="1"/>
            <a:r>
              <a:rPr lang="he-IL" sz="2800" b="1" dirty="0">
                <a:solidFill>
                  <a:srgbClr val="002060"/>
                </a:solidFill>
                <a:latin typeface="David" panose="020E0502060401010101" pitchFamily="34" charset="-79"/>
                <a:cs typeface="David" panose="020E0502060401010101" pitchFamily="34" charset="-79"/>
              </a:rPr>
              <a:t>מספרי ושיעורי התלמידות-</a:t>
            </a:r>
            <a:r>
              <a:rPr lang="he-IL" sz="2800" b="1" dirty="0">
                <a:solidFill>
                  <a:srgbClr val="FF33CC"/>
                </a:solidFill>
                <a:latin typeface="David" panose="020E0502060401010101" pitchFamily="34" charset="-79"/>
                <a:cs typeface="David" panose="020E0502060401010101" pitchFamily="34" charset="-79"/>
              </a:rPr>
              <a:t>בנות</a:t>
            </a:r>
            <a:r>
              <a:rPr lang="he-IL" sz="2800" b="1" dirty="0">
                <a:solidFill>
                  <a:srgbClr val="002060"/>
                </a:solidFill>
                <a:latin typeface="David" panose="020E0502060401010101" pitchFamily="34" charset="-79"/>
                <a:cs typeface="David" panose="020E0502060401010101" pitchFamily="34" charset="-79"/>
              </a:rPr>
              <a:t> בחינוך היסודי הממ"ח </a:t>
            </a:r>
          </a:p>
          <a:p>
            <a:pPr algn="ctr" rtl="1"/>
            <a:r>
              <a:rPr lang="he-IL" sz="2800" b="1" dirty="0">
                <a:solidFill>
                  <a:srgbClr val="002060"/>
                </a:solidFill>
                <a:latin typeface="David" panose="020E0502060401010101" pitchFamily="34" charset="-79"/>
                <a:cs typeface="David" panose="020E0502060401010101" pitchFamily="34" charset="-79"/>
              </a:rPr>
              <a:t>לפי הזרם, 2014–2022</a:t>
            </a:r>
          </a:p>
        </p:txBody>
      </p:sp>
      <p:pic>
        <p:nvPicPr>
          <p:cNvPr id="4" name="תמונה 3">
            <a:extLst>
              <a:ext uri="{FF2B5EF4-FFF2-40B4-BE49-F238E27FC236}">
                <a16:creationId xmlns:a16="http://schemas.microsoft.com/office/drawing/2014/main" id="{74371658-F8D6-B57F-3AB1-7F994C1FF0E6}"/>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32357" y="2058099"/>
            <a:ext cx="4582975" cy="3041236"/>
          </a:xfrm>
          <a:prstGeom prst="rect">
            <a:avLst/>
          </a:prstGeom>
          <a:noFill/>
        </p:spPr>
      </p:pic>
      <p:pic>
        <p:nvPicPr>
          <p:cNvPr id="5" name="תמונה 4">
            <a:extLst>
              <a:ext uri="{FF2B5EF4-FFF2-40B4-BE49-F238E27FC236}">
                <a16:creationId xmlns:a16="http://schemas.microsoft.com/office/drawing/2014/main" id="{028C349E-9F6B-2B55-0661-E7A460E99A18}"/>
              </a:ext>
            </a:extLst>
          </p:cNvPr>
          <p:cNvPicPr>
            <a:picLocks noChangeAspect="1"/>
          </p:cNvPicPr>
          <p:nvPr/>
        </p:nvPicPr>
        <p:blipFill>
          <a:blip r:embed="rId5"/>
          <a:stretch>
            <a:fillRect/>
          </a:stretch>
        </p:blipFill>
        <p:spPr>
          <a:xfrm>
            <a:off x="249382" y="2045750"/>
            <a:ext cx="4582976" cy="2995173"/>
          </a:xfrm>
          <a:prstGeom prst="rect">
            <a:avLst/>
          </a:prstGeom>
        </p:spPr>
      </p:pic>
      <p:sp>
        <p:nvSpPr>
          <p:cNvPr id="6" name="תיבת טקסט 5">
            <a:extLst>
              <a:ext uri="{FF2B5EF4-FFF2-40B4-BE49-F238E27FC236}">
                <a16:creationId xmlns:a16="http://schemas.microsoft.com/office/drawing/2014/main" id="{7818FE0C-9C4D-FCDE-5807-3D0D58FB7AE4}"/>
              </a:ext>
            </a:extLst>
          </p:cNvPr>
          <p:cNvSpPr txBox="1"/>
          <p:nvPr/>
        </p:nvSpPr>
        <p:spPr>
          <a:xfrm>
            <a:off x="4943431" y="1543028"/>
            <a:ext cx="4253732" cy="369332"/>
          </a:xfrm>
          <a:prstGeom prst="rect">
            <a:avLst/>
          </a:prstGeom>
          <a:noFill/>
        </p:spPr>
        <p:txBody>
          <a:bodyPr wrap="square" rtlCol="1">
            <a:spAutoFit/>
          </a:bodyPr>
          <a:lstStyle/>
          <a:p>
            <a:pPr algn="ctr"/>
            <a:r>
              <a:rPr lang="he-IL" sz="1800" dirty="0">
                <a:effectLst/>
                <a:latin typeface="Courier New" panose="02070309020205020404" pitchFamily="49" charset="0"/>
                <a:ea typeface="Calibri" panose="020F0502020204030204" pitchFamily="34" charset="0"/>
                <a:cs typeface="David" panose="020E0502060401010101" pitchFamily="34" charset="-79"/>
              </a:rPr>
              <a:t>מספר התלמידות</a:t>
            </a:r>
            <a:endParaRPr lang="he-IL" dirty="0">
              <a:latin typeface="David" panose="020E0502060401010101" pitchFamily="34" charset="-79"/>
              <a:cs typeface="David" panose="020E0502060401010101" pitchFamily="34" charset="-79"/>
            </a:endParaRPr>
          </a:p>
        </p:txBody>
      </p:sp>
      <p:sp>
        <p:nvSpPr>
          <p:cNvPr id="8" name="תיבת טקסט 7">
            <a:extLst>
              <a:ext uri="{FF2B5EF4-FFF2-40B4-BE49-F238E27FC236}">
                <a16:creationId xmlns:a16="http://schemas.microsoft.com/office/drawing/2014/main" id="{CD88BC52-E6EE-0FC8-F974-549074CCDBEA}"/>
              </a:ext>
            </a:extLst>
          </p:cNvPr>
          <p:cNvSpPr txBox="1"/>
          <p:nvPr/>
        </p:nvSpPr>
        <p:spPr>
          <a:xfrm>
            <a:off x="414004" y="1547327"/>
            <a:ext cx="4253732" cy="369332"/>
          </a:xfrm>
          <a:prstGeom prst="rect">
            <a:avLst/>
          </a:prstGeom>
          <a:noFill/>
        </p:spPr>
        <p:txBody>
          <a:bodyPr wrap="square" rtlCol="1">
            <a:spAutoFit/>
          </a:bodyPr>
          <a:lstStyle/>
          <a:p>
            <a:pPr algn="ctr"/>
            <a:r>
              <a:rPr lang="he-IL" sz="1800" dirty="0">
                <a:effectLst/>
                <a:latin typeface="Courier New" panose="02070309020205020404" pitchFamily="49" charset="0"/>
                <a:ea typeface="Calibri" panose="020F0502020204030204" pitchFamily="34" charset="0"/>
                <a:cs typeface="David" panose="020E0502060401010101" pitchFamily="34" charset="-79"/>
              </a:rPr>
              <a:t>שיעור התלמידות (%)</a:t>
            </a:r>
            <a:endParaRPr lang="he-IL" dirty="0">
              <a:latin typeface="David" panose="020E0502060401010101" pitchFamily="34" charset="-79"/>
              <a:cs typeface="David" panose="020E0502060401010101" pitchFamily="34" charset="-79"/>
            </a:endParaRPr>
          </a:p>
        </p:txBody>
      </p:sp>
      <p:pic>
        <p:nvPicPr>
          <p:cNvPr id="11" name="תמונה 10"/>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702800" y="242484"/>
            <a:ext cx="559594" cy="583016"/>
          </a:xfrm>
          <a:prstGeom prst="rect">
            <a:avLst/>
          </a:prstGeom>
          <a:noFill/>
          <a:ln>
            <a:noFill/>
          </a:ln>
        </p:spPr>
      </p:pic>
    </p:spTree>
    <p:extLst>
      <p:ext uri="{BB962C8B-B14F-4D97-AF65-F5344CB8AC3E}">
        <p14:creationId xmlns:p14="http://schemas.microsoft.com/office/powerpoint/2010/main" val="277356874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2BF8C091-700F-32F2-8F53-1B211C1C04F1}"/>
              </a:ext>
            </a:extLst>
          </p:cNvPr>
          <p:cNvSpPr txBox="1"/>
          <p:nvPr/>
        </p:nvSpPr>
        <p:spPr>
          <a:xfrm>
            <a:off x="1" y="2587336"/>
            <a:ext cx="6096000" cy="1200329"/>
          </a:xfrm>
          <a:prstGeom prst="rect">
            <a:avLst/>
          </a:prstGeom>
          <a:noFill/>
        </p:spPr>
        <p:txBody>
          <a:bodyPr wrap="square" rtlCol="0">
            <a:spAutoFit/>
          </a:bodyPr>
          <a:lstStyle/>
          <a:p>
            <a:pPr algn="ctr"/>
            <a:r>
              <a:rPr lang="he-IL" sz="3600" dirty="0">
                <a:solidFill>
                  <a:schemeClr val="bg1"/>
                </a:solidFill>
                <a:latin typeface=""/>
              </a:rPr>
              <a:t>שקף שער</a:t>
            </a:r>
          </a:p>
          <a:p>
            <a:pPr algn="ctr"/>
            <a:r>
              <a:rPr lang="he-IL" sz="3600" dirty="0">
                <a:solidFill>
                  <a:schemeClr val="bg1"/>
                </a:solidFill>
                <a:latin typeface=""/>
              </a:rPr>
              <a:t>וכותרת נושא לדוגמה</a:t>
            </a:r>
            <a:endParaRPr lang="aa-ET" sz="3600" dirty="0">
              <a:solidFill>
                <a:schemeClr val="bg1"/>
              </a:solidFill>
              <a:latin typeface=""/>
            </a:endParaRPr>
          </a:p>
        </p:txBody>
      </p:sp>
      <p:sp>
        <p:nvSpPr>
          <p:cNvPr id="2" name="TextBox 1">
            <a:extLst>
              <a:ext uri="{FF2B5EF4-FFF2-40B4-BE49-F238E27FC236}">
                <a16:creationId xmlns:a16="http://schemas.microsoft.com/office/drawing/2014/main" id="{EA0D35B2-42AA-8FF8-3435-5A7247216050}"/>
              </a:ext>
            </a:extLst>
          </p:cNvPr>
          <p:cNvSpPr txBox="1"/>
          <p:nvPr/>
        </p:nvSpPr>
        <p:spPr>
          <a:xfrm>
            <a:off x="1816679" y="4437651"/>
            <a:ext cx="2462645" cy="369332"/>
          </a:xfrm>
          <a:prstGeom prst="rect">
            <a:avLst/>
          </a:prstGeom>
          <a:noFill/>
        </p:spPr>
        <p:txBody>
          <a:bodyPr wrap="square" rtlCol="0">
            <a:spAutoFit/>
          </a:bodyPr>
          <a:lstStyle/>
          <a:p>
            <a:pPr algn="ctr"/>
            <a:r>
              <a:rPr lang="en-US" dirty="0">
                <a:solidFill>
                  <a:schemeClr val="bg1"/>
                </a:solidFill>
                <a:latin typeface=""/>
              </a:rPr>
              <a:t>17.07.2023</a:t>
            </a:r>
            <a:endParaRPr lang="aa-ET" dirty="0">
              <a:solidFill>
                <a:schemeClr val="bg1"/>
              </a:solidFill>
              <a:latin typeface=""/>
            </a:endParaRPr>
          </a:p>
        </p:txBody>
      </p:sp>
      <p:pic>
        <p:nvPicPr>
          <p:cNvPr id="7" name="Picture 6" descr="A blue and white rectangle&#10;&#10;Description automatically generated">
            <a:extLst>
              <a:ext uri="{FF2B5EF4-FFF2-40B4-BE49-F238E27FC236}">
                <a16:creationId xmlns:a16="http://schemas.microsoft.com/office/drawing/2014/main" id="{52327028-240C-3A83-1DFF-04FDE9D6A48B}"/>
              </a:ext>
            </a:extLst>
          </p:cNvPr>
          <p:cNvPicPr>
            <a:picLocks noChangeAspect="1"/>
          </p:cNvPicPr>
          <p:nvPr/>
        </p:nvPicPr>
        <p:blipFill>
          <a:blip r:embed="rId3"/>
          <a:stretch>
            <a:fillRect/>
          </a:stretch>
        </p:blipFill>
        <p:spPr>
          <a:xfrm>
            <a:off x="0" y="0"/>
            <a:ext cx="12192000" cy="6858000"/>
          </a:xfrm>
          <a:prstGeom prst="rect">
            <a:avLst/>
          </a:prstGeom>
        </p:spPr>
      </p:pic>
      <p:sp>
        <p:nvSpPr>
          <p:cNvPr id="10" name="TextBox 9">
            <a:extLst>
              <a:ext uri="{FF2B5EF4-FFF2-40B4-BE49-F238E27FC236}">
                <a16:creationId xmlns:a16="http://schemas.microsoft.com/office/drawing/2014/main" id="{E0E361EC-4DAB-DF3E-7C0B-C9EAC8AEFE87}"/>
              </a:ext>
            </a:extLst>
          </p:cNvPr>
          <p:cNvSpPr txBox="1"/>
          <p:nvPr/>
        </p:nvSpPr>
        <p:spPr>
          <a:xfrm>
            <a:off x="438912" y="1387008"/>
            <a:ext cx="10991089" cy="5109091"/>
          </a:xfrm>
          <a:prstGeom prst="rect">
            <a:avLst/>
          </a:prstGeom>
          <a:noFill/>
        </p:spPr>
        <p:txBody>
          <a:bodyPr wrap="square">
            <a:spAutoFit/>
          </a:bodyPr>
          <a:lstStyle/>
          <a:p>
            <a:pPr algn="r" rtl="1"/>
            <a:r>
              <a:rPr lang="he-IL" sz="2800" b="1" dirty="0">
                <a:solidFill>
                  <a:srgbClr val="FF5E54"/>
                </a:solidFill>
                <a:latin typeface="David" panose="020E0502060401010101" pitchFamily="34" charset="-79"/>
                <a:cs typeface="David" panose="020E0502060401010101" pitchFamily="34" charset="-79"/>
              </a:rPr>
              <a:t>שאלות המחקר, האוכלוסייה ומקורות הנתונים </a:t>
            </a:r>
            <a:endParaRPr lang="he-IL" sz="2800" b="1" dirty="0">
              <a:solidFill>
                <a:srgbClr val="FF5E54"/>
              </a:solidFill>
              <a:effectLst/>
              <a:latin typeface="David" panose="020E0502060401010101" pitchFamily="34" charset="-79"/>
              <a:cs typeface="David" panose="020E0502060401010101" pitchFamily="34" charset="-79"/>
            </a:endParaRPr>
          </a:p>
          <a:p>
            <a:pPr algn="r" rtl="1"/>
            <a:endParaRPr lang="he-IL" dirty="0">
              <a:solidFill>
                <a:srgbClr val="003E7E"/>
              </a:solidFill>
              <a:effectLst/>
              <a:latin typeface="David" panose="020E0502060401010101" pitchFamily="34" charset="-79"/>
              <a:cs typeface="David" panose="020E0502060401010101" pitchFamily="34" charset="-79"/>
            </a:endParaRPr>
          </a:p>
          <a:p>
            <a:pPr marL="285750" indent="-285750" algn="r" rtl="1">
              <a:spcAft>
                <a:spcPts val="600"/>
              </a:spcAft>
              <a:buBlip>
                <a:blip r:embed="rId4"/>
              </a:buBlip>
            </a:pPr>
            <a:r>
              <a:rPr lang="he-IL" dirty="0">
                <a:solidFill>
                  <a:srgbClr val="003E7E"/>
                </a:solidFill>
                <a:latin typeface="David" panose="020E0502060401010101" pitchFamily="34" charset="-79"/>
                <a:cs typeface="David" panose="020E0502060401010101" pitchFamily="34" charset="-79"/>
              </a:rPr>
              <a:t>המחקר בוחן לראשונה את המאפיינים הדמוגרפיים-חברתיים-כלכליים של התלמידים הבנים בחינוך היסודי הממ"ח, ואת המשך דרכם בחינוך העל-יסודי ובישיבות גדולות.</a:t>
            </a:r>
          </a:p>
          <a:p>
            <a:pPr marL="285750" indent="-285750" algn="r" rtl="1">
              <a:spcAft>
                <a:spcPts val="600"/>
              </a:spcAft>
              <a:buBlip>
                <a:blip r:embed="rId4"/>
              </a:buBlip>
            </a:pPr>
            <a:r>
              <a:rPr lang="he-IL" dirty="0">
                <a:solidFill>
                  <a:srgbClr val="003E7E"/>
                </a:solidFill>
                <a:latin typeface="David" panose="020E0502060401010101" pitchFamily="34" charset="-79"/>
                <a:cs typeface="David" panose="020E0502060401010101" pitchFamily="34" charset="-79"/>
              </a:rPr>
              <a:t>אוכלוסיית המחקר כוללת את כל הגברים החרדים ילידי 1995 עד 2020, המונים כ-360 אלף איש, להם צורפו הוריהם, אחיהם ואחיותיהם. </a:t>
            </a:r>
          </a:p>
          <a:p>
            <a:pPr marL="285750" indent="-285750" algn="r" rtl="1">
              <a:buBlip>
                <a:blip r:embed="rId4"/>
              </a:buBlip>
            </a:pPr>
            <a:r>
              <a:rPr lang="he-IL" dirty="0">
                <a:solidFill>
                  <a:srgbClr val="003E7E"/>
                </a:solidFill>
                <a:latin typeface="David" panose="020E0502060401010101" pitchFamily="34" charset="-79"/>
                <a:cs typeface="David" panose="020E0502060401010101" pitchFamily="34" charset="-79"/>
              </a:rPr>
              <a:t>מסד הנתונים מסתמך על מגוון קבצים מינהליים המכסים ברובם את התקופה עד 2021, הכוללים בין היתר את הבאים: </a:t>
            </a:r>
          </a:p>
          <a:p>
            <a:pPr marL="742950" lvl="1" indent="-285750" algn="r" rtl="1">
              <a:buFont typeface="Courier New" panose="02070309020205020404" pitchFamily="49" charset="0"/>
              <a:buChar char="o"/>
            </a:pPr>
            <a:r>
              <a:rPr lang="he-IL" dirty="0">
                <a:solidFill>
                  <a:srgbClr val="003E7E"/>
                </a:solidFill>
                <a:latin typeface="David" panose="020E0502060401010101" pitchFamily="34" charset="-79"/>
                <a:cs typeface="David" panose="020E0502060401010101" pitchFamily="34" charset="-79"/>
              </a:rPr>
              <a:t>מרשם התושבים</a:t>
            </a:r>
          </a:p>
          <a:p>
            <a:pPr marL="742950" lvl="1" indent="-285750" algn="r" rtl="1">
              <a:buFont typeface="Courier New" panose="02070309020205020404" pitchFamily="49" charset="0"/>
              <a:buChar char="o"/>
            </a:pPr>
            <a:r>
              <a:rPr lang="he-IL" dirty="0">
                <a:solidFill>
                  <a:srgbClr val="003E7E"/>
                </a:solidFill>
                <a:latin typeface="David" panose="020E0502060401010101" pitchFamily="34" charset="-79"/>
                <a:cs typeface="David" panose="020E0502060401010101" pitchFamily="34" charset="-79"/>
              </a:rPr>
              <a:t>תלמידים ובתי ספר</a:t>
            </a:r>
          </a:p>
          <a:p>
            <a:pPr marL="742950" lvl="1" indent="-285750" algn="r" rtl="1">
              <a:buFont typeface="Courier New" panose="02070309020205020404" pitchFamily="49" charset="0"/>
              <a:buChar char="o"/>
            </a:pPr>
            <a:r>
              <a:rPr lang="he-IL" dirty="0">
                <a:solidFill>
                  <a:srgbClr val="003E7E"/>
                </a:solidFill>
                <a:latin typeface="David" panose="020E0502060401010101" pitchFamily="34" charset="-79"/>
                <a:cs typeface="David" panose="020E0502060401010101" pitchFamily="34" charset="-79"/>
              </a:rPr>
              <a:t>בחינות בגרות</a:t>
            </a:r>
          </a:p>
          <a:p>
            <a:pPr marL="742950" lvl="1" indent="-285750" algn="r" rtl="1">
              <a:buFont typeface="Courier New" panose="02070309020205020404" pitchFamily="49" charset="0"/>
              <a:buChar char="o"/>
            </a:pPr>
            <a:r>
              <a:rPr lang="he-IL" dirty="0">
                <a:solidFill>
                  <a:srgbClr val="003E7E"/>
                </a:solidFill>
                <a:latin typeface="David" panose="020E0502060401010101" pitchFamily="34" charset="-79"/>
                <a:cs typeface="David" panose="020E0502060401010101" pitchFamily="34" charset="-79"/>
              </a:rPr>
              <a:t>ישיבות גדולות וכוללים</a:t>
            </a:r>
          </a:p>
          <a:p>
            <a:pPr marL="742950" lvl="1" indent="-285750" algn="r" rtl="1">
              <a:buFont typeface="Courier New" panose="02070309020205020404" pitchFamily="49" charset="0"/>
              <a:buChar char="o"/>
            </a:pPr>
            <a:r>
              <a:rPr lang="he-IL" dirty="0">
                <a:solidFill>
                  <a:srgbClr val="003E7E"/>
                </a:solidFill>
                <a:latin typeface="David" panose="020E0502060401010101" pitchFamily="34" charset="-79"/>
                <a:cs typeface="David" panose="020E0502060401010101" pitchFamily="34" charset="-79"/>
              </a:rPr>
              <a:t>מרשם הדתיות</a:t>
            </a:r>
          </a:p>
          <a:p>
            <a:pPr marL="742950" lvl="1" indent="-285750" algn="r" rtl="1">
              <a:buFont typeface="Courier New" panose="02070309020205020404" pitchFamily="49" charset="0"/>
              <a:buChar char="o"/>
            </a:pPr>
            <a:r>
              <a:rPr lang="he-IL" dirty="0">
                <a:solidFill>
                  <a:srgbClr val="003E7E"/>
                </a:solidFill>
                <a:latin typeface="David" panose="020E0502060401010101" pitchFamily="34" charset="-79"/>
                <a:cs typeface="David" panose="020E0502060401010101" pitchFamily="34" charset="-79"/>
              </a:rPr>
              <a:t>מרשם ההשכלה</a:t>
            </a:r>
          </a:p>
          <a:p>
            <a:pPr marL="742950" lvl="1" indent="-285750" algn="r" rtl="1">
              <a:buFont typeface="Courier New" panose="02070309020205020404" pitchFamily="49" charset="0"/>
              <a:buChar char="o"/>
            </a:pPr>
            <a:r>
              <a:rPr lang="he-IL" dirty="0">
                <a:solidFill>
                  <a:srgbClr val="003E7E"/>
                </a:solidFill>
                <a:latin typeface="David" panose="020E0502060401010101" pitchFamily="34" charset="-79"/>
                <a:cs typeface="David" panose="020E0502060401010101" pitchFamily="34" charset="-79"/>
              </a:rPr>
              <a:t>תעסוקה ושכר של שכירים ועצמאים</a:t>
            </a:r>
          </a:p>
          <a:p>
            <a:pPr marL="742950" lvl="1" indent="-285750" algn="r" rtl="1">
              <a:buFont typeface="Courier New" panose="02070309020205020404" pitchFamily="49" charset="0"/>
              <a:buChar char="o"/>
            </a:pPr>
            <a:r>
              <a:rPr lang="he-IL" dirty="0">
                <a:solidFill>
                  <a:srgbClr val="003E7E"/>
                </a:solidFill>
                <a:latin typeface="David" panose="020E0502060401010101" pitchFamily="34" charset="-79"/>
                <a:cs typeface="David" panose="020E0502060401010101" pitchFamily="34" charset="-79"/>
              </a:rPr>
              <a:t>ציונים במבחני מיצ"ב ואסי"ף</a:t>
            </a:r>
          </a:p>
          <a:p>
            <a:pPr marL="742950" lvl="1" indent="-285750" algn="r" rtl="1">
              <a:buFont typeface="Courier New" panose="02070309020205020404" pitchFamily="49" charset="0"/>
              <a:buChar char="o"/>
            </a:pPr>
            <a:r>
              <a:rPr lang="he-IL" dirty="0">
                <a:solidFill>
                  <a:srgbClr val="003E7E"/>
                </a:solidFill>
                <a:latin typeface="David" panose="020E0502060401010101" pitchFamily="34" charset="-79"/>
                <a:cs typeface="David" panose="020E0502060401010101" pitchFamily="34" charset="-79"/>
              </a:rPr>
              <a:t>מורים</a:t>
            </a:r>
          </a:p>
          <a:p>
            <a:pPr marL="285750" indent="-285750" algn="r" rtl="1">
              <a:buBlip>
                <a:blip r:embed="rId4"/>
              </a:buBlip>
            </a:pPr>
            <a:endParaRPr lang="he-IL" dirty="0">
              <a:solidFill>
                <a:srgbClr val="003E7E"/>
              </a:solidFill>
              <a:effectLst/>
              <a:latin typeface="David" panose="020E0502060401010101" pitchFamily="34" charset="-79"/>
              <a:cs typeface="David" panose="020E0502060401010101" pitchFamily="34" charset="-79"/>
            </a:endParaRPr>
          </a:p>
        </p:txBody>
      </p:sp>
      <p:sp>
        <p:nvSpPr>
          <p:cNvPr id="3" name="TextBox 2">
            <a:extLst>
              <a:ext uri="{FF2B5EF4-FFF2-40B4-BE49-F238E27FC236}">
                <a16:creationId xmlns:a16="http://schemas.microsoft.com/office/drawing/2014/main" id="{FF679120-3BDE-73BB-3DD6-E3959DBFC4B9}"/>
              </a:ext>
            </a:extLst>
          </p:cNvPr>
          <p:cNvSpPr txBox="1"/>
          <p:nvPr/>
        </p:nvSpPr>
        <p:spPr>
          <a:xfrm>
            <a:off x="657922" y="6530667"/>
            <a:ext cx="524108" cy="369332"/>
          </a:xfrm>
          <a:prstGeom prst="rect">
            <a:avLst/>
          </a:prstGeom>
          <a:noFill/>
        </p:spPr>
        <p:txBody>
          <a:bodyPr wrap="square" rtlCol="0">
            <a:spAutoFit/>
          </a:bodyPr>
          <a:lstStyle/>
          <a:p>
            <a:pPr algn="ctr"/>
            <a:fld id="{79DB6328-A7AD-4A79-842D-11D494B2BE40}" type="slidenum">
              <a:rPr lang="en-US" b="1" smtClean="0">
                <a:solidFill>
                  <a:srgbClr val="003E7E"/>
                </a:solidFill>
                <a:latin typeface="David" panose="020E0502060401010101" pitchFamily="34" charset="-79"/>
                <a:cs typeface="David" panose="020E0502060401010101" pitchFamily="34" charset="-79"/>
              </a:rPr>
              <a:t>5</a:t>
            </a:fld>
            <a:endParaRPr lang="en-US" b="1" dirty="0">
              <a:solidFill>
                <a:srgbClr val="003E7E"/>
              </a:solidFill>
              <a:latin typeface="David" panose="020E0502060401010101" pitchFamily="34" charset="-79"/>
              <a:cs typeface="David" panose="020E0502060401010101" pitchFamily="34" charset="-79"/>
            </a:endParaRPr>
          </a:p>
        </p:txBody>
      </p:sp>
      <p:pic>
        <p:nvPicPr>
          <p:cNvPr id="8" name="תמונה 7"/>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702800" y="242484"/>
            <a:ext cx="559594" cy="583016"/>
          </a:xfrm>
          <a:prstGeom prst="rect">
            <a:avLst/>
          </a:prstGeom>
          <a:noFill/>
          <a:ln>
            <a:noFill/>
          </a:ln>
        </p:spPr>
      </p:pic>
    </p:spTree>
    <p:extLst>
      <p:ext uri="{BB962C8B-B14F-4D97-AF65-F5344CB8AC3E}">
        <p14:creationId xmlns:p14="http://schemas.microsoft.com/office/powerpoint/2010/main" val="11763595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ue screen with a blue background&#10;&#10;Description automatically generated">
            <a:extLst>
              <a:ext uri="{FF2B5EF4-FFF2-40B4-BE49-F238E27FC236}">
                <a16:creationId xmlns:a16="http://schemas.microsoft.com/office/drawing/2014/main" id="{44C0DF06-9850-F092-B468-98623DFDECFE}"/>
              </a:ext>
            </a:extLst>
          </p:cNvPr>
          <p:cNvPicPr>
            <a:picLocks noChangeAspect="1"/>
          </p:cNvPicPr>
          <p:nvPr/>
        </p:nvPicPr>
        <p:blipFill>
          <a:blip r:embed="rId3"/>
          <a:stretch>
            <a:fillRect/>
          </a:stretch>
        </p:blipFill>
        <p:spPr>
          <a:xfrm>
            <a:off x="0" y="-7335"/>
            <a:ext cx="12192001" cy="6858000"/>
          </a:xfrm>
          <a:prstGeom prst="rect">
            <a:avLst/>
          </a:prstGeom>
        </p:spPr>
      </p:pic>
      <p:sp>
        <p:nvSpPr>
          <p:cNvPr id="6" name="TextBox 5">
            <a:extLst>
              <a:ext uri="{FF2B5EF4-FFF2-40B4-BE49-F238E27FC236}">
                <a16:creationId xmlns:a16="http://schemas.microsoft.com/office/drawing/2014/main" id="{8D912A0A-1DCC-CB63-20BA-A9EAB54AD0F8}"/>
              </a:ext>
            </a:extLst>
          </p:cNvPr>
          <p:cNvSpPr txBox="1"/>
          <p:nvPr/>
        </p:nvSpPr>
        <p:spPr>
          <a:xfrm>
            <a:off x="657922" y="6530667"/>
            <a:ext cx="524108" cy="369332"/>
          </a:xfrm>
          <a:prstGeom prst="rect">
            <a:avLst/>
          </a:prstGeom>
          <a:noFill/>
        </p:spPr>
        <p:txBody>
          <a:bodyPr wrap="square" rtlCol="0">
            <a:spAutoFit/>
          </a:bodyPr>
          <a:lstStyle/>
          <a:p>
            <a:pPr algn="ctr"/>
            <a:fld id="{EBAB19B6-1FFD-4D57-B544-F207F772DD65}" type="slidenum">
              <a:rPr lang="he-IL" b="1" smtClean="0">
                <a:solidFill>
                  <a:schemeClr val="bg1"/>
                </a:solidFill>
                <a:latin typeface="David" panose="020E0502060401010101" pitchFamily="34" charset="-79"/>
                <a:cs typeface="David" panose="020E0502060401010101" pitchFamily="34" charset="-79"/>
              </a:rPr>
              <a:t>6</a:t>
            </a:fld>
            <a:endParaRPr lang="aa-ET" b="1" dirty="0">
              <a:solidFill>
                <a:schemeClr val="bg1"/>
              </a:solidFill>
              <a:latin typeface="David" panose="020E0502060401010101" pitchFamily="34" charset="-79"/>
              <a:cs typeface="David" panose="020E0502060401010101" pitchFamily="34" charset="-79"/>
            </a:endParaRPr>
          </a:p>
        </p:txBody>
      </p:sp>
      <p:sp>
        <p:nvSpPr>
          <p:cNvPr id="7" name="TextBox 6">
            <a:extLst>
              <a:ext uri="{FF2B5EF4-FFF2-40B4-BE49-F238E27FC236}">
                <a16:creationId xmlns:a16="http://schemas.microsoft.com/office/drawing/2014/main" id="{FEC306B3-E2FC-3B96-2999-F8D0E370A984}"/>
              </a:ext>
            </a:extLst>
          </p:cNvPr>
          <p:cNvSpPr txBox="1"/>
          <p:nvPr/>
        </p:nvSpPr>
        <p:spPr>
          <a:xfrm>
            <a:off x="3546763" y="2765733"/>
            <a:ext cx="4880265" cy="1138773"/>
          </a:xfrm>
          <a:prstGeom prst="rect">
            <a:avLst/>
          </a:prstGeom>
          <a:noFill/>
        </p:spPr>
        <p:txBody>
          <a:bodyPr wrap="square" rtlCol="0">
            <a:spAutoFit/>
          </a:bodyPr>
          <a:lstStyle/>
          <a:p>
            <a:pPr algn="ctr"/>
            <a:r>
              <a:rPr lang="he-IL" sz="4000" b="1" dirty="0">
                <a:solidFill>
                  <a:srgbClr val="003E7E"/>
                </a:solidFill>
                <a:latin typeface="David" panose="020E0502060401010101" pitchFamily="34" charset="-79"/>
                <a:cs typeface="David" panose="020E0502060401010101" pitchFamily="34" charset="-79"/>
              </a:rPr>
              <a:t>ממצאים</a:t>
            </a:r>
            <a:r>
              <a:rPr lang="en-US" sz="4000" b="1" dirty="0">
                <a:solidFill>
                  <a:srgbClr val="003E7E"/>
                </a:solidFill>
                <a:latin typeface="David" panose="020E0502060401010101" pitchFamily="34" charset="-79"/>
                <a:cs typeface="David" panose="020E0502060401010101" pitchFamily="34" charset="-79"/>
              </a:rPr>
              <a:t/>
            </a:r>
            <a:br>
              <a:rPr lang="en-US" sz="4000" b="1" dirty="0">
                <a:solidFill>
                  <a:srgbClr val="003E7E"/>
                </a:solidFill>
                <a:latin typeface="David" panose="020E0502060401010101" pitchFamily="34" charset="-79"/>
                <a:cs typeface="David" panose="020E0502060401010101" pitchFamily="34" charset="-79"/>
              </a:rPr>
            </a:br>
            <a:r>
              <a:rPr lang="he-IL" sz="2800" dirty="0">
                <a:solidFill>
                  <a:srgbClr val="003E7E"/>
                </a:solidFill>
                <a:latin typeface="David" panose="020E0502060401010101" pitchFamily="34" charset="-79"/>
                <a:cs typeface="David" panose="020E0502060401010101" pitchFamily="34" charset="-79"/>
              </a:rPr>
              <a:t>תלמידים ובתי ספר בממ"ח</a:t>
            </a:r>
            <a:endParaRPr lang="aa-ET" sz="2800" dirty="0">
              <a:solidFill>
                <a:srgbClr val="003E7E"/>
              </a:solidFill>
              <a:latin typeface="David" panose="020E0502060401010101" pitchFamily="34" charset="-79"/>
              <a:cs typeface="David" panose="020E0502060401010101" pitchFamily="34" charset="-79"/>
            </a:endParaRPr>
          </a:p>
        </p:txBody>
      </p:sp>
      <p:pic>
        <p:nvPicPr>
          <p:cNvPr id="8" name="תמונה 7"/>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02300" y="998791"/>
            <a:ext cx="787400" cy="760816"/>
          </a:xfrm>
          <a:prstGeom prst="rect">
            <a:avLst/>
          </a:prstGeom>
          <a:noFill/>
          <a:ln>
            <a:noFill/>
          </a:ln>
        </p:spPr>
      </p:pic>
    </p:spTree>
    <p:extLst>
      <p:ext uri="{BB962C8B-B14F-4D97-AF65-F5344CB8AC3E}">
        <p14:creationId xmlns:p14="http://schemas.microsoft.com/office/powerpoint/2010/main" val="7202708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2BF8C091-700F-32F2-8F53-1B211C1C04F1}"/>
              </a:ext>
            </a:extLst>
          </p:cNvPr>
          <p:cNvSpPr txBox="1"/>
          <p:nvPr/>
        </p:nvSpPr>
        <p:spPr>
          <a:xfrm>
            <a:off x="1" y="2587336"/>
            <a:ext cx="6096000" cy="1200329"/>
          </a:xfrm>
          <a:prstGeom prst="rect">
            <a:avLst/>
          </a:prstGeom>
          <a:noFill/>
        </p:spPr>
        <p:txBody>
          <a:bodyPr wrap="square" rtlCol="0">
            <a:spAutoFit/>
          </a:bodyPr>
          <a:lstStyle/>
          <a:p>
            <a:pPr algn="ctr"/>
            <a:r>
              <a:rPr lang="he-IL" sz="3600" dirty="0">
                <a:solidFill>
                  <a:schemeClr val="bg1"/>
                </a:solidFill>
                <a:latin typeface=""/>
              </a:rPr>
              <a:t>שקף שער</a:t>
            </a:r>
          </a:p>
          <a:p>
            <a:pPr algn="ctr"/>
            <a:r>
              <a:rPr lang="he-IL" sz="3600" dirty="0">
                <a:solidFill>
                  <a:schemeClr val="bg1"/>
                </a:solidFill>
                <a:latin typeface=""/>
              </a:rPr>
              <a:t>וכותרת נושא לדוגמה</a:t>
            </a:r>
            <a:endParaRPr lang="aa-ET" sz="3600" dirty="0">
              <a:solidFill>
                <a:schemeClr val="bg1"/>
              </a:solidFill>
              <a:latin typeface=""/>
            </a:endParaRPr>
          </a:p>
        </p:txBody>
      </p:sp>
      <p:sp>
        <p:nvSpPr>
          <p:cNvPr id="2" name="TextBox 1">
            <a:extLst>
              <a:ext uri="{FF2B5EF4-FFF2-40B4-BE49-F238E27FC236}">
                <a16:creationId xmlns:a16="http://schemas.microsoft.com/office/drawing/2014/main" id="{EA0D35B2-42AA-8FF8-3435-5A7247216050}"/>
              </a:ext>
            </a:extLst>
          </p:cNvPr>
          <p:cNvSpPr txBox="1"/>
          <p:nvPr/>
        </p:nvSpPr>
        <p:spPr>
          <a:xfrm>
            <a:off x="1816679" y="4437651"/>
            <a:ext cx="2462645" cy="369332"/>
          </a:xfrm>
          <a:prstGeom prst="rect">
            <a:avLst/>
          </a:prstGeom>
          <a:noFill/>
        </p:spPr>
        <p:txBody>
          <a:bodyPr wrap="square" rtlCol="0">
            <a:spAutoFit/>
          </a:bodyPr>
          <a:lstStyle/>
          <a:p>
            <a:pPr algn="ctr"/>
            <a:r>
              <a:rPr lang="en-US" dirty="0">
                <a:solidFill>
                  <a:schemeClr val="bg1"/>
                </a:solidFill>
                <a:latin typeface=""/>
              </a:rPr>
              <a:t>17.07.2023</a:t>
            </a:r>
            <a:endParaRPr lang="aa-ET" dirty="0">
              <a:solidFill>
                <a:schemeClr val="bg1"/>
              </a:solidFill>
              <a:latin typeface=""/>
            </a:endParaRPr>
          </a:p>
        </p:txBody>
      </p:sp>
      <p:pic>
        <p:nvPicPr>
          <p:cNvPr id="7" name="Picture 6" descr="A blue and white rectangle&#10;&#10;Description automatically generated">
            <a:extLst>
              <a:ext uri="{FF2B5EF4-FFF2-40B4-BE49-F238E27FC236}">
                <a16:creationId xmlns:a16="http://schemas.microsoft.com/office/drawing/2014/main" id="{52327028-240C-3A83-1DFF-04FDE9D6A48B}"/>
              </a:ext>
            </a:extLst>
          </p:cNvPr>
          <p:cNvPicPr>
            <a:picLocks noChangeAspect="1"/>
          </p:cNvPicPr>
          <p:nvPr/>
        </p:nvPicPr>
        <p:blipFill>
          <a:blip r:embed="rId3"/>
          <a:stretch>
            <a:fillRect/>
          </a:stretch>
        </p:blipFill>
        <p:spPr>
          <a:xfrm>
            <a:off x="0" y="41999"/>
            <a:ext cx="12192000" cy="6858000"/>
          </a:xfrm>
          <a:prstGeom prst="rect">
            <a:avLst/>
          </a:prstGeom>
        </p:spPr>
      </p:pic>
      <p:sp>
        <p:nvSpPr>
          <p:cNvPr id="3" name="TextBox 2">
            <a:extLst>
              <a:ext uri="{FF2B5EF4-FFF2-40B4-BE49-F238E27FC236}">
                <a16:creationId xmlns:a16="http://schemas.microsoft.com/office/drawing/2014/main" id="{FF679120-3BDE-73BB-3DD6-E3959DBFC4B9}"/>
              </a:ext>
            </a:extLst>
          </p:cNvPr>
          <p:cNvSpPr txBox="1"/>
          <p:nvPr/>
        </p:nvSpPr>
        <p:spPr>
          <a:xfrm>
            <a:off x="657922" y="6530667"/>
            <a:ext cx="524108" cy="369332"/>
          </a:xfrm>
          <a:prstGeom prst="rect">
            <a:avLst/>
          </a:prstGeom>
          <a:noFill/>
        </p:spPr>
        <p:txBody>
          <a:bodyPr wrap="square" rtlCol="0">
            <a:spAutoFit/>
          </a:bodyPr>
          <a:lstStyle/>
          <a:p>
            <a:pPr algn="ctr"/>
            <a:fld id="{9416C691-75A3-4B1B-A5E9-1AEFCE342C62}" type="slidenum">
              <a:rPr lang="he-IL" b="1" smtClean="0">
                <a:solidFill>
                  <a:srgbClr val="003E7E"/>
                </a:solidFill>
                <a:latin typeface="David" panose="020E0502060401010101" pitchFamily="34" charset="-79"/>
                <a:cs typeface="David" panose="020E0502060401010101" pitchFamily="34" charset="-79"/>
              </a:rPr>
              <a:t>7</a:t>
            </a:fld>
            <a:endParaRPr lang="aa-ET" b="1" dirty="0">
              <a:solidFill>
                <a:srgbClr val="003E7E"/>
              </a:solidFill>
              <a:latin typeface="David" panose="020E0502060401010101" pitchFamily="34" charset="-79"/>
              <a:cs typeface="David" panose="020E0502060401010101" pitchFamily="34" charset="-79"/>
            </a:endParaRPr>
          </a:p>
        </p:txBody>
      </p:sp>
      <p:sp>
        <p:nvSpPr>
          <p:cNvPr id="9" name="TextBox 8">
            <a:extLst>
              <a:ext uri="{FF2B5EF4-FFF2-40B4-BE49-F238E27FC236}">
                <a16:creationId xmlns:a16="http://schemas.microsoft.com/office/drawing/2014/main" id="{4B8F2D69-7597-5FE2-EDB9-20305DB78251}"/>
              </a:ext>
            </a:extLst>
          </p:cNvPr>
          <p:cNvSpPr txBox="1"/>
          <p:nvPr/>
        </p:nvSpPr>
        <p:spPr>
          <a:xfrm>
            <a:off x="292397" y="193800"/>
            <a:ext cx="6574151" cy="954107"/>
          </a:xfrm>
          <a:prstGeom prst="rect">
            <a:avLst/>
          </a:prstGeom>
          <a:noFill/>
        </p:spPr>
        <p:txBody>
          <a:bodyPr wrap="square">
            <a:spAutoFit/>
          </a:bodyPr>
          <a:lstStyle/>
          <a:p>
            <a:pPr algn="ctr" rtl="1"/>
            <a:r>
              <a:rPr lang="he-IL" sz="2800" b="1" dirty="0">
                <a:solidFill>
                  <a:srgbClr val="002060"/>
                </a:solidFill>
                <a:latin typeface="David" panose="020E0502060401010101" pitchFamily="34" charset="-79"/>
                <a:cs typeface="David" panose="020E0502060401010101" pitchFamily="34" charset="-79"/>
              </a:rPr>
              <a:t>התפלגות התלמידים-בנים בחינוך החרדי היסודי לפי סוג חינוך, 2014–2022 </a:t>
            </a:r>
            <a:r>
              <a:rPr lang="he-IL" sz="2800" dirty="0">
                <a:solidFill>
                  <a:srgbClr val="002060"/>
                </a:solidFill>
                <a:latin typeface="David" panose="020E0502060401010101" pitchFamily="34" charset="-79"/>
                <a:cs typeface="David" panose="020E0502060401010101" pitchFamily="34" charset="-79"/>
              </a:rPr>
              <a:t>(%)</a:t>
            </a:r>
            <a:endParaRPr lang="he-IL" dirty="0">
              <a:solidFill>
                <a:srgbClr val="003E7E"/>
              </a:solidFill>
              <a:effectLst/>
              <a:latin typeface="David" panose="020E0502060401010101" pitchFamily="34" charset="-79"/>
              <a:cs typeface="David" panose="020E0502060401010101" pitchFamily="34" charset="-79"/>
            </a:endParaRPr>
          </a:p>
        </p:txBody>
      </p:sp>
      <p:pic>
        <p:nvPicPr>
          <p:cNvPr id="5" name="תמונה 4">
            <a:extLst>
              <a:ext uri="{FF2B5EF4-FFF2-40B4-BE49-F238E27FC236}">
                <a16:creationId xmlns:a16="http://schemas.microsoft.com/office/drawing/2014/main" id="{4A401515-8056-941B-05BB-98ACDDFB0FB1}"/>
              </a:ext>
            </a:extLst>
          </p:cNvPr>
          <p:cNvPicPr>
            <a:picLocks noChangeAspect="1"/>
          </p:cNvPicPr>
          <p:nvPr/>
        </p:nvPicPr>
        <p:blipFill>
          <a:blip r:embed="rId4"/>
          <a:stretch>
            <a:fillRect/>
          </a:stretch>
        </p:blipFill>
        <p:spPr>
          <a:xfrm>
            <a:off x="207043" y="1299708"/>
            <a:ext cx="7940536" cy="5188959"/>
          </a:xfrm>
          <a:prstGeom prst="rect">
            <a:avLst/>
          </a:prstGeom>
        </p:spPr>
      </p:pic>
      <p:sp>
        <p:nvSpPr>
          <p:cNvPr id="10" name="TextBox 9">
            <a:extLst>
              <a:ext uri="{FF2B5EF4-FFF2-40B4-BE49-F238E27FC236}">
                <a16:creationId xmlns:a16="http://schemas.microsoft.com/office/drawing/2014/main" id="{4B8F2D69-7597-5FE2-EDB9-20305DB78251}"/>
              </a:ext>
            </a:extLst>
          </p:cNvPr>
          <p:cNvSpPr txBox="1"/>
          <p:nvPr/>
        </p:nvSpPr>
        <p:spPr>
          <a:xfrm>
            <a:off x="7836381" y="1955195"/>
            <a:ext cx="3675412" cy="1938992"/>
          </a:xfrm>
          <a:prstGeom prst="rect">
            <a:avLst/>
          </a:prstGeom>
          <a:noFill/>
        </p:spPr>
        <p:txBody>
          <a:bodyPr wrap="square">
            <a:spAutoFit/>
          </a:bodyPr>
          <a:lstStyle/>
          <a:p>
            <a:pPr algn="r" rtl="1"/>
            <a:r>
              <a:rPr lang="he-IL" sz="2800" dirty="0">
                <a:solidFill>
                  <a:srgbClr val="FF5E54"/>
                </a:solidFill>
                <a:latin typeface="David" panose="020E0502060401010101" pitchFamily="34" charset="-79"/>
                <a:cs typeface="David" panose="020E0502060401010101" pitchFamily="34" charset="-79"/>
              </a:rPr>
              <a:t>מגמת ירידה בחלקם של התלמידים </a:t>
            </a:r>
            <a:r>
              <a:rPr lang="he-IL" sz="2800" dirty="0" err="1">
                <a:solidFill>
                  <a:srgbClr val="FF5E54"/>
                </a:solidFill>
                <a:latin typeface="David" panose="020E0502060401010101" pitchFamily="34" charset="-79"/>
                <a:cs typeface="David" panose="020E0502060401010101" pitchFamily="34" charset="-79"/>
              </a:rPr>
              <a:t>במוכש"ר</a:t>
            </a:r>
            <a:r>
              <a:rPr lang="he-IL" sz="2800" dirty="0">
                <a:solidFill>
                  <a:srgbClr val="FF5E54"/>
                </a:solidFill>
                <a:latin typeface="David" panose="020E0502060401010101" pitchFamily="34" charset="-79"/>
                <a:cs typeface="David" panose="020E0502060401010101" pitchFamily="34" charset="-79"/>
              </a:rPr>
              <a:t> ועלייה ברשתות החינוך</a:t>
            </a:r>
            <a:endParaRPr lang="he-IL" sz="2800" dirty="0">
              <a:solidFill>
                <a:srgbClr val="FF5E54"/>
              </a:solidFill>
              <a:effectLst/>
              <a:latin typeface="David" panose="020E0502060401010101" pitchFamily="34" charset="-79"/>
              <a:cs typeface="David" panose="020E0502060401010101" pitchFamily="34" charset="-79"/>
            </a:endParaRPr>
          </a:p>
          <a:p>
            <a:pPr algn="r" rtl="1"/>
            <a:r>
              <a:rPr lang="he-IL" dirty="0">
                <a:solidFill>
                  <a:srgbClr val="003E7E"/>
                </a:solidFill>
                <a:effectLst/>
                <a:latin typeface="David" panose="020E0502060401010101" pitchFamily="34" charset="-79"/>
                <a:cs typeface="David" panose="020E0502060401010101" pitchFamily="34" charset="-79"/>
              </a:rPr>
              <a:t/>
            </a:r>
            <a:br>
              <a:rPr lang="he-IL" dirty="0">
                <a:solidFill>
                  <a:srgbClr val="003E7E"/>
                </a:solidFill>
                <a:effectLst/>
                <a:latin typeface="David" panose="020E0502060401010101" pitchFamily="34" charset="-79"/>
                <a:cs typeface="David" panose="020E0502060401010101" pitchFamily="34" charset="-79"/>
              </a:rPr>
            </a:br>
            <a:endParaRPr lang="he-IL" dirty="0">
              <a:solidFill>
                <a:srgbClr val="003E7E"/>
              </a:solidFill>
              <a:effectLst/>
              <a:latin typeface="David" panose="020E0502060401010101" pitchFamily="34" charset="-79"/>
              <a:cs typeface="David" panose="020E0502060401010101" pitchFamily="34" charset="-79"/>
            </a:endParaRPr>
          </a:p>
        </p:txBody>
      </p:sp>
      <p:pic>
        <p:nvPicPr>
          <p:cNvPr id="11" name="תמונה 10"/>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702800" y="242484"/>
            <a:ext cx="559594" cy="583016"/>
          </a:xfrm>
          <a:prstGeom prst="rect">
            <a:avLst/>
          </a:prstGeom>
          <a:noFill/>
          <a:ln>
            <a:noFill/>
          </a:ln>
        </p:spPr>
      </p:pic>
    </p:spTree>
    <p:extLst>
      <p:ext uri="{BB962C8B-B14F-4D97-AF65-F5344CB8AC3E}">
        <p14:creationId xmlns:p14="http://schemas.microsoft.com/office/powerpoint/2010/main" val="17982613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2BF8C091-700F-32F2-8F53-1B211C1C04F1}"/>
              </a:ext>
            </a:extLst>
          </p:cNvPr>
          <p:cNvSpPr txBox="1"/>
          <p:nvPr/>
        </p:nvSpPr>
        <p:spPr>
          <a:xfrm>
            <a:off x="1" y="2587336"/>
            <a:ext cx="6096000" cy="1200329"/>
          </a:xfrm>
          <a:prstGeom prst="rect">
            <a:avLst/>
          </a:prstGeom>
          <a:noFill/>
        </p:spPr>
        <p:txBody>
          <a:bodyPr wrap="square" rtlCol="0">
            <a:spAutoFit/>
          </a:bodyPr>
          <a:lstStyle/>
          <a:p>
            <a:pPr algn="ctr"/>
            <a:r>
              <a:rPr lang="he-IL" sz="3600" dirty="0">
                <a:solidFill>
                  <a:schemeClr val="bg1"/>
                </a:solidFill>
                <a:latin typeface=""/>
              </a:rPr>
              <a:t>שקף שער</a:t>
            </a:r>
          </a:p>
          <a:p>
            <a:pPr algn="ctr"/>
            <a:r>
              <a:rPr lang="he-IL" sz="3600" dirty="0">
                <a:solidFill>
                  <a:schemeClr val="bg1"/>
                </a:solidFill>
                <a:latin typeface=""/>
              </a:rPr>
              <a:t>וכותרת נושא לדוגמה</a:t>
            </a:r>
            <a:endParaRPr lang="aa-ET" sz="3600" dirty="0">
              <a:solidFill>
                <a:schemeClr val="bg1"/>
              </a:solidFill>
              <a:latin typeface=""/>
            </a:endParaRPr>
          </a:p>
        </p:txBody>
      </p:sp>
      <p:sp>
        <p:nvSpPr>
          <p:cNvPr id="2" name="TextBox 1">
            <a:extLst>
              <a:ext uri="{FF2B5EF4-FFF2-40B4-BE49-F238E27FC236}">
                <a16:creationId xmlns:a16="http://schemas.microsoft.com/office/drawing/2014/main" id="{EA0D35B2-42AA-8FF8-3435-5A7247216050}"/>
              </a:ext>
            </a:extLst>
          </p:cNvPr>
          <p:cNvSpPr txBox="1"/>
          <p:nvPr/>
        </p:nvSpPr>
        <p:spPr>
          <a:xfrm>
            <a:off x="1816679" y="4437651"/>
            <a:ext cx="2462645" cy="369332"/>
          </a:xfrm>
          <a:prstGeom prst="rect">
            <a:avLst/>
          </a:prstGeom>
          <a:noFill/>
        </p:spPr>
        <p:txBody>
          <a:bodyPr wrap="square" rtlCol="0">
            <a:spAutoFit/>
          </a:bodyPr>
          <a:lstStyle/>
          <a:p>
            <a:pPr algn="ctr"/>
            <a:r>
              <a:rPr lang="en-US" dirty="0">
                <a:solidFill>
                  <a:schemeClr val="bg1"/>
                </a:solidFill>
                <a:latin typeface=""/>
              </a:rPr>
              <a:t>17.07.2023</a:t>
            </a:r>
            <a:endParaRPr lang="aa-ET" dirty="0">
              <a:solidFill>
                <a:schemeClr val="bg1"/>
              </a:solidFill>
              <a:latin typeface=""/>
            </a:endParaRPr>
          </a:p>
        </p:txBody>
      </p:sp>
      <p:pic>
        <p:nvPicPr>
          <p:cNvPr id="7" name="Picture 6" descr="A blue and white rectangle&#10;&#10;Description automatically generated">
            <a:extLst>
              <a:ext uri="{FF2B5EF4-FFF2-40B4-BE49-F238E27FC236}">
                <a16:creationId xmlns:a16="http://schemas.microsoft.com/office/drawing/2014/main" id="{52327028-240C-3A83-1DFF-04FDE9D6A48B}"/>
              </a:ext>
            </a:extLst>
          </p:cNvPr>
          <p:cNvPicPr>
            <a:picLocks noChangeAspect="1"/>
          </p:cNvPicPr>
          <p:nvPr/>
        </p:nvPicPr>
        <p:blipFill>
          <a:blip r:embed="rId3"/>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FF679120-3BDE-73BB-3DD6-E3959DBFC4B9}"/>
              </a:ext>
            </a:extLst>
          </p:cNvPr>
          <p:cNvSpPr txBox="1"/>
          <p:nvPr/>
        </p:nvSpPr>
        <p:spPr>
          <a:xfrm>
            <a:off x="657922" y="6530667"/>
            <a:ext cx="524108" cy="369332"/>
          </a:xfrm>
          <a:prstGeom prst="rect">
            <a:avLst/>
          </a:prstGeom>
          <a:noFill/>
        </p:spPr>
        <p:txBody>
          <a:bodyPr wrap="square" rtlCol="0">
            <a:spAutoFit/>
          </a:bodyPr>
          <a:lstStyle/>
          <a:p>
            <a:pPr algn="ctr"/>
            <a:fld id="{9416C691-75A3-4B1B-A5E9-1AEFCE342C62}" type="slidenum">
              <a:rPr lang="he-IL" b="1" smtClean="0">
                <a:solidFill>
                  <a:srgbClr val="003E7E"/>
                </a:solidFill>
                <a:latin typeface="David" panose="020E0502060401010101" pitchFamily="34" charset="-79"/>
                <a:cs typeface="David" panose="020E0502060401010101" pitchFamily="34" charset="-79"/>
              </a:rPr>
              <a:t>8</a:t>
            </a:fld>
            <a:endParaRPr lang="aa-ET" b="1" dirty="0">
              <a:solidFill>
                <a:srgbClr val="003E7E"/>
              </a:solidFill>
              <a:latin typeface="David" panose="020E0502060401010101" pitchFamily="34" charset="-79"/>
              <a:cs typeface="David" panose="020E0502060401010101" pitchFamily="34" charset="-79"/>
            </a:endParaRPr>
          </a:p>
        </p:txBody>
      </p:sp>
      <p:sp>
        <p:nvSpPr>
          <p:cNvPr id="9" name="TextBox 8">
            <a:extLst>
              <a:ext uri="{FF2B5EF4-FFF2-40B4-BE49-F238E27FC236}">
                <a16:creationId xmlns:a16="http://schemas.microsoft.com/office/drawing/2014/main" id="{4B8F2D69-7597-5FE2-EDB9-20305DB78251}"/>
              </a:ext>
            </a:extLst>
          </p:cNvPr>
          <p:cNvSpPr txBox="1"/>
          <p:nvPr/>
        </p:nvSpPr>
        <p:spPr>
          <a:xfrm>
            <a:off x="581084" y="103566"/>
            <a:ext cx="7877680" cy="954107"/>
          </a:xfrm>
          <a:prstGeom prst="rect">
            <a:avLst/>
          </a:prstGeom>
          <a:noFill/>
        </p:spPr>
        <p:txBody>
          <a:bodyPr wrap="square">
            <a:spAutoFit/>
          </a:bodyPr>
          <a:lstStyle/>
          <a:p>
            <a:pPr algn="ctr" rtl="1"/>
            <a:r>
              <a:rPr lang="he-IL" sz="2800" b="1" dirty="0">
                <a:solidFill>
                  <a:srgbClr val="002060"/>
                </a:solidFill>
                <a:latin typeface="David" panose="020E0502060401010101" pitchFamily="34" charset="-79"/>
                <a:cs typeface="David" panose="020E0502060401010101" pitchFamily="34" charset="-79"/>
              </a:rPr>
              <a:t>מספרי התלמידים-בנים ובתי הספר בחינוך יסודי </a:t>
            </a:r>
            <a:r>
              <a:rPr lang="he-IL" sz="2800" b="1" dirty="0" err="1">
                <a:solidFill>
                  <a:srgbClr val="002060"/>
                </a:solidFill>
                <a:latin typeface="David" panose="020E0502060401010101" pitchFamily="34" charset="-79"/>
                <a:cs typeface="David" panose="020E0502060401010101" pitchFamily="34" charset="-79"/>
              </a:rPr>
              <a:t>ממ"ח</a:t>
            </a:r>
            <a:r>
              <a:rPr lang="he-IL" sz="2800" b="1" dirty="0">
                <a:solidFill>
                  <a:srgbClr val="002060"/>
                </a:solidFill>
                <a:latin typeface="David" panose="020E0502060401010101" pitchFamily="34" charset="-79"/>
                <a:cs typeface="David" panose="020E0502060401010101" pitchFamily="34" charset="-79"/>
              </a:rPr>
              <a:t>, 2014–2022 </a:t>
            </a:r>
            <a:endParaRPr lang="he-IL" dirty="0">
              <a:solidFill>
                <a:srgbClr val="003E7E"/>
              </a:solidFill>
              <a:effectLst/>
              <a:latin typeface="David" panose="020E0502060401010101" pitchFamily="34" charset="-79"/>
              <a:cs typeface="David" panose="020E0502060401010101" pitchFamily="34" charset="-79"/>
            </a:endParaRPr>
          </a:p>
        </p:txBody>
      </p:sp>
      <p:pic>
        <p:nvPicPr>
          <p:cNvPr id="6" name="תמונה 5">
            <a:extLst>
              <a:ext uri="{FF2B5EF4-FFF2-40B4-BE49-F238E27FC236}">
                <a16:creationId xmlns:a16="http://schemas.microsoft.com/office/drawing/2014/main" id="{183B74E8-2A6E-2543-D26F-A718B2F20A9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2772" y="1382666"/>
            <a:ext cx="8354305" cy="4963270"/>
          </a:xfrm>
          <a:prstGeom prst="rect">
            <a:avLst/>
          </a:prstGeom>
          <a:noFill/>
        </p:spPr>
      </p:pic>
      <p:sp>
        <p:nvSpPr>
          <p:cNvPr id="8" name="TextBox 7">
            <a:extLst>
              <a:ext uri="{FF2B5EF4-FFF2-40B4-BE49-F238E27FC236}">
                <a16:creationId xmlns:a16="http://schemas.microsoft.com/office/drawing/2014/main" id="{4B8F2D69-7597-5FE2-EDB9-20305DB78251}"/>
              </a:ext>
            </a:extLst>
          </p:cNvPr>
          <p:cNvSpPr txBox="1"/>
          <p:nvPr/>
        </p:nvSpPr>
        <p:spPr>
          <a:xfrm>
            <a:off x="8323270" y="1967071"/>
            <a:ext cx="3675412" cy="1661993"/>
          </a:xfrm>
          <a:prstGeom prst="rect">
            <a:avLst/>
          </a:prstGeom>
          <a:noFill/>
        </p:spPr>
        <p:txBody>
          <a:bodyPr wrap="square">
            <a:spAutoFit/>
          </a:bodyPr>
          <a:lstStyle/>
          <a:p>
            <a:pPr algn="r" rtl="1"/>
            <a:r>
              <a:rPr lang="he-IL" sz="2800" dirty="0">
                <a:solidFill>
                  <a:srgbClr val="FF5E54"/>
                </a:solidFill>
                <a:latin typeface="David" panose="020E0502060401010101" pitchFamily="34" charset="-79"/>
                <a:cs typeface="David" panose="020E0502060401010101" pitchFamily="34" charset="-79"/>
              </a:rPr>
              <a:t>יותר מהכפלה במספרי התלמידים ובתי הספר בשנים 2015–2022</a:t>
            </a:r>
            <a:r>
              <a:rPr lang="he-IL" dirty="0">
                <a:solidFill>
                  <a:srgbClr val="003E7E"/>
                </a:solidFill>
                <a:effectLst/>
                <a:latin typeface="David" panose="020E0502060401010101" pitchFamily="34" charset="-79"/>
                <a:cs typeface="David" panose="020E0502060401010101" pitchFamily="34" charset="-79"/>
              </a:rPr>
              <a:t/>
            </a:r>
            <a:br>
              <a:rPr lang="he-IL" dirty="0">
                <a:solidFill>
                  <a:srgbClr val="003E7E"/>
                </a:solidFill>
                <a:effectLst/>
                <a:latin typeface="David" panose="020E0502060401010101" pitchFamily="34" charset="-79"/>
                <a:cs typeface="David" panose="020E0502060401010101" pitchFamily="34" charset="-79"/>
              </a:rPr>
            </a:br>
            <a:endParaRPr lang="he-IL" dirty="0">
              <a:solidFill>
                <a:srgbClr val="003E7E"/>
              </a:solidFill>
              <a:effectLst/>
              <a:latin typeface="David" panose="020E0502060401010101" pitchFamily="34" charset="-79"/>
              <a:cs typeface="David" panose="020E0502060401010101" pitchFamily="34" charset="-79"/>
            </a:endParaRPr>
          </a:p>
        </p:txBody>
      </p:sp>
      <p:pic>
        <p:nvPicPr>
          <p:cNvPr id="10" name="תמונה 9"/>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702800" y="242484"/>
            <a:ext cx="559594" cy="583016"/>
          </a:xfrm>
          <a:prstGeom prst="rect">
            <a:avLst/>
          </a:prstGeom>
          <a:noFill/>
          <a:ln>
            <a:noFill/>
          </a:ln>
        </p:spPr>
      </p:pic>
    </p:spTree>
    <p:extLst>
      <p:ext uri="{BB962C8B-B14F-4D97-AF65-F5344CB8AC3E}">
        <p14:creationId xmlns:p14="http://schemas.microsoft.com/office/powerpoint/2010/main" val="38833123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2BF8C091-700F-32F2-8F53-1B211C1C04F1}"/>
              </a:ext>
            </a:extLst>
          </p:cNvPr>
          <p:cNvSpPr txBox="1"/>
          <p:nvPr/>
        </p:nvSpPr>
        <p:spPr>
          <a:xfrm>
            <a:off x="1" y="2587336"/>
            <a:ext cx="6096000" cy="1200329"/>
          </a:xfrm>
          <a:prstGeom prst="rect">
            <a:avLst/>
          </a:prstGeom>
          <a:noFill/>
        </p:spPr>
        <p:txBody>
          <a:bodyPr wrap="square" rtlCol="0">
            <a:spAutoFit/>
          </a:bodyPr>
          <a:lstStyle/>
          <a:p>
            <a:pPr algn="ctr"/>
            <a:r>
              <a:rPr lang="he-IL" sz="3600" dirty="0">
                <a:solidFill>
                  <a:schemeClr val="bg1"/>
                </a:solidFill>
                <a:latin typeface=""/>
              </a:rPr>
              <a:t>שקף שער</a:t>
            </a:r>
          </a:p>
          <a:p>
            <a:pPr algn="ctr"/>
            <a:r>
              <a:rPr lang="he-IL" sz="3600" dirty="0">
                <a:solidFill>
                  <a:schemeClr val="bg1"/>
                </a:solidFill>
                <a:latin typeface=""/>
              </a:rPr>
              <a:t>וכותרת נושא לדוגמה</a:t>
            </a:r>
            <a:endParaRPr lang="aa-ET" sz="3600" dirty="0">
              <a:solidFill>
                <a:schemeClr val="bg1"/>
              </a:solidFill>
              <a:latin typeface=""/>
            </a:endParaRPr>
          </a:p>
        </p:txBody>
      </p:sp>
      <p:sp>
        <p:nvSpPr>
          <p:cNvPr id="2" name="TextBox 1">
            <a:extLst>
              <a:ext uri="{FF2B5EF4-FFF2-40B4-BE49-F238E27FC236}">
                <a16:creationId xmlns:a16="http://schemas.microsoft.com/office/drawing/2014/main" id="{EA0D35B2-42AA-8FF8-3435-5A7247216050}"/>
              </a:ext>
            </a:extLst>
          </p:cNvPr>
          <p:cNvSpPr txBox="1"/>
          <p:nvPr/>
        </p:nvSpPr>
        <p:spPr>
          <a:xfrm>
            <a:off x="1816679" y="4437651"/>
            <a:ext cx="2462645" cy="369332"/>
          </a:xfrm>
          <a:prstGeom prst="rect">
            <a:avLst/>
          </a:prstGeom>
          <a:noFill/>
        </p:spPr>
        <p:txBody>
          <a:bodyPr wrap="square" rtlCol="0">
            <a:spAutoFit/>
          </a:bodyPr>
          <a:lstStyle/>
          <a:p>
            <a:pPr algn="ctr"/>
            <a:r>
              <a:rPr lang="en-US" dirty="0">
                <a:solidFill>
                  <a:schemeClr val="bg1"/>
                </a:solidFill>
                <a:latin typeface=""/>
              </a:rPr>
              <a:t>17.07.2023</a:t>
            </a:r>
            <a:endParaRPr lang="aa-ET" dirty="0">
              <a:solidFill>
                <a:schemeClr val="bg1"/>
              </a:solidFill>
              <a:latin typeface=""/>
            </a:endParaRPr>
          </a:p>
        </p:txBody>
      </p:sp>
      <p:pic>
        <p:nvPicPr>
          <p:cNvPr id="7" name="Picture 6" descr="A blue and white rectangle&#10;&#10;Description automatically generated">
            <a:extLst>
              <a:ext uri="{FF2B5EF4-FFF2-40B4-BE49-F238E27FC236}">
                <a16:creationId xmlns:a16="http://schemas.microsoft.com/office/drawing/2014/main" id="{52327028-240C-3A83-1DFF-04FDE9D6A48B}"/>
              </a:ext>
            </a:extLst>
          </p:cNvPr>
          <p:cNvPicPr>
            <a:picLocks noChangeAspect="1"/>
          </p:cNvPicPr>
          <p:nvPr/>
        </p:nvPicPr>
        <p:blipFill>
          <a:blip r:embed="rId3"/>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FF679120-3BDE-73BB-3DD6-E3959DBFC4B9}"/>
              </a:ext>
            </a:extLst>
          </p:cNvPr>
          <p:cNvSpPr txBox="1"/>
          <p:nvPr/>
        </p:nvSpPr>
        <p:spPr>
          <a:xfrm>
            <a:off x="657922" y="6530667"/>
            <a:ext cx="524108" cy="369332"/>
          </a:xfrm>
          <a:prstGeom prst="rect">
            <a:avLst/>
          </a:prstGeom>
          <a:noFill/>
        </p:spPr>
        <p:txBody>
          <a:bodyPr wrap="square" rtlCol="0">
            <a:spAutoFit/>
          </a:bodyPr>
          <a:lstStyle/>
          <a:p>
            <a:pPr algn="ctr"/>
            <a:fld id="{9416C691-75A3-4B1B-A5E9-1AEFCE342C62}" type="slidenum">
              <a:rPr lang="he-IL" b="1" smtClean="0">
                <a:solidFill>
                  <a:srgbClr val="003E7E"/>
                </a:solidFill>
                <a:latin typeface="David" panose="020E0502060401010101" pitchFamily="34" charset="-79"/>
                <a:cs typeface="David" panose="020E0502060401010101" pitchFamily="34" charset="-79"/>
              </a:rPr>
              <a:t>9</a:t>
            </a:fld>
            <a:endParaRPr lang="aa-ET" b="1" dirty="0">
              <a:solidFill>
                <a:srgbClr val="003E7E"/>
              </a:solidFill>
              <a:latin typeface="David" panose="020E0502060401010101" pitchFamily="34" charset="-79"/>
              <a:cs typeface="David" panose="020E0502060401010101" pitchFamily="34" charset="-79"/>
            </a:endParaRPr>
          </a:p>
        </p:txBody>
      </p:sp>
      <p:sp>
        <p:nvSpPr>
          <p:cNvPr id="9" name="TextBox 8">
            <a:extLst>
              <a:ext uri="{FF2B5EF4-FFF2-40B4-BE49-F238E27FC236}">
                <a16:creationId xmlns:a16="http://schemas.microsoft.com/office/drawing/2014/main" id="{4B8F2D69-7597-5FE2-EDB9-20305DB78251}"/>
              </a:ext>
            </a:extLst>
          </p:cNvPr>
          <p:cNvSpPr txBox="1"/>
          <p:nvPr/>
        </p:nvSpPr>
        <p:spPr>
          <a:xfrm>
            <a:off x="128016" y="94277"/>
            <a:ext cx="7838617" cy="954107"/>
          </a:xfrm>
          <a:prstGeom prst="rect">
            <a:avLst/>
          </a:prstGeom>
          <a:noFill/>
        </p:spPr>
        <p:txBody>
          <a:bodyPr wrap="square">
            <a:spAutoFit/>
          </a:bodyPr>
          <a:lstStyle/>
          <a:p>
            <a:pPr algn="ctr" rtl="1"/>
            <a:r>
              <a:rPr lang="he-IL" sz="2800" b="1" dirty="0">
                <a:solidFill>
                  <a:srgbClr val="002060"/>
                </a:solidFill>
                <a:latin typeface="David" panose="020E0502060401010101" pitchFamily="34" charset="-79"/>
                <a:cs typeface="David" panose="020E0502060401010101" pitchFamily="34" charset="-79"/>
              </a:rPr>
              <a:t>שיעורי התלמידים-בנים בממ"ח מכלל התלמידים-בנים בחינוך החרדי, 2014–2022 </a:t>
            </a:r>
            <a:r>
              <a:rPr lang="he-IL" sz="2800" dirty="0">
                <a:solidFill>
                  <a:srgbClr val="002060"/>
                </a:solidFill>
                <a:latin typeface="David" panose="020E0502060401010101" pitchFamily="34" charset="-79"/>
                <a:cs typeface="David" panose="020E0502060401010101" pitchFamily="34" charset="-79"/>
              </a:rPr>
              <a:t>(%)</a:t>
            </a:r>
          </a:p>
        </p:txBody>
      </p:sp>
      <p:pic>
        <p:nvPicPr>
          <p:cNvPr id="5" name="תמונה 4">
            <a:extLst>
              <a:ext uri="{FF2B5EF4-FFF2-40B4-BE49-F238E27FC236}">
                <a16:creationId xmlns:a16="http://schemas.microsoft.com/office/drawing/2014/main" id="{5BF88A21-2CA1-9B76-D380-31F509AAD7F9}"/>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142658"/>
            <a:ext cx="7966633" cy="5203277"/>
          </a:xfrm>
          <a:prstGeom prst="rect">
            <a:avLst/>
          </a:prstGeom>
          <a:noFill/>
        </p:spPr>
      </p:pic>
      <p:sp>
        <p:nvSpPr>
          <p:cNvPr id="10" name="TextBox 9">
            <a:extLst>
              <a:ext uri="{FF2B5EF4-FFF2-40B4-BE49-F238E27FC236}">
                <a16:creationId xmlns:a16="http://schemas.microsoft.com/office/drawing/2014/main" id="{4B8F2D69-7597-5FE2-EDB9-20305DB78251}"/>
              </a:ext>
            </a:extLst>
          </p:cNvPr>
          <p:cNvSpPr txBox="1"/>
          <p:nvPr/>
        </p:nvSpPr>
        <p:spPr>
          <a:xfrm>
            <a:off x="7715250" y="1967071"/>
            <a:ext cx="4283432" cy="2092881"/>
          </a:xfrm>
          <a:prstGeom prst="rect">
            <a:avLst/>
          </a:prstGeom>
          <a:noFill/>
        </p:spPr>
        <p:txBody>
          <a:bodyPr wrap="square">
            <a:spAutoFit/>
          </a:bodyPr>
          <a:lstStyle/>
          <a:p>
            <a:pPr algn="r" rtl="1"/>
            <a:r>
              <a:rPr lang="he-IL" sz="2800" dirty="0">
                <a:solidFill>
                  <a:srgbClr val="FF5E54"/>
                </a:solidFill>
                <a:latin typeface="David" panose="020E0502060401010101" pitchFamily="34" charset="-79"/>
                <a:cs typeface="David" panose="020E0502060401010101" pitchFamily="34" charset="-79"/>
              </a:rPr>
              <a:t>הכפלה בשיעורי התלמידים הבנים בממ"ח מסך התלמידים הבנים בחינוך החרדי היסודי בשנים 2015–2022</a:t>
            </a:r>
            <a:r>
              <a:rPr lang="he-IL" dirty="0">
                <a:solidFill>
                  <a:srgbClr val="003E7E"/>
                </a:solidFill>
                <a:effectLst/>
                <a:latin typeface="David" panose="020E0502060401010101" pitchFamily="34" charset="-79"/>
                <a:cs typeface="David" panose="020E0502060401010101" pitchFamily="34" charset="-79"/>
              </a:rPr>
              <a:t/>
            </a:r>
            <a:br>
              <a:rPr lang="he-IL" dirty="0">
                <a:solidFill>
                  <a:srgbClr val="003E7E"/>
                </a:solidFill>
                <a:effectLst/>
                <a:latin typeface="David" panose="020E0502060401010101" pitchFamily="34" charset="-79"/>
                <a:cs typeface="David" panose="020E0502060401010101" pitchFamily="34" charset="-79"/>
              </a:rPr>
            </a:br>
            <a:endParaRPr lang="he-IL" dirty="0">
              <a:solidFill>
                <a:srgbClr val="003E7E"/>
              </a:solidFill>
              <a:effectLst/>
              <a:latin typeface="David" panose="020E0502060401010101" pitchFamily="34" charset="-79"/>
              <a:cs typeface="David" panose="020E0502060401010101" pitchFamily="34" charset="-79"/>
            </a:endParaRPr>
          </a:p>
        </p:txBody>
      </p:sp>
      <p:pic>
        <p:nvPicPr>
          <p:cNvPr id="11" name="תמונה 10"/>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702800" y="242484"/>
            <a:ext cx="559594" cy="583016"/>
          </a:xfrm>
          <a:prstGeom prst="rect">
            <a:avLst/>
          </a:prstGeom>
          <a:noFill/>
          <a:ln>
            <a:noFill/>
          </a:ln>
        </p:spPr>
      </p:pic>
    </p:spTree>
    <p:extLst>
      <p:ext uri="{BB962C8B-B14F-4D97-AF65-F5344CB8AC3E}">
        <p14:creationId xmlns:p14="http://schemas.microsoft.com/office/powerpoint/2010/main" val="306193272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6751</TotalTime>
  <Words>6332</Words>
  <Application>Microsoft Office PowerPoint</Application>
  <PresentationFormat>מסך רחב</PresentationFormat>
  <Paragraphs>1012</Paragraphs>
  <Slides>43</Slides>
  <Notes>43</Notes>
  <HiddenSlides>14</HiddenSlides>
  <MMClips>0</MMClips>
  <ScaleCrop>false</ScaleCrop>
  <HeadingPairs>
    <vt:vector size="6" baseType="variant">
      <vt:variant>
        <vt:lpstr>גופנים בשימוש</vt:lpstr>
      </vt:variant>
      <vt:variant>
        <vt:i4>6</vt:i4>
      </vt:variant>
      <vt:variant>
        <vt:lpstr>ערכת נושא</vt:lpstr>
      </vt:variant>
      <vt:variant>
        <vt:i4>1</vt:i4>
      </vt:variant>
      <vt:variant>
        <vt:lpstr>כותרות שקופיות</vt:lpstr>
      </vt:variant>
      <vt:variant>
        <vt:i4>43</vt:i4>
      </vt:variant>
    </vt:vector>
  </HeadingPairs>
  <TitlesOfParts>
    <vt:vector size="50" baseType="lpstr">
      <vt:lpstr>Arial</vt:lpstr>
      <vt:lpstr>Calibri</vt:lpstr>
      <vt:lpstr>Calibri Light</vt:lpstr>
      <vt:lpstr>Courier New</vt:lpstr>
      <vt:lpstr>David</vt:lpstr>
      <vt:lpstr>Times New Roman</vt:lpstr>
      <vt:lpstr>Office Theme</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Lina ELEMENT</dc:creator>
  <cp:lastModifiedBy>נועם זוסמן</cp:lastModifiedBy>
  <cp:revision>286</cp:revision>
  <cp:lastPrinted>2024-04-11T09:15:10Z</cp:lastPrinted>
  <dcterms:created xsi:type="dcterms:W3CDTF">2023-07-17T09:19:41Z</dcterms:created>
  <dcterms:modified xsi:type="dcterms:W3CDTF">2024-06-16T05:49:09Z</dcterms:modified>
</cp:coreProperties>
</file>