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65" r:id="rId2"/>
    <p:sldMasterId id="2147483678" r:id="rId3"/>
    <p:sldMasterId id="2147483680" r:id="rId4"/>
  </p:sldMasterIdLst>
  <p:notesMasterIdLst>
    <p:notesMasterId r:id="rId24"/>
  </p:notesMasterIdLst>
  <p:sldIdLst>
    <p:sldId id="257" r:id="rId5"/>
    <p:sldId id="603" r:id="rId6"/>
    <p:sldId id="2145705873" r:id="rId7"/>
    <p:sldId id="625" r:id="rId8"/>
    <p:sldId id="517" r:id="rId9"/>
    <p:sldId id="2145705874" r:id="rId10"/>
    <p:sldId id="2145705881" r:id="rId11"/>
    <p:sldId id="2145705880" r:id="rId12"/>
    <p:sldId id="2145705883" r:id="rId13"/>
    <p:sldId id="2145705882" r:id="rId14"/>
    <p:sldId id="2145705877" r:id="rId15"/>
    <p:sldId id="2145705888" r:id="rId16"/>
    <p:sldId id="2145705884" r:id="rId17"/>
    <p:sldId id="2145705885" r:id="rId18"/>
    <p:sldId id="2145705886" r:id="rId19"/>
    <p:sldId id="2145705887" r:id="rId20"/>
    <p:sldId id="2145705889" r:id="rId21"/>
    <p:sldId id="551" r:id="rId22"/>
    <p:sldId id="2145705870" r:id="rId2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bor.gov.il\generi\common\&#1488;&#1505;&#1496;&#1512;&#1496;&#1490;&#1497;&#1492;%20&#1493;&#1514;&#1499;&#1504;&#1493;&#1503;%20&#1502;&#1491;&#1497;&#1504;&#1497;&#1493;&#1514;\&#1502;&#1495;&#1511;&#1512;\&#1504;&#1514;&#1493;&#1504;&#1497;&#1501;\&#1492;&#1488;&#1511;&#1505;&#1500;%20&#1492;&#1502;&#1514;&#1506;&#1491;&#1499;&#1503;%20&#1492;&#1512;&#1500;&#1493;&#1493;&#1504;&#1496;&#149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nofargerassi\Downloads\&#1508;&#1488;&#1512;&#1496;&#1493;\&#1514;&#1493;&#1510;&#1512;&#1497;&#1501;\&#1502;&#1505;&#1500;&#1493;&#1500;&#1497;&#1501;%20&#1500;&#1492;&#1497;&#1497;&#1496;&#1511;\&#1502;&#1505;&#1500;&#1493;&#1500;&#1497;&#1501;%20&#1500;&#1492;&#1497;&#1497;&#1496;&#1511;%20&#1504;&#1514;&#1493;&#1504;&#1497;%202021-2008.xlsx" TargetMode="External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nofargerassi\Downloads\&#1508;&#1488;&#1512;&#1496;&#1493;\&#1514;&#1493;&#1510;&#1512;&#1497;&#1501;\&#1502;&#1505;&#1500;&#1493;&#1500;&#1497;&#1501;%20&#1500;&#1492;&#1497;&#1497;&#1496;&#1511;\&#1502;&#1505;&#1500;&#1493;&#1500;&#1497;&#1501;%20&#1500;&#1492;&#1497;&#1497;&#1496;&#1511;%20&#1504;&#1514;&#1493;&#1504;&#1497;%202021-2008.xlsx" TargetMode="External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1.labor.gov.il\generi\common\&#1488;&#1505;&#1496;&#1512;&#1496;&#1490;&#1497;&#1492;%20&#1493;&#1514;&#1499;&#1504;&#1493;&#1503;%20&#1502;&#1491;&#1497;&#1504;&#1497;&#1493;&#1514;\&#1502;&#1495;&#1511;&#1512;\&#1495;&#1512;&#1491;&#1497;&#1501;\&#1504;&#1514;&#1493;&#1504;&#1497;&#1501;\&#1502;&#1510;&#1490;&#1514;%20&#1502;&#1499;&#1493;&#1503;%20&#1495;&#1512;&#1491;&#1497;\&#1488;&#1511;&#1491;&#1502;&#1497;&#1492;%20&#1493;&#1502;&#1492;&#1496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lad.c.PARETO\Gilad\&#1508;&#1512;&#1493;&#1497;&#1511;&#1496;&#1497;&#1501;\&#1502;&#1513;&#1512;&#1491;%20&#1492;&#1506;&#1489;&#1493;&#1491;&#1492;%20&#1493;&#1492;&#1512;&#1493;&#1493;&#1495;&#1492;\&#1488;&#1490;&#1508;&#1497;&#1501;\&#1488;&#1490;&#1507;%20&#1514;&#1506;&#1505;&#1493;&#1511;&#1514;%20&#1492;&#1497;&#1497;&#1496;&#1511;\&#1502;&#1495;&#1511;&#1512;%20&#1513;&#1497;&#1500;&#1493;&#1489;%20&#1488;&#1493;&#1499;&#1500;&#1493;&#1505;&#1497;&#1493;&#1514;%20&#1489;&#1492;&#1497;&#1497;&#1496;&#1511;%20-%2002.20\&#1514;&#1493;&#1510;&#1512;&#1497;&#1501;\&#1490;&#1512;&#1505;&#1514;%20&#1504;&#1493;&#1489;&#1502;&#1489;&#1512;%202021\&#1514;&#1512;&#1513;&#1497;&#1502;&#1497;&#1501;\&#1514;&#1512;&#1513;&#1497;&#1502;&#1497;&#1501;%20&#1514;&#1506;&#1505;&#1493;&#1511;&#1492;%20&#1489;&#1492;&#1497;&#1497;&#1496;&#1511;\Summary%20Statistics%20-%20Hi-Tech%20Integration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lad.c.PARETO\Gilad\&#1508;&#1512;&#1493;&#1497;&#1511;&#1496;&#1497;&#1501;\&#1502;&#1513;&#1512;&#1491;%20&#1492;&#1506;&#1489;&#1493;&#1491;&#1492;%20&#1493;&#1492;&#1512;&#1493;&#1493;&#1495;&#1492;\&#1488;&#1490;&#1508;&#1497;&#1501;\&#1488;&#1490;&#1507;%20&#1514;&#1506;&#1505;&#1493;&#1511;&#1514;%20&#1492;&#1497;&#1497;&#1496;&#1511;\&#1502;&#1495;&#1511;&#1512;%20&#1513;&#1497;&#1500;&#1493;&#1489;%20&#1488;&#1493;&#1499;&#1500;&#1493;&#1505;&#1497;&#1493;&#1514;%20&#1489;&#1492;&#1497;&#1497;&#1496;&#1511;%20-%2002.20\&#1514;&#1493;&#1510;&#1512;&#1497;&#1501;\&#1490;&#1512;&#1505;&#1514;%20&#1504;&#1493;&#1489;&#1502;&#1489;&#1512;%202021\&#1514;&#1512;&#1513;&#1497;&#1502;&#1497;&#1501;\&#1514;&#1512;&#1513;&#1497;&#1502;&#1497;&#1501;%20&#1513;&#1499;&#1512;%20&#1489;&#1492;&#1497;&#1497;&#1496;&#1511;\Summary_2535_3008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dasf\AppData\Local\Microsoft\Windows\INetCache\Content.Outlook\Q2JH6IG9\&#1497;&#1506;&#1491;&#1497;%20&#1514;&#1506;&#1505;&#1493;&#1511;&#1492;%2020-30%20&#1492;&#1499;&#1504;&#1505;&#1493;&#1514;%20&#1493;&#1514;&#1506;&#1505;&#1493;&#1511;&#1514;%20&#1489;&#1506;&#1500;&#1497;%20&#1502;&#1493;&#1490;&#1489;&#1500;&#1493;&#1514;%20(4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bor.gov.il\generi\common\&#1488;&#1505;&#1496;&#1512;&#1496;&#1490;&#1497;&#1492;%20&#1493;&#1514;&#1499;&#1504;&#1493;&#1503;%20&#1502;&#1491;&#1497;&#1504;&#1497;&#1493;&#1514;\&#1502;&#1495;&#1511;&#1512;\&#1504;&#1514;&#1493;&#1504;&#1497;&#1501;\&#1492;&#1488;&#1511;&#1505;&#1500;%20&#1492;&#1502;&#1514;&#1506;&#1491;&#1499;&#1503;%20&#1492;&#1512;&#1500;&#1493;&#1493;&#1504;&#1496;&#149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1.labor.gov.il\generi\common\&#1488;&#1505;&#1496;&#1512;&#1496;&#1490;&#1497;&#1492;%20&#1493;&#1514;&#1499;&#1504;&#1493;&#1503;%20&#1502;&#1491;&#1497;&#1504;&#1497;&#1493;&#1514;\&#1491;&#1493;&#1495;%20&#1514;&#1506;&#1505;&#1493;&#1511;&#1492;\&#1491;&#1493;&#1495;%20&#1514;&#1506;&#1505;&#1493;&#1511;&#1492;%202023\&#1490;&#1512;&#1508;&#1497;&#1501;%20&#1505;&#1493;&#1508;&#1497;&#1497;&#1501;\&#1511;&#1493;&#1492;&#1493;&#1512;&#1496;&#1493;&#1514;%20&#1495;&#1512;&#1491;&#1497;&#1501;-&#1495;&#1512;&#1491;&#1497;&#1493;&#151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1.labor.gov.il\generi\common\&#1488;&#1505;&#1496;&#1512;&#1496;&#1490;&#1497;&#1492;%20&#1493;&#1514;&#1499;&#1504;&#1493;&#1503;%20&#1502;&#1491;&#1497;&#1504;&#1497;&#1493;&#1514;\&#1491;&#1493;&#1495;%20&#1514;&#1506;&#1505;&#1493;&#1511;&#1492;\&#1491;&#1493;&#1495;%20&#1514;&#1506;&#1505;&#1493;&#1511;&#1492;%202023\&#1490;&#1512;&#1508;&#1497;&#1501;%20&#1505;&#1493;&#1508;&#1497;&#1497;&#1501;\&#1511;&#1493;&#1492;&#1493;&#1512;&#1496;&#1493;&#1514;%20&#1495;&#1512;&#1491;&#1497;&#1501;-&#1495;&#1512;&#1491;&#1497;&#1493;&#151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1.labor.gov.il\generi\common\&#1488;&#1505;&#1496;&#1512;&#1496;&#1490;&#1497;&#1492;%20&#1493;&#1514;&#1499;&#1504;&#1493;&#1503;%20&#1502;&#1491;&#1497;&#1504;&#1497;&#1493;&#1514;\&#1491;&#1493;&#1495;%20&#1514;&#1506;&#1505;&#1493;&#1511;&#1492;\&#1491;&#1493;&#1495;%20&#1514;&#1506;&#1505;&#1493;&#1511;&#1492;%202023\&#1490;&#1512;&#1508;&#1497;&#1501;%20&#1505;&#1493;&#1508;&#1497;&#1497;&#1501;\&#1511;&#1493;&#1492;&#1493;&#1512;&#1496;&#1493;&#1514;%20&#1495;&#1512;&#1491;&#1497;&#1501;-&#1495;&#1512;&#1491;&#1497;&#1493;&#151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1.labor.gov.il\generi\common\&#1488;&#1505;&#1496;&#1512;&#1496;&#1490;&#1497;&#1492;%20&#1493;&#1514;&#1499;&#1504;&#1493;&#1503;%20&#1502;&#1491;&#1497;&#1504;&#1497;&#1493;&#1514;\&#1502;&#1495;&#1511;&#1512;\&#1495;&#1512;&#1491;&#1497;&#1501;\&#1504;&#1514;&#1493;&#1504;&#1497;&#1501;\&#1502;&#1510;&#1490;&#1514;%20&#1502;&#1499;&#1493;&#1503;%20&#1495;&#1512;&#1491;&#1497;\&#1488;&#1511;&#1491;&#1502;&#1497;&#1492;%20&#1493;&#1502;&#1492;&#1496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1.labor.gov.il\generi\common\&#1488;&#1505;&#1496;&#1512;&#1496;&#1490;&#1497;&#1492;%20&#1493;&#1514;&#1499;&#1504;&#1493;&#1503;%20&#1502;&#1491;&#1497;&#1504;&#1497;&#1493;&#1514;\&#1502;&#1495;&#1511;&#1512;\&#1495;&#1512;&#1491;&#1497;&#1501;\&#1504;&#1514;&#1493;&#1504;&#1497;&#1501;\&#1502;&#1510;&#1490;&#1514;%20&#1502;&#1499;&#1493;&#1503;%20&#1495;&#1512;&#1491;&#1497;\&#1488;&#1511;&#1491;&#1502;&#1497;&#1492;%20&#1493;&#1502;&#1492;&#1496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nofargerassi\Downloads\&#1508;&#1488;&#1512;&#1496;&#1493;\&#1514;&#1493;&#1510;&#1512;&#1497;&#1501;\&#1502;&#1505;&#1500;&#1493;&#1500;&#1497;&#1501;%20&#1500;&#1492;&#1497;&#1497;&#1496;&#1511;\&#1502;&#1505;&#1500;&#1493;&#1500;&#1497;&#1501;%20&#1500;&#1492;&#1497;&#1497;&#1496;&#1511;%20&#1504;&#1514;&#1493;&#1504;&#1497;%202021-2008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37634377981233E-2"/>
          <c:y val="4.3650793650793648E-2"/>
          <c:w val="0.91354036441647324"/>
          <c:h val="0.68370820580729874"/>
        </c:manualLayout>
      </c:layout>
      <c:lineChart>
        <c:grouping val="standard"/>
        <c:varyColors val="0"/>
        <c:ser>
          <c:idx val="0"/>
          <c:order val="0"/>
          <c:tx>
            <c:v>יהודיות שאינן חרדיות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B11-4180-ADF8-DA013F848D59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B11-4180-ADF8-DA013F848D59}"/>
              </c:ext>
            </c:extLst>
          </c:dPt>
          <c:dPt>
            <c:idx val="14"/>
            <c:marker>
              <c:symbol val="diamond"/>
              <c:size val="10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2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B11-4180-ADF8-DA013F848D59}"/>
              </c:ext>
            </c:extLst>
          </c:dPt>
          <c:dLbls>
            <c:dLbl>
              <c:idx val="0"/>
              <c:layout>
                <c:manualLayout>
                  <c:x val="-2.4110910186859565E-2"/>
                  <c:y val="-3.9682539682539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B11-4180-ADF8-DA013F848D59}"/>
                </c:ext>
              </c:extLst>
            </c:dLbl>
            <c:dLbl>
              <c:idx val="8"/>
              <c:layout>
                <c:manualLayout>
                  <c:x val="-2.4110910186859642E-2"/>
                  <c:y val="-4.7619047619047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B11-4180-ADF8-DA013F848D59}"/>
                </c:ext>
              </c:extLst>
            </c:dLbl>
            <c:dLbl>
              <c:idx val="12"/>
              <c:layout>
                <c:manualLayout>
                  <c:x val="-9.8075228591220122E-3"/>
                  <c:y val="-4.1901855955276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B11-4180-ADF8-DA013F848D59}"/>
                </c:ext>
              </c:extLst>
            </c:dLbl>
            <c:dLbl>
              <c:idx val="13"/>
              <c:layout>
                <c:manualLayout>
                  <c:x val="-3.8808038808038806E-2"/>
                  <c:y val="-6.3492063492063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B11-4180-ADF8-DA013F848D59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B11-4180-ADF8-DA013F848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'תעסוקת אוכלוסיות 25-66 למס'!$C$4:$Q$4</c:f>
              <c:strCach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2023Q1</c:v>
                </c:pt>
                <c:pt idx="10">
                  <c:v>2023Q2</c:v>
                </c:pt>
                <c:pt idx="11">
                  <c:v>2023Q3</c:v>
                </c:pt>
                <c:pt idx="12">
                  <c:v>2023Q4</c:v>
                </c:pt>
                <c:pt idx="13">
                  <c:v>2024Q1</c:v>
                </c:pt>
                <c:pt idx="14">
                  <c:v>יעד 2030</c:v>
                </c:pt>
              </c:strCache>
            </c:strRef>
          </c:cat>
          <c:val>
            <c:numRef>
              <c:f>'תעסוקת אוכלוסיות 25-66 למס'!$C$59:$Q$59</c:f>
              <c:numCache>
                <c:formatCode>0.0</c:formatCode>
                <c:ptCount val="15"/>
                <c:pt idx="0">
                  <c:v>78.533036654764203</c:v>
                </c:pt>
                <c:pt idx="1">
                  <c:v>79.397547994915655</c:v>
                </c:pt>
                <c:pt idx="2">
                  <c:v>80.517394266640494</c:v>
                </c:pt>
                <c:pt idx="3">
                  <c:v>80.687723033872388</c:v>
                </c:pt>
                <c:pt idx="4">
                  <c:v>81.700606252340435</c:v>
                </c:pt>
                <c:pt idx="5">
                  <c:v>82.055039868517355</c:v>
                </c:pt>
                <c:pt idx="6">
                  <c:v>73.324777726316881</c:v>
                </c:pt>
                <c:pt idx="7">
                  <c:v>78.49688378205262</c:v>
                </c:pt>
                <c:pt idx="8">
                  <c:v>83.374755882903699</c:v>
                </c:pt>
                <c:pt idx="9">
                  <c:v>83.533407051685643</c:v>
                </c:pt>
                <c:pt idx="10">
                  <c:v>83.64016272981587</c:v>
                </c:pt>
                <c:pt idx="11">
                  <c:v>83.62166436472144</c:v>
                </c:pt>
                <c:pt idx="12">
                  <c:v>82.720566533539468</c:v>
                </c:pt>
                <c:pt idx="13">
                  <c:v>82.489747572485243</c:v>
                </c:pt>
                <c:pt idx="14" formatCode="General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B11-4180-ADF8-DA013F848D59}"/>
            </c:ext>
          </c:extLst>
        </c:ser>
        <c:ser>
          <c:idx val="1"/>
          <c:order val="1"/>
          <c:tx>
            <c:v>חרדיות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0B11-4180-ADF8-DA013F848D59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0B11-4180-ADF8-DA013F848D59}"/>
              </c:ext>
            </c:extLst>
          </c:dPt>
          <c:dPt>
            <c:idx val="14"/>
            <c:marker>
              <c:symbol val="diamond"/>
              <c:size val="10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0B11-4180-ADF8-DA013F848D59}"/>
              </c:ext>
            </c:extLst>
          </c:dPt>
          <c:dLbls>
            <c:dLbl>
              <c:idx val="0"/>
              <c:layout>
                <c:manualLayout>
                  <c:x val="-7.2332730560578772E-3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B11-4180-ADF8-DA013F848D59}"/>
                </c:ext>
              </c:extLst>
            </c:dLbl>
            <c:dLbl>
              <c:idx val="8"/>
              <c:layout>
                <c:manualLayout>
                  <c:x val="-3.6166365280289332E-2"/>
                  <c:y val="5.158730158730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0B11-4180-ADF8-DA013F848D59}"/>
                </c:ext>
              </c:extLst>
            </c:dLbl>
            <c:dLbl>
              <c:idx val="12"/>
              <c:layout>
                <c:manualLayout>
                  <c:x val="-9.8075228591220122E-3"/>
                  <c:y val="5.0282227146331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0B11-4180-ADF8-DA013F848D59}"/>
                </c:ext>
              </c:extLst>
            </c:dLbl>
            <c:dLbl>
              <c:idx val="13"/>
              <c:layout>
                <c:manualLayout>
                  <c:x val="-1.9404019404019302E-2"/>
                  <c:y val="5.9523809523809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0B11-4180-ADF8-DA013F848D59}"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B11-4180-ADF8-DA013F848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'תעסוקת אוכלוסיות 25-66 למס'!$C$4:$Q$4</c:f>
              <c:strCach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2023Q1</c:v>
                </c:pt>
                <c:pt idx="10">
                  <c:v>2023Q2</c:v>
                </c:pt>
                <c:pt idx="11">
                  <c:v>2023Q3</c:v>
                </c:pt>
                <c:pt idx="12">
                  <c:v>2023Q4</c:v>
                </c:pt>
                <c:pt idx="13">
                  <c:v>2024Q1</c:v>
                </c:pt>
                <c:pt idx="14">
                  <c:v>יעד 2030</c:v>
                </c:pt>
              </c:strCache>
            </c:strRef>
          </c:cat>
          <c:val>
            <c:numRef>
              <c:f>'תעסוקת אוכלוסיות 25-66 למס'!$C$47:$Q$47</c:f>
              <c:numCache>
                <c:formatCode>0.0</c:formatCode>
                <c:ptCount val="15"/>
                <c:pt idx="0">
                  <c:v>68.44</c:v>
                </c:pt>
                <c:pt idx="1">
                  <c:v>70.34</c:v>
                </c:pt>
                <c:pt idx="2">
                  <c:v>71.03</c:v>
                </c:pt>
                <c:pt idx="3">
                  <c:v>73</c:v>
                </c:pt>
                <c:pt idx="4">
                  <c:v>75.510000000000005</c:v>
                </c:pt>
                <c:pt idx="5">
                  <c:v>76.11</c:v>
                </c:pt>
                <c:pt idx="6">
                  <c:v>66.811463000887812</c:v>
                </c:pt>
                <c:pt idx="7">
                  <c:v>73.630892159357771</c:v>
                </c:pt>
                <c:pt idx="8">
                  <c:v>79.58</c:v>
                </c:pt>
                <c:pt idx="9" formatCode="_ * #,##0.0_ ;_ * \-#,##0.0_ ;_ * &quot;-&quot;??_ ;_ @_ ">
                  <c:v>81.732546528819</c:v>
                </c:pt>
                <c:pt idx="10" formatCode="_ * #,##0.0_ ;_ * \-#,##0.0_ ;_ * &quot;-&quot;??_ ;_ @_ ">
                  <c:v>79.252750391492853</c:v>
                </c:pt>
                <c:pt idx="11">
                  <c:v>81.170543958886014</c:v>
                </c:pt>
                <c:pt idx="12">
                  <c:v>81.623704033057393</c:v>
                </c:pt>
                <c:pt idx="13">
                  <c:v>80.061494470395161</c:v>
                </c:pt>
                <c:pt idx="14" formatCode="General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0B11-4180-ADF8-DA013F848D59}"/>
            </c:ext>
          </c:extLst>
        </c:ser>
        <c:ser>
          <c:idx val="2"/>
          <c:order val="2"/>
          <c:tx>
            <c:v>ערביות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0B11-4180-ADF8-DA013F848D59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0B11-4180-ADF8-DA013F848D59}"/>
              </c:ext>
            </c:extLst>
          </c:dPt>
          <c:dPt>
            <c:idx val="14"/>
            <c:marker>
              <c:symbol val="diamond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0B11-4180-ADF8-DA013F848D59}"/>
              </c:ext>
            </c:extLst>
          </c:dPt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0B11-4180-ADF8-DA013F848D59}"/>
                </c:ext>
              </c:extLst>
            </c:dLbl>
            <c:dLbl>
              <c:idx val="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0B11-4180-ADF8-DA013F848D59}"/>
                </c:ext>
              </c:extLst>
            </c:dLbl>
            <c:dLbl>
              <c:idx val="1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0B11-4180-ADF8-DA013F848D59}"/>
                </c:ext>
              </c:extLst>
            </c:dLbl>
            <c:dLbl>
              <c:idx val="13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0B11-4180-ADF8-DA013F848D59}"/>
                </c:ext>
              </c:extLst>
            </c:dLbl>
            <c:dLbl>
              <c:idx val="1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0B11-4180-ADF8-DA013F848D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he-IL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'תעסוקת אוכלוסיות 25-66 למס'!$C$4:$Q$4</c:f>
              <c:strCache>
                <c:ptCount val="1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2023Q1</c:v>
                </c:pt>
                <c:pt idx="10">
                  <c:v>2023Q2</c:v>
                </c:pt>
                <c:pt idx="11">
                  <c:v>2023Q3</c:v>
                </c:pt>
                <c:pt idx="12">
                  <c:v>2023Q4</c:v>
                </c:pt>
                <c:pt idx="13">
                  <c:v>2024Q1</c:v>
                </c:pt>
                <c:pt idx="14">
                  <c:v>יעד 2030</c:v>
                </c:pt>
              </c:strCache>
            </c:strRef>
          </c:cat>
          <c:val>
            <c:numRef>
              <c:f>'תעסוקת אוכלוסיות 25-66 למס'!$C$53:$Q$53</c:f>
              <c:numCache>
                <c:formatCode>0.0</c:formatCode>
                <c:ptCount val="15"/>
                <c:pt idx="0">
                  <c:v>32.72</c:v>
                </c:pt>
                <c:pt idx="1">
                  <c:v>31.81</c:v>
                </c:pt>
                <c:pt idx="2">
                  <c:v>31.85</c:v>
                </c:pt>
                <c:pt idx="3">
                  <c:v>34.22</c:v>
                </c:pt>
                <c:pt idx="4">
                  <c:v>37.47</c:v>
                </c:pt>
                <c:pt idx="5">
                  <c:v>36.71</c:v>
                </c:pt>
                <c:pt idx="6">
                  <c:v>31.713048280917157</c:v>
                </c:pt>
                <c:pt idx="7">
                  <c:v>37.29942726090335</c:v>
                </c:pt>
                <c:pt idx="8">
                  <c:v>41.88</c:v>
                </c:pt>
                <c:pt idx="9" formatCode="_ * #,##0.0_ ;_ * \-#,##0.0_ ;_ * &quot;-&quot;??_ ;_ @_ ">
                  <c:v>44.574272989785655</c:v>
                </c:pt>
                <c:pt idx="10" formatCode="_ * #,##0.0_ ;_ * \-#,##0.0_ ;_ * &quot;-&quot;??_ ;_ @_ ">
                  <c:v>44.897561552855983</c:v>
                </c:pt>
                <c:pt idx="11">
                  <c:v>44.925169459964643</c:v>
                </c:pt>
                <c:pt idx="12">
                  <c:v>43.973726238240239</c:v>
                </c:pt>
                <c:pt idx="13">
                  <c:v>46.112492897180481</c:v>
                </c:pt>
                <c:pt idx="14" formatCode="General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0B11-4180-ADF8-DA013F848D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3391679"/>
        <c:axId val="913380863"/>
      </c:lineChart>
      <c:catAx>
        <c:axId val="913391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he-IL"/>
          </a:p>
        </c:txPr>
        <c:crossAx val="913380863"/>
        <c:crosses val="autoZero"/>
        <c:auto val="1"/>
        <c:lblAlgn val="ctr"/>
        <c:lblOffset val="100"/>
        <c:noMultiLvlLbl val="0"/>
      </c:catAx>
      <c:valAx>
        <c:axId val="913380863"/>
        <c:scaling>
          <c:orientation val="minMax"/>
          <c:max val="90"/>
          <c:min val="3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he-IL"/>
          </a:p>
        </c:txPr>
        <c:crossAx val="913391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23500543444728"/>
          <c:y val="0.9092257217847769"/>
          <c:w val="0.776166650054819"/>
          <c:h val="9.07742782152230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sha" panose="020B0502040204020203" pitchFamily="34" charset="-79"/>
              <a:ea typeface="+mn-ea"/>
              <a:cs typeface="Gisha" panose="020B0502040204020203" pitchFamily="34" charset="-79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latin typeface="Gisha" panose="020B0502040204020203" pitchFamily="34" charset="-79"/>
          <a:cs typeface="Gisha" panose="020B0502040204020203" pitchFamily="34" charset="-79"/>
        </a:defRPr>
      </a:pPr>
      <a:endParaRPr lang="he-I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[מסלולים להייטק נתוני 2021-2008.xlsx]גרפים!PivotTable9</c:name>
    <c:fmtId val="23"/>
  </c:pivotSource>
  <c:chart>
    <c:title>
      <c:tx>
        <c:rich>
          <a:bodyPr rot="0" vert="horz"/>
          <a:lstStyle/>
          <a:p>
            <a:pPr rtl="1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he-IL" dirty="0"/>
              <a:t>שיעור בוגרי תואר </a:t>
            </a:r>
            <a:r>
              <a:rPr lang="en-US" dirty="0"/>
              <a:t>STEM </a:t>
            </a:r>
            <a:r>
              <a:rPr lang="he-IL" dirty="0"/>
              <a:t> בביקוש בינוני ונמוך </a:t>
            </a:r>
          </a:p>
          <a:p>
            <a:pPr rtl="1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he-IL" b="0" dirty="0" smtClean="0"/>
              <a:t>בנות </a:t>
            </a:r>
            <a:r>
              <a:rPr lang="he-IL" b="0" dirty="0"/>
              <a:t>34-30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2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3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8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9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4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5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4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97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0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3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5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6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7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8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9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0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1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2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3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4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5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6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7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8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0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1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2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3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4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5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7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0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1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2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3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4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5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7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8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9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0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1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2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3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0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1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3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4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6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7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9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0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1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2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3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5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6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8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9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0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1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2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3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4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5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7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8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0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1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3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4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6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7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9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0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1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2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3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5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6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8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9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0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1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2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3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4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5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7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8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0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11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3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14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6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17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9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20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1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3"/>
          <c:order val="0"/>
          <c:tx>
            <c:strRef>
              <c:f>גרפים!$AE$54:$AE$55</c:f>
              <c:strCache>
                <c:ptCount val="1"/>
                <c:pt idx="0">
                  <c:v>נשים חרדיות</c:v>
                </c:pt>
              </c:strCache>
            </c:strRef>
          </c:tx>
          <c:spPr>
            <a:ln w="19050" cap="rnd" cmpd="sng" algn="ctr">
              <a:solidFill>
                <a:srgbClr val="95B87A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95B87A"/>
              </a:solidFill>
              <a:ln w="9525" cap="flat" cmpd="sng" algn="ctr">
                <a:noFill/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6.7826215277777782E-2"/>
                  <c:y val="1.1844444444444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162-7D45-A5DD-61290740B8BD}"/>
                </c:ext>
              </c:extLst>
            </c:dLbl>
            <c:dLbl>
              <c:idx val="11"/>
              <c:layout>
                <c:manualLayout>
                  <c:x val="0"/>
                  <c:y val="1.0854700854700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162-7D45-A5DD-61290740B8B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גרפים!$AA$56:$AA$67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גרפים!$AE$56:$AE$67</c:f>
              <c:numCache>
                <c:formatCode>0.0%</c:formatCode>
                <c:ptCount val="12"/>
                <c:pt idx="0">
                  <c:v>6.4038864966324393E-3</c:v>
                </c:pt>
                <c:pt idx="1">
                  <c:v>6.4763131529984256E-3</c:v>
                </c:pt>
                <c:pt idx="2">
                  <c:v>6.4507274224540213E-3</c:v>
                </c:pt>
                <c:pt idx="3">
                  <c:v>6.8754523323902887E-3</c:v>
                </c:pt>
                <c:pt idx="4">
                  <c:v>7.1546156768393064E-3</c:v>
                </c:pt>
                <c:pt idx="5">
                  <c:v>6.9493126885915449E-3</c:v>
                </c:pt>
                <c:pt idx="6">
                  <c:v>6.6359936294461156E-3</c:v>
                </c:pt>
                <c:pt idx="7">
                  <c:v>6.6971951917572979E-3</c:v>
                </c:pt>
                <c:pt idx="8">
                  <c:v>6.3539837806203493E-3</c:v>
                </c:pt>
                <c:pt idx="9">
                  <c:v>6.0764826617694719E-3</c:v>
                </c:pt>
                <c:pt idx="10">
                  <c:v>5.9503614583605192E-3</c:v>
                </c:pt>
                <c:pt idx="11">
                  <c:v>6.2048879321261238E-3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162-7D45-A5DD-61290740B8BD}"/>
            </c:ext>
          </c:extLst>
        </c:ser>
        <c:ser>
          <c:idx val="4"/>
          <c:order val="1"/>
          <c:tx>
            <c:strRef>
              <c:f>גרפים!$AF$54:$AF$55</c:f>
              <c:strCache>
                <c:ptCount val="1"/>
                <c:pt idx="0">
                  <c:v>נשים יהודיות שאינן חרדיות</c:v>
                </c:pt>
              </c:strCache>
            </c:strRef>
          </c:tx>
          <c:spPr>
            <a:ln w="19050">
              <a:solidFill>
                <a:srgbClr val="72B5DF"/>
              </a:solidFill>
            </a:ln>
          </c:spPr>
          <c:marker>
            <c:symbol val="circle"/>
            <c:size val="6"/>
            <c:spPr>
              <a:solidFill>
                <a:srgbClr val="72B5DF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5.635173611111112E-2"/>
                  <c:y val="-2.6734188034188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162-7D45-A5DD-61290740B8BD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162-7D45-A5DD-61290740B8B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גרפים!$AA$56:$AA$67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גרפים!$AF$56:$AF$67</c:f>
              <c:numCache>
                <c:formatCode>0.0%</c:formatCode>
                <c:ptCount val="12"/>
                <c:pt idx="0">
                  <c:v>5.9766587671499206E-2</c:v>
                </c:pt>
                <c:pt idx="1">
                  <c:v>6.2802188480787169E-2</c:v>
                </c:pt>
                <c:pt idx="2">
                  <c:v>6.5321973911477038E-2</c:v>
                </c:pt>
                <c:pt idx="3">
                  <c:v>6.7518286420891582E-2</c:v>
                </c:pt>
                <c:pt idx="4">
                  <c:v>6.8628665840561751E-2</c:v>
                </c:pt>
                <c:pt idx="5">
                  <c:v>7.027760906070242E-2</c:v>
                </c:pt>
                <c:pt idx="6">
                  <c:v>7.2461994298507304E-2</c:v>
                </c:pt>
                <c:pt idx="7">
                  <c:v>7.4052582931087602E-2</c:v>
                </c:pt>
                <c:pt idx="8">
                  <c:v>7.5313656000206952E-2</c:v>
                </c:pt>
                <c:pt idx="9">
                  <c:v>7.697830792371349E-2</c:v>
                </c:pt>
                <c:pt idx="10">
                  <c:v>7.6597967766371497E-2</c:v>
                </c:pt>
                <c:pt idx="11">
                  <c:v>7.6283190535557974E-2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162-7D45-A5DD-61290740B8BD}"/>
            </c:ext>
          </c:extLst>
        </c:ser>
        <c:ser>
          <c:idx val="5"/>
          <c:order val="2"/>
          <c:tx>
            <c:strRef>
              <c:f>גרפים!$AG$54:$AG$55</c:f>
              <c:strCache>
                <c:ptCount val="1"/>
                <c:pt idx="0">
                  <c:v>נשים ערביות</c:v>
                </c:pt>
              </c:strCache>
            </c:strRef>
          </c:tx>
          <c:spPr>
            <a:ln w="19050">
              <a:solidFill>
                <a:srgbClr val="FF7B33"/>
              </a:solidFill>
            </a:ln>
          </c:spPr>
          <c:marker>
            <c:symbol val="circle"/>
            <c:size val="6"/>
            <c:spPr>
              <a:solidFill>
                <a:srgbClr val="FF7B33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6.8945486111111121E-2"/>
                  <c:y val="6.31175213675213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162-7D45-A5DD-61290740B8BD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162-7D45-A5DD-61290740B8B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גרפים!$AA$56:$AA$67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גרפים!$AG$56:$AG$67</c:f>
              <c:numCache>
                <c:formatCode>0.0%</c:formatCode>
                <c:ptCount val="12"/>
                <c:pt idx="0">
                  <c:v>1.3718003111299676E-2</c:v>
                </c:pt>
                <c:pt idx="1">
                  <c:v>1.4409889209504471E-2</c:v>
                </c:pt>
                <c:pt idx="2">
                  <c:v>1.5294054880759723E-2</c:v>
                </c:pt>
                <c:pt idx="3">
                  <c:v>1.7014708230576797E-2</c:v>
                </c:pt>
                <c:pt idx="4">
                  <c:v>1.8186624372191384E-2</c:v>
                </c:pt>
                <c:pt idx="5">
                  <c:v>1.9702108317890984E-2</c:v>
                </c:pt>
                <c:pt idx="6">
                  <c:v>2.1228242342854191E-2</c:v>
                </c:pt>
                <c:pt idx="7">
                  <c:v>2.213991076689957E-2</c:v>
                </c:pt>
                <c:pt idx="8">
                  <c:v>2.224770642201835E-2</c:v>
                </c:pt>
                <c:pt idx="9">
                  <c:v>2.3445736495098426E-2</c:v>
                </c:pt>
                <c:pt idx="10">
                  <c:v>2.3405840286054826E-2</c:v>
                </c:pt>
                <c:pt idx="11">
                  <c:v>2.4666287986367511E-2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3162-7D45-A5DD-61290740B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653832"/>
        <c:axId val="386658144"/>
      </c:lineChart>
      <c:catAx>
        <c:axId val="386653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he-IL"/>
          </a:p>
        </c:txPr>
        <c:crossAx val="386658144"/>
        <c:crosses val="autoZero"/>
        <c:auto val="1"/>
        <c:lblAlgn val="ctr"/>
        <c:lblOffset val="100"/>
        <c:noMultiLvlLbl val="0"/>
      </c:catAx>
      <c:valAx>
        <c:axId val="386658144"/>
        <c:scaling>
          <c:orientation val="minMax"/>
          <c:max val="8.0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vert="horz"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he-IL"/>
          </a:p>
        </c:txPr>
        <c:crossAx val="386653832"/>
        <c:crosses val="autoZero"/>
        <c:crossBetween val="between"/>
        <c:majorUnit val="0.01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200"/>
          </a:pPr>
          <a:endParaRPr lang="he-I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[מסלולים להייטק נתוני 2021-2008.xlsx]גרפים!PivotTable4</c:name>
    <c:fmtId val="6"/>
  </c:pivotSource>
  <c:chart>
    <c:title>
      <c:tx>
        <c:rich>
          <a:bodyPr rot="0" vert="horz"/>
          <a:lstStyle/>
          <a:p>
            <a:pPr rtl="1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he-IL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שיעור המועסקים בהייטק</a:t>
            </a:r>
          </a:p>
          <a:p>
            <a:pPr rtl="1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he-IL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בני 34-30,</a:t>
            </a:r>
            <a:r>
              <a:rPr lang="he-IL" sz="1800" b="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e-IL" sz="1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מתוך האוכלוסייה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2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3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8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9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4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5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4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97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0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3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5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6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7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8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9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0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1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2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3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4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5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6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7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8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0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1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2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3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4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5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7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0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1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2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3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4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5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7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8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9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0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1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2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3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0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1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3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4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6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7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9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0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1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2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3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5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6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8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9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0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1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2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3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4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5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7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8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0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1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3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4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3"/>
          <c:order val="0"/>
          <c:tx>
            <c:strRef>
              <c:f>גרפים!$E$3:$E$4</c:f>
              <c:strCache>
                <c:ptCount val="1"/>
                <c:pt idx="0">
                  <c:v>נשים חרדיות</c:v>
                </c:pt>
              </c:strCache>
            </c:strRef>
          </c:tx>
          <c:spPr>
            <a:ln w="19050" cap="rnd" cmpd="sng" algn="ctr">
              <a:solidFill>
                <a:srgbClr val="95B87A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95B87A"/>
              </a:solidFill>
              <a:ln w="9525" cap="flat" cmpd="sng" algn="ctr">
                <a:noFill/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6.5621416643164246E-2"/>
                  <c:y val="-9.86489925772909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111-E847-9793-3E5475B20185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111-E847-9793-3E5475B2018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גרפים!$A$5:$A$16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גרפים!$E$5:$E$16</c:f>
              <c:numCache>
                <c:formatCode>0%</c:formatCode>
                <c:ptCount val="12"/>
                <c:pt idx="0">
                  <c:v>2.5652349931912701E-2</c:v>
                </c:pt>
                <c:pt idx="1">
                  <c:v>2.5082295691999427E-2</c:v>
                </c:pt>
                <c:pt idx="2">
                  <c:v>2.6146033488882787E-2</c:v>
                </c:pt>
                <c:pt idx="3">
                  <c:v>2.7863675241792223E-2</c:v>
                </c:pt>
                <c:pt idx="4">
                  <c:v>2.8618462707357226E-2</c:v>
                </c:pt>
                <c:pt idx="5">
                  <c:v>3.0906153799262398E-2</c:v>
                </c:pt>
                <c:pt idx="6">
                  <c:v>3.4035273992803636E-2</c:v>
                </c:pt>
                <c:pt idx="7">
                  <c:v>3.6405266170578134E-2</c:v>
                </c:pt>
                <c:pt idx="8">
                  <c:v>4.1384499623777278E-2</c:v>
                </c:pt>
                <c:pt idx="9">
                  <c:v>4.5046991465917681E-2</c:v>
                </c:pt>
                <c:pt idx="10">
                  <c:v>5.0578072396064412E-2</c:v>
                </c:pt>
                <c:pt idx="11">
                  <c:v>5.3387362289477019E-2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111-E847-9793-3E5475B20185}"/>
            </c:ext>
          </c:extLst>
        </c:ser>
        <c:ser>
          <c:idx val="4"/>
          <c:order val="1"/>
          <c:tx>
            <c:strRef>
              <c:f>גרפים!$F$3:$F$4</c:f>
              <c:strCache>
                <c:ptCount val="1"/>
                <c:pt idx="0">
                  <c:v>נשים יהודיות שאינן חרדיות</c:v>
                </c:pt>
              </c:strCache>
            </c:strRef>
          </c:tx>
          <c:spPr>
            <a:ln w="19050">
              <a:solidFill>
                <a:srgbClr val="72B5DF"/>
              </a:solidFill>
            </a:ln>
          </c:spPr>
          <c:marker>
            <c:symbol val="circle"/>
            <c:size val="6"/>
            <c:spPr>
              <a:solidFill>
                <a:srgbClr val="72B5DF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6507936507936517E-2"/>
                  <c:y val="-2.944785276073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111-E847-9793-3E5475B20185}"/>
                </c:ext>
              </c:extLst>
            </c:dLbl>
            <c:dLbl>
              <c:idx val="10"/>
              <c:layout>
                <c:manualLayout>
                  <c:x val="-1.4699074074074074E-3"/>
                  <c:y val="3.2564102564102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88-468A-80A9-E096FD9F80EC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111-E847-9793-3E5475B2018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גרפים!$A$5:$A$16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גרפים!$F$5:$F$16</c:f>
              <c:numCache>
                <c:formatCode>0%</c:formatCode>
                <c:ptCount val="12"/>
                <c:pt idx="0">
                  <c:v>8.4200791352919233E-2</c:v>
                </c:pt>
                <c:pt idx="1">
                  <c:v>8.1564382051064546E-2</c:v>
                </c:pt>
                <c:pt idx="2">
                  <c:v>7.6633711627512688E-2</c:v>
                </c:pt>
                <c:pt idx="3">
                  <c:v>7.9710980235994378E-2</c:v>
                </c:pt>
                <c:pt idx="4">
                  <c:v>7.9904997934737709E-2</c:v>
                </c:pt>
                <c:pt idx="5">
                  <c:v>8.2343573750912349E-2</c:v>
                </c:pt>
                <c:pt idx="6">
                  <c:v>8.5716179897903505E-2</c:v>
                </c:pt>
                <c:pt idx="7">
                  <c:v>8.8286946698161645E-2</c:v>
                </c:pt>
                <c:pt idx="8">
                  <c:v>9.1952298419432449E-2</c:v>
                </c:pt>
                <c:pt idx="9">
                  <c:v>9.2606665373911864E-2</c:v>
                </c:pt>
                <c:pt idx="10">
                  <c:v>9.2291617689313793E-2</c:v>
                </c:pt>
                <c:pt idx="11">
                  <c:v>0.10176397251916497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111-E847-9793-3E5475B20185}"/>
            </c:ext>
          </c:extLst>
        </c:ser>
        <c:ser>
          <c:idx val="5"/>
          <c:order val="2"/>
          <c:tx>
            <c:strRef>
              <c:f>גרפים!$G$3:$G$4</c:f>
              <c:strCache>
                <c:ptCount val="1"/>
                <c:pt idx="0">
                  <c:v>נשים ערביות</c:v>
                </c:pt>
              </c:strCache>
            </c:strRef>
          </c:tx>
          <c:spPr>
            <a:ln w="19050">
              <a:solidFill>
                <a:srgbClr val="FF7B33"/>
              </a:solidFill>
            </a:ln>
          </c:spPr>
          <c:marker>
            <c:symbol val="circle"/>
            <c:size val="6"/>
            <c:spPr>
              <a:solidFill>
                <a:srgbClr val="FF7B33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5.7921160987357834E-2"/>
                  <c:y val="-7.25663399688242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111-E847-9793-3E5475B20185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111-E847-9793-3E5475B2018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גרפים!$A$5:$A$16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גרפים!$G$5:$G$16</c:f>
              <c:numCache>
                <c:formatCode>0%</c:formatCode>
                <c:ptCount val="12"/>
                <c:pt idx="0">
                  <c:v>2.6339980200820253E-3</c:v>
                </c:pt>
                <c:pt idx="1">
                  <c:v>2.7430444230700725E-3</c:v>
                </c:pt>
                <c:pt idx="2">
                  <c:v>3.0054596219167362E-3</c:v>
                </c:pt>
                <c:pt idx="3">
                  <c:v>3.495200752266558E-3</c:v>
                </c:pt>
                <c:pt idx="4">
                  <c:v>4.0532205480659092E-3</c:v>
                </c:pt>
                <c:pt idx="5">
                  <c:v>4.5977413377154648E-3</c:v>
                </c:pt>
                <c:pt idx="6">
                  <c:v>4.9584215691338253E-3</c:v>
                </c:pt>
                <c:pt idx="7">
                  <c:v>6.1116255577068779E-3</c:v>
                </c:pt>
                <c:pt idx="8">
                  <c:v>7.2083879423328967E-3</c:v>
                </c:pt>
                <c:pt idx="9">
                  <c:v>7.8991675976774565E-3</c:v>
                </c:pt>
                <c:pt idx="10">
                  <c:v>8.4922526817640051E-3</c:v>
                </c:pt>
                <c:pt idx="11">
                  <c:v>8.8327179778472029E-3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0111-E847-9793-3E5475B20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2336160"/>
        <c:axId val="262340472"/>
      </c:lineChart>
      <c:catAx>
        <c:axId val="26233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he-IL"/>
          </a:p>
        </c:txPr>
        <c:crossAx val="262340472"/>
        <c:crosses val="autoZero"/>
        <c:auto val="1"/>
        <c:lblAlgn val="ctr"/>
        <c:lblOffset val="100"/>
        <c:noMultiLvlLbl val="0"/>
      </c:catAx>
      <c:valAx>
        <c:axId val="262340472"/>
        <c:scaling>
          <c:orientation val="minMax"/>
          <c:max val="0.12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he-IL"/>
          </a:p>
        </c:txPr>
        <c:crossAx val="262336160"/>
        <c:crosses val="autoZero"/>
        <c:crossBetween val="between"/>
        <c:majorUnit val="0.05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e-I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he-IL" dirty="0"/>
              <a:t>שיעור מועסקות בהייטק לפי השכלה</a:t>
            </a:r>
          </a:p>
          <a:p>
            <a:pPr>
              <a:defRPr/>
            </a:pPr>
            <a:r>
              <a:rPr lang="he-IL" sz="1600" dirty="0"/>
              <a:t>2021, גילי 30-34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גיליון2!$C$26</c:f>
              <c:strCache>
                <c:ptCount val="1"/>
                <c:pt idx="0">
                  <c:v>חרדיות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גיליון2!$B$27:$B$31</c:f>
              <c:strCache>
                <c:ptCount val="5"/>
                <c:pt idx="0">
                  <c:v>מה"ט בלבד</c:v>
                </c:pt>
                <c:pt idx="1">
                  <c:v>תואר STEM ביקוש גבוה</c:v>
                </c:pt>
                <c:pt idx="2">
                  <c:v>תואר STEM ביקוש בינוני ונמוך</c:v>
                </c:pt>
                <c:pt idx="3">
                  <c:v>תואר אקדמי שאינו STEM </c:v>
                </c:pt>
                <c:pt idx="4">
                  <c:v>ללא השכלה אקדמית או מהט</c:v>
                </c:pt>
              </c:strCache>
            </c:strRef>
          </c:cat>
          <c:val>
            <c:numRef>
              <c:f>גיליון2!$C$27:$C$31</c:f>
              <c:numCache>
                <c:formatCode>0%</c:formatCode>
                <c:ptCount val="5"/>
                <c:pt idx="0">
                  <c:v>0.38562367864693448</c:v>
                </c:pt>
                <c:pt idx="1">
                  <c:v>0.51578947368421058</c:v>
                </c:pt>
                <c:pt idx="2">
                  <c:v>0.23673469387755103</c:v>
                </c:pt>
                <c:pt idx="3">
                  <c:v>2.8967254408060455E-2</c:v>
                </c:pt>
                <c:pt idx="4">
                  <c:v>2.2034520749173704E-2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80-46C8-8524-EFD6FC4C6AF0}"/>
            </c:ext>
          </c:extLst>
        </c:ser>
        <c:ser>
          <c:idx val="1"/>
          <c:order val="1"/>
          <c:tx>
            <c:strRef>
              <c:f>גיליון2!$D$26</c:f>
              <c:strCache>
                <c:ptCount val="1"/>
                <c:pt idx="0">
                  <c:v>יהודיות לא חרדיות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גיליון2!$B$27:$B$31</c:f>
              <c:strCache>
                <c:ptCount val="5"/>
                <c:pt idx="0">
                  <c:v>מה"ט בלבד</c:v>
                </c:pt>
                <c:pt idx="1">
                  <c:v>תואר STEM ביקוש גבוה</c:v>
                </c:pt>
                <c:pt idx="2">
                  <c:v>תואר STEM ביקוש בינוני ונמוך</c:v>
                </c:pt>
                <c:pt idx="3">
                  <c:v>תואר אקדמי שאינו STEM </c:v>
                </c:pt>
                <c:pt idx="4">
                  <c:v>ללא השכלה אקדמית או מהט</c:v>
                </c:pt>
              </c:strCache>
            </c:strRef>
          </c:cat>
          <c:val>
            <c:numRef>
              <c:f>גיליון2!$D$27:$D$31</c:f>
              <c:numCache>
                <c:formatCode>0%</c:formatCode>
                <c:ptCount val="5"/>
                <c:pt idx="0">
                  <c:v>0.10046367851622875</c:v>
                </c:pt>
                <c:pt idx="1">
                  <c:v>0.53694496828390192</c:v>
                </c:pt>
                <c:pt idx="2">
                  <c:v>0.28917170874191528</c:v>
                </c:pt>
                <c:pt idx="3">
                  <c:v>9.8327218616106937E-2</c:v>
                </c:pt>
                <c:pt idx="4">
                  <c:v>4.3962703962703964E-2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80-46C8-8524-EFD6FC4C6A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58301968"/>
        <c:axId val="858291568"/>
      </c:barChart>
      <c:catAx>
        <c:axId val="85830196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858291568"/>
        <c:crosses val="autoZero"/>
        <c:auto val="1"/>
        <c:lblAlgn val="ctr"/>
        <c:lblOffset val="100"/>
        <c:noMultiLvlLbl val="0"/>
      </c:catAx>
      <c:valAx>
        <c:axId val="85829156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85830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גברים יהודים לא חרדים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Education!$CN$180:$CP$180</c:f>
              <c:strCache>
                <c:ptCount val="3"/>
                <c:pt idx="0">
                  <c:v>ביקווש נמוך</c:v>
                </c:pt>
                <c:pt idx="1">
                  <c:v>ביקוש בינוני</c:v>
                </c:pt>
                <c:pt idx="2">
                  <c:v>ביקוש גבוה</c:v>
                </c:pt>
              </c:strCache>
            </c:strRef>
          </c:cat>
          <c:val>
            <c:numRef>
              <c:f>Education!$CN$182:$CP$182</c:f>
              <c:numCache>
                <c:formatCode>0%</c:formatCode>
                <c:ptCount val="3"/>
                <c:pt idx="0">
                  <c:v>0.14926948502860951</c:v>
                </c:pt>
                <c:pt idx="1">
                  <c:v>0.24962797619047619</c:v>
                </c:pt>
                <c:pt idx="2">
                  <c:v>0.29779887785930081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0-450D-B45F-93EEA6C3B603}"/>
            </c:ext>
          </c:extLst>
        </c:ser>
        <c:ser>
          <c:idx val="3"/>
          <c:order val="1"/>
          <c:tx>
            <c:v>נשים יהודיות לא חרדיות</c:v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2"/>
              <c:layout>
                <c:manualLayout>
                  <c:x val="7.9681274900397434E-3"/>
                  <c:y val="-1.3895321908290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0C0-450D-B45F-93EEA6C3B60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Education!$CN$191:$CP$191</c:f>
              <c:numCache>
                <c:formatCode>0%</c:formatCode>
                <c:ptCount val="3"/>
                <c:pt idx="0">
                  <c:v>0.1061635809702367</c:v>
                </c:pt>
                <c:pt idx="1">
                  <c:v>0.15071151358344115</c:v>
                </c:pt>
                <c:pt idx="2">
                  <c:v>0.29194382852919437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C0-450D-B45F-93EEA6C3B603}"/>
            </c:ext>
          </c:extLst>
        </c:ser>
        <c:ser>
          <c:idx val="4"/>
          <c:order val="2"/>
          <c:tx>
            <c:v>נשים ערביות</c:v>
          </c:tx>
          <c:spPr>
            <a:solidFill>
              <a:srgbClr val="FF7C80"/>
            </a:solidFill>
            <a:ln>
              <a:solidFill>
                <a:srgbClr val="FF7C8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Education!$CN$192:$CP$192</c:f>
              <c:numCache>
                <c:formatCode>0%</c:formatCode>
                <c:ptCount val="3"/>
                <c:pt idx="0">
                  <c:v>1.6591251885369532E-2</c:v>
                </c:pt>
                <c:pt idx="1">
                  <c:v>2.181818181818182E-2</c:v>
                </c:pt>
                <c:pt idx="2">
                  <c:v>4.5936395759717315E-2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C0-450D-B45F-93EEA6C3B603}"/>
            </c:ext>
          </c:extLst>
        </c:ser>
        <c:ser>
          <c:idx val="5"/>
          <c:order val="3"/>
          <c:tx>
            <c:v>נשים חרדיות</c:v>
          </c:tx>
          <c:spPr>
            <a:solidFill>
              <a:srgbClr val="07E9DE"/>
            </a:solidFill>
            <a:ln>
              <a:solidFill>
                <a:srgbClr val="07E9DE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Education!$CN$193:$CP$193</c:f>
              <c:numCache>
                <c:formatCode>0%</c:formatCode>
                <c:ptCount val="3"/>
                <c:pt idx="0">
                  <c:v>0.11824324324324324</c:v>
                </c:pt>
                <c:pt idx="1">
                  <c:v>0.2857142857142857</c:v>
                </c:pt>
                <c:pt idx="2">
                  <c:v>0.57380585516178739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C0-450D-B45F-93EEA6C3B6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001040"/>
        <c:axId val="400997512"/>
      </c:barChart>
      <c:catAx>
        <c:axId val="401001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0997512"/>
        <c:crosses val="autoZero"/>
        <c:auto val="1"/>
        <c:lblAlgn val="ctr"/>
        <c:lblOffset val="100"/>
        <c:noMultiLvlLbl val="0"/>
      </c:catAx>
      <c:valAx>
        <c:axId val="40099751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4010010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Calibri" pitchFamily="34" charset="0"/>
          <a:cs typeface="Calibri" pitchFamily="34" charset="0"/>
        </a:defRPr>
      </a:pPr>
      <a:endParaRPr lang="he-I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שכר!$AG$5</c:f>
              <c:strCache>
                <c:ptCount val="1"/>
                <c:pt idx="0">
                  <c:v>תואר ראשון ביקוש נמוך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22.2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BAC-4DE2-94BE-68A54C2257F9}"/>
                </c:ext>
              </c:extLst>
            </c:dLbl>
            <c:dLbl>
              <c:idx val="1"/>
              <c:layout>
                <c:manualLayout>
                  <c:x val="-8.8196383948258121E-3"/>
                  <c:y val="-2.4875334528560094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BAC-4DE2-94BE-68A54C2257F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20.3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BAC-4DE2-94BE-68A54C2257F9}"/>
                </c:ext>
              </c:extLst>
            </c:dLbl>
            <c:dLbl>
              <c:idx val="3"/>
              <c:layout>
                <c:manualLayout>
                  <c:x val="-8.819638394825812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BAC-4DE2-94BE-68A54C2257F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12.9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BAC-4DE2-94BE-68A54C2257F9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15.3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BAC-4DE2-94BE-68A54C225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שכר!$V$56:$W$61</c:f>
              <c:multiLvlStrCache>
                <c:ptCount val="6"/>
                <c:lvl>
                  <c:pt idx="0">
                    <c:v>יהודים לא חרדים</c:v>
                  </c:pt>
                  <c:pt idx="1">
                    <c:v>ערבים</c:v>
                  </c:pt>
                  <c:pt idx="2">
                    <c:v>חרדים</c:v>
                  </c:pt>
                  <c:pt idx="3">
                    <c:v>יהודיות לא חרדיות</c:v>
                  </c:pt>
                  <c:pt idx="4">
                    <c:v>ערביות</c:v>
                  </c:pt>
                  <c:pt idx="5">
                    <c:v>חרדיות</c:v>
                  </c:pt>
                </c:lvl>
                <c:lvl>
                  <c:pt idx="0">
                    <c:v>גברים</c:v>
                  </c:pt>
                  <c:pt idx="3">
                    <c:v>נשים</c:v>
                  </c:pt>
                </c:lvl>
              </c:multiLvlStrCache>
            </c:multiLvlStrRef>
          </c:cat>
          <c:val>
            <c:numRef>
              <c:f>שכר!$AG$56:$AG$61</c:f>
              <c:numCache>
                <c:formatCode>_(* #,##0_);_(* \(#,##0\);_(* "-"??_);_(@_)</c:formatCode>
                <c:ptCount val="6"/>
                <c:pt idx="0">
                  <c:v>22179.75</c:v>
                </c:pt>
                <c:pt idx="1">
                  <c:v>17678.749999999996</c:v>
                </c:pt>
                <c:pt idx="2">
                  <c:v>20275.684999999998</c:v>
                </c:pt>
                <c:pt idx="3">
                  <c:v>15231.12</c:v>
                </c:pt>
                <c:pt idx="4">
                  <c:v>12971.84</c:v>
                </c:pt>
                <c:pt idx="5">
                  <c:v>15324.73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AC-4DE2-94BE-68A54C2257F9}"/>
            </c:ext>
          </c:extLst>
        </c:ser>
        <c:ser>
          <c:idx val="1"/>
          <c:order val="1"/>
          <c:tx>
            <c:strRef>
              <c:f>שכר!$AH$5</c:f>
              <c:strCache>
                <c:ptCount val="1"/>
                <c:pt idx="0">
                  <c:v>תואר ראשון ביקוש בינוני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34889313711740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BAC-4DE2-94BE-68A54C2257F9}"/>
                </c:ext>
              </c:extLst>
            </c:dLbl>
            <c:dLbl>
              <c:idx val="1"/>
              <c:layout>
                <c:manualLayout>
                  <c:x val="-5.8797589298839291E-3"/>
                  <c:y val="-1.085481682496607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BAC-4DE2-94BE-68A54C2257F9}"/>
                </c:ext>
              </c:extLst>
            </c:dLbl>
            <c:dLbl>
              <c:idx val="2"/>
              <c:layout>
                <c:manualLayout>
                  <c:x val="-1.4685739616959223E-2"/>
                  <c:y val="-5.37245056036923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BAC-4DE2-94BE-68A54C2257F9}"/>
                </c:ext>
              </c:extLst>
            </c:dLbl>
            <c:dLbl>
              <c:idx val="3"/>
              <c:layout>
                <c:manualLayout>
                  <c:x val="-1.175951785976774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BAC-4DE2-94BE-68A54C2257F9}"/>
                </c:ext>
              </c:extLst>
            </c:dLbl>
            <c:dLbl>
              <c:idx val="4"/>
              <c:layout>
                <c:manualLayout>
                  <c:x val="-1.17595178597678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19.8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BAC-4DE2-94BE-68A54C2257F9}"/>
                </c:ext>
              </c:extLst>
            </c:dLbl>
            <c:dLbl>
              <c:idx val="5"/>
              <c:layout>
                <c:manualLayout>
                  <c:x val="-1.4671850422636717E-2"/>
                  <c:y val="-3.744228036624323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BAC-4DE2-94BE-68A54C225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שכר!$V$56:$W$61</c:f>
              <c:multiLvlStrCache>
                <c:ptCount val="6"/>
                <c:lvl>
                  <c:pt idx="0">
                    <c:v>יהודים לא חרדים</c:v>
                  </c:pt>
                  <c:pt idx="1">
                    <c:v>ערבים</c:v>
                  </c:pt>
                  <c:pt idx="2">
                    <c:v>חרדים</c:v>
                  </c:pt>
                  <c:pt idx="3">
                    <c:v>יהודיות לא חרדיות</c:v>
                  </c:pt>
                  <c:pt idx="4">
                    <c:v>ערביות</c:v>
                  </c:pt>
                  <c:pt idx="5">
                    <c:v>חרדיות</c:v>
                  </c:pt>
                </c:lvl>
                <c:lvl>
                  <c:pt idx="0">
                    <c:v>גברים</c:v>
                  </c:pt>
                  <c:pt idx="3">
                    <c:v>נשים</c:v>
                  </c:pt>
                </c:lvl>
              </c:multiLvlStrCache>
            </c:multiLvlStrRef>
          </c:cat>
          <c:val>
            <c:numRef>
              <c:f>שכר!$AH$56:$AH$61</c:f>
              <c:numCache>
                <c:formatCode>_(* #,##0_);_(* \(#,##0\);_(* "-"??_);_(@_)</c:formatCode>
                <c:ptCount val="6"/>
                <c:pt idx="0">
                  <c:v>22488.14</c:v>
                </c:pt>
                <c:pt idx="1">
                  <c:v>19255.423333333332</c:v>
                </c:pt>
                <c:pt idx="2">
                  <c:v>20101.605</c:v>
                </c:pt>
                <c:pt idx="3">
                  <c:v>18548.486666666668</c:v>
                </c:pt>
                <c:pt idx="4">
                  <c:v>19803.669999999998</c:v>
                </c:pt>
                <c:pt idx="5">
                  <c:v>17955.195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BAC-4DE2-94BE-68A54C2257F9}"/>
            </c:ext>
          </c:extLst>
        </c:ser>
        <c:ser>
          <c:idx val="2"/>
          <c:order val="2"/>
          <c:tx>
            <c:strRef>
              <c:f>שכר!$AI$5</c:f>
              <c:strCache>
                <c:ptCount val="1"/>
                <c:pt idx="0">
                  <c:v>תואר ראשון ביקוש גבוה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755691192812449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27.7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BAC-4DE2-94BE-68A54C2257F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23.3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BAC-4DE2-94BE-68A54C2257F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27.0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BBAC-4DE2-94BE-68A54C2257F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22.2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BAC-4DE2-94BE-68A54C2257F9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22.0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BBAC-4DE2-94BE-68A54C2257F9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23.3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BBAC-4DE2-94BE-68A54C2257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שכר!$V$56:$W$61</c:f>
              <c:multiLvlStrCache>
                <c:ptCount val="6"/>
                <c:lvl>
                  <c:pt idx="0">
                    <c:v>יהודים לא חרדים</c:v>
                  </c:pt>
                  <c:pt idx="1">
                    <c:v>ערבים</c:v>
                  </c:pt>
                  <c:pt idx="2">
                    <c:v>חרדים</c:v>
                  </c:pt>
                  <c:pt idx="3">
                    <c:v>יהודיות לא חרדיות</c:v>
                  </c:pt>
                  <c:pt idx="4">
                    <c:v>ערביות</c:v>
                  </c:pt>
                  <c:pt idx="5">
                    <c:v>חרדיות</c:v>
                  </c:pt>
                </c:lvl>
                <c:lvl>
                  <c:pt idx="0">
                    <c:v>גברים</c:v>
                  </c:pt>
                  <c:pt idx="3">
                    <c:v>נשים</c:v>
                  </c:pt>
                </c:lvl>
              </c:multiLvlStrCache>
            </c:multiLvlStrRef>
          </c:cat>
          <c:val>
            <c:numRef>
              <c:f>שכר!$AI$56:$AI$61</c:f>
              <c:numCache>
                <c:formatCode>_(* #,##0_);_(* \(#,##0\);_(* "-"??_);_(@_)</c:formatCode>
                <c:ptCount val="6"/>
                <c:pt idx="0">
                  <c:v>27683.123333333333</c:v>
                </c:pt>
                <c:pt idx="1">
                  <c:v>23340.886666666669</c:v>
                </c:pt>
                <c:pt idx="2">
                  <c:v>26992.404999999999</c:v>
                </c:pt>
                <c:pt idx="3">
                  <c:v>22173.943333333333</c:v>
                </c:pt>
                <c:pt idx="4">
                  <c:v>22032.485000000001</c:v>
                </c:pt>
                <c:pt idx="5">
                  <c:v>23330.879999999997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BAC-4DE2-94BE-68A54C225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2153464"/>
        <c:axId val="552149544"/>
      </c:barChart>
      <c:catAx>
        <c:axId val="55215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552149544"/>
        <c:crosses val="autoZero"/>
        <c:auto val="1"/>
        <c:lblAlgn val="ctr"/>
        <c:lblOffset val="100"/>
        <c:noMultiLvlLbl val="0"/>
      </c:catAx>
      <c:valAx>
        <c:axId val="552149544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552153464"/>
        <c:crosses val="autoZero"/>
        <c:crossBetween val="between"/>
        <c:majorUnit val="10000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שכר!$AD$5</c:f>
              <c:strCache>
                <c:ptCount val="1"/>
                <c:pt idx="0">
                  <c:v>הנדסאות ביקוש נמוך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8.7796312554872698E-3"/>
                  <c:y val="-4.9032151771994622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9F8-40E3-8ACD-66E1F6ECDBFC}"/>
                </c:ext>
              </c:extLst>
            </c:dLbl>
            <c:dLbl>
              <c:idx val="1"/>
              <c:layout>
                <c:manualLayout>
                  <c:x val="-8.7796312554873236E-3"/>
                  <c:y val="-5.349023803155924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F8-40E3-8ACD-66E1F6ECDBFC}"/>
                </c:ext>
              </c:extLst>
            </c:dLbl>
            <c:dLbl>
              <c:idx val="2"/>
              <c:layout>
                <c:manualLayout>
                  <c:x val="-8.7796312554872698E-3"/>
                  <c:y val="5.349023803155874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9F8-40E3-8ACD-66E1F6ECDBFC}"/>
                </c:ext>
              </c:extLst>
            </c:dLbl>
            <c:dLbl>
              <c:idx val="3"/>
              <c:layout>
                <c:manualLayout>
                  <c:x val="-1.4632718759145449E-2"/>
                  <c:y val="5.349023803155924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9F8-40E3-8ACD-66E1F6ECDBF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7.1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9F8-40E3-8ACD-66E1F6ECDBFC}"/>
                </c:ext>
              </c:extLst>
            </c:dLbl>
            <c:dLbl>
              <c:idx val="5"/>
              <c:layout>
                <c:manualLayout>
                  <c:x val="-5.8530875036581793E-3"/>
                  <c:y val="-2.674511901577964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F8-40E3-8ACD-66E1F6ECD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שכר!$V$56:$W$61</c:f>
              <c:multiLvlStrCache>
                <c:ptCount val="6"/>
                <c:lvl>
                  <c:pt idx="0">
                    <c:v>גברים</c:v>
                  </c:pt>
                  <c:pt idx="1">
                    <c:v>גברים</c:v>
                  </c:pt>
                  <c:pt idx="2">
                    <c:v>גברים</c:v>
                  </c:pt>
                  <c:pt idx="3">
                    <c:v>נשים</c:v>
                  </c:pt>
                  <c:pt idx="4">
                    <c:v>נשים</c:v>
                  </c:pt>
                  <c:pt idx="5">
                    <c:v>נשים</c:v>
                  </c:pt>
                </c:lvl>
                <c:lvl>
                  <c:pt idx="0">
                    <c:v>יהודים לא חרדים</c:v>
                  </c:pt>
                  <c:pt idx="1">
                    <c:v>ערבים</c:v>
                  </c:pt>
                  <c:pt idx="2">
                    <c:v>חרדים</c:v>
                  </c:pt>
                  <c:pt idx="3">
                    <c:v>יהודיות לא חרדיות</c:v>
                  </c:pt>
                  <c:pt idx="4">
                    <c:v>ערביות</c:v>
                  </c:pt>
                  <c:pt idx="5">
                    <c:v>חרדיות</c:v>
                  </c:pt>
                </c:lvl>
              </c:multiLvlStrCache>
            </c:multiLvlStrRef>
          </c:cat>
          <c:val>
            <c:numRef>
              <c:f>שכר!$AD$56:$AD$61</c:f>
              <c:numCache>
                <c:formatCode>_(* #,##0_);_(* \(#,##0\);_(* "-"??_);_(@_)</c:formatCode>
                <c:ptCount val="6"/>
                <c:pt idx="0">
                  <c:v>13433.62</c:v>
                </c:pt>
                <c:pt idx="1">
                  <c:v>12206.39</c:v>
                </c:pt>
                <c:pt idx="2">
                  <c:v>13122.156666666668</c:v>
                </c:pt>
                <c:pt idx="3">
                  <c:v>11236.913333333332</c:v>
                </c:pt>
                <c:pt idx="4">
                  <c:v>7096.4704999999994</c:v>
                </c:pt>
                <c:pt idx="5">
                  <c:v>15573.17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F8-40E3-8ACD-66E1F6ECDBFC}"/>
            </c:ext>
          </c:extLst>
        </c:ser>
        <c:ser>
          <c:idx val="1"/>
          <c:order val="1"/>
          <c:tx>
            <c:strRef>
              <c:f>שכר!$AE$5</c:f>
              <c:strCache>
                <c:ptCount val="1"/>
                <c:pt idx="0">
                  <c:v>הנדסאות ביקוש בינוני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8.7796312554872698E-3"/>
                  <c:y val="-5.349023803155924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16.8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9F8-40E3-8ACD-66E1F6ECDBF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16.7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9F8-40E3-8ACD-66E1F6ECDBFC}"/>
                </c:ext>
              </c:extLst>
            </c:dLbl>
            <c:dLbl>
              <c:idx val="2"/>
              <c:layout>
                <c:manualLayout>
                  <c:x val="-2.9265437518291434E-3"/>
                  <c:y val="-2.1396095212623721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14.3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9F8-40E3-8ACD-66E1F6ECDBFC}"/>
                </c:ext>
              </c:extLst>
            </c:dLbl>
            <c:dLbl>
              <c:idx val="3"/>
              <c:layout>
                <c:manualLayout>
                  <c:x val="-1.1706175007316359E-2"/>
                  <c:y val="-1.069804760631184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9F8-40E3-8ACD-66E1F6ECDBF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13.9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9F8-40E3-8ACD-66E1F6ECD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שכר!$V$56:$W$61</c:f>
              <c:multiLvlStrCache>
                <c:ptCount val="6"/>
                <c:lvl>
                  <c:pt idx="0">
                    <c:v>גברים</c:v>
                  </c:pt>
                  <c:pt idx="1">
                    <c:v>גברים</c:v>
                  </c:pt>
                  <c:pt idx="2">
                    <c:v>גברים</c:v>
                  </c:pt>
                  <c:pt idx="3">
                    <c:v>נשים</c:v>
                  </c:pt>
                  <c:pt idx="4">
                    <c:v>נשים</c:v>
                  </c:pt>
                  <c:pt idx="5">
                    <c:v>נשים</c:v>
                  </c:pt>
                </c:lvl>
                <c:lvl>
                  <c:pt idx="0">
                    <c:v>יהודים לא חרדים</c:v>
                  </c:pt>
                  <c:pt idx="1">
                    <c:v>ערבים</c:v>
                  </c:pt>
                  <c:pt idx="2">
                    <c:v>חרדים</c:v>
                  </c:pt>
                  <c:pt idx="3">
                    <c:v>יהודיות לא חרדיות</c:v>
                  </c:pt>
                  <c:pt idx="4">
                    <c:v>ערביות</c:v>
                  </c:pt>
                  <c:pt idx="5">
                    <c:v>חרדיות</c:v>
                  </c:pt>
                </c:lvl>
              </c:multiLvlStrCache>
            </c:multiLvlStrRef>
          </c:cat>
          <c:val>
            <c:numRef>
              <c:f>שכר!$AE$56:$AE$61</c:f>
              <c:numCache>
                <c:formatCode>_(* #,##0_);_(* \(#,##0\);_(* "-"??_);_(@_)</c:formatCode>
                <c:ptCount val="6"/>
                <c:pt idx="0">
                  <c:v>16798.713333333333</c:v>
                </c:pt>
                <c:pt idx="1">
                  <c:v>16709.823333333334</c:v>
                </c:pt>
                <c:pt idx="2">
                  <c:v>14334.166666666666</c:v>
                </c:pt>
                <c:pt idx="3">
                  <c:v>12373.487999999999</c:v>
                </c:pt>
                <c:pt idx="5">
                  <c:v>13922.05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F8-40E3-8ACD-66E1F6ECDBFC}"/>
            </c:ext>
          </c:extLst>
        </c:ser>
        <c:ser>
          <c:idx val="2"/>
          <c:order val="2"/>
          <c:tx>
            <c:strRef>
              <c:f>שכר!$AF$5</c:f>
              <c:strCache>
                <c:ptCount val="1"/>
                <c:pt idx="0">
                  <c:v>הנדסאות ביקוש גבוה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9F8-40E3-8ACD-66E1F6ECDBFC}"/>
                </c:ext>
              </c:extLst>
            </c:dLbl>
            <c:dLbl>
              <c:idx val="1"/>
              <c:layout>
                <c:manualLayout>
                  <c:x val="1.1706175007316307E-2"/>
                  <c:y val="-2.4516075885997311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9F8-40E3-8ACD-66E1F6ECDBF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20.1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9F8-40E3-8ACD-66E1F6ECDBF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18.0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9F8-40E3-8ACD-66E1F6ECDBFC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8.7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9F8-40E3-8ACD-66E1F6ECDBFC}"/>
                </c:ext>
              </c:extLst>
            </c:dLbl>
            <c:dLbl>
              <c:idx val="5"/>
              <c:layout>
                <c:manualLayout>
                  <c:x val="8.7796312554872698E-3"/>
                  <c:y val="-2.13960952126237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09F8-40E3-8ACD-66E1F6ECD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שכר!$V$56:$W$61</c:f>
              <c:multiLvlStrCache>
                <c:ptCount val="6"/>
                <c:lvl>
                  <c:pt idx="0">
                    <c:v>גברים</c:v>
                  </c:pt>
                  <c:pt idx="1">
                    <c:v>גברים</c:v>
                  </c:pt>
                  <c:pt idx="2">
                    <c:v>גברים</c:v>
                  </c:pt>
                  <c:pt idx="3">
                    <c:v>נשים</c:v>
                  </c:pt>
                  <c:pt idx="4">
                    <c:v>נשים</c:v>
                  </c:pt>
                  <c:pt idx="5">
                    <c:v>נשים</c:v>
                  </c:pt>
                </c:lvl>
                <c:lvl>
                  <c:pt idx="0">
                    <c:v>יהודים לא חרדים</c:v>
                  </c:pt>
                  <c:pt idx="1">
                    <c:v>ערבים</c:v>
                  </c:pt>
                  <c:pt idx="2">
                    <c:v>חרדים</c:v>
                  </c:pt>
                  <c:pt idx="3">
                    <c:v>יהודיות לא חרדיות</c:v>
                  </c:pt>
                  <c:pt idx="4">
                    <c:v>ערביות</c:v>
                  </c:pt>
                  <c:pt idx="5">
                    <c:v>חרדיות</c:v>
                  </c:pt>
                </c:lvl>
              </c:multiLvlStrCache>
            </c:multiLvlStrRef>
          </c:cat>
          <c:val>
            <c:numRef>
              <c:f>שכר!$AF$56:$AF$61</c:f>
              <c:numCache>
                <c:formatCode>_(* #,##0_);_(* \(#,##0\);_(* "-"??_);_(@_)</c:formatCode>
                <c:ptCount val="6"/>
                <c:pt idx="0">
                  <c:v>20738.716666666664</c:v>
                </c:pt>
                <c:pt idx="1">
                  <c:v>13542.423333333332</c:v>
                </c:pt>
                <c:pt idx="2">
                  <c:v>20140.73</c:v>
                </c:pt>
                <c:pt idx="3">
                  <c:v>17968.34</c:v>
                </c:pt>
                <c:pt idx="4">
                  <c:v>8685.6114999999991</c:v>
                </c:pt>
                <c:pt idx="5">
                  <c:v>14590.24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09F8-40E3-8ACD-66E1F6ECD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995552"/>
        <c:axId val="400995944"/>
      </c:barChart>
      <c:catAx>
        <c:axId val="40099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400995944"/>
        <c:crosses val="autoZero"/>
        <c:auto val="1"/>
        <c:lblAlgn val="ctr"/>
        <c:lblOffset val="100"/>
        <c:noMultiLvlLbl val="0"/>
      </c:catAx>
      <c:valAx>
        <c:axId val="400995944"/>
        <c:scaling>
          <c:orientation val="minMax"/>
          <c:max val="25000"/>
          <c:min val="0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400995552"/>
        <c:crosses val="autoZero"/>
        <c:crossBetween val="between"/>
        <c:majorUnit val="10000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יהודיות לא חרדיות</c:v>
          </c:tx>
          <c:spPr>
            <a:ln w="44450">
              <a:solidFill>
                <a:srgbClr val="0070C0"/>
              </a:solidFill>
              <a:prstDash val="solid"/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2.4875615393997103E-2"/>
                  <c:y val="-0.103242290761921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D8D-49A1-ACDE-911B794169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'Income By Exp I'!$C$107:$Q$107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numCache>
            </c:numRef>
          </c:xVal>
          <c:yVal>
            <c:numRef>
              <c:f>'Income By Exp I'!$AF$150:$AP$150</c:f>
              <c:numCache>
                <c:formatCode>General</c:formatCode>
                <c:ptCount val="11"/>
                <c:pt idx="0">
                  <c:v>10004</c:v>
                </c:pt>
                <c:pt idx="1">
                  <c:v>10925</c:v>
                </c:pt>
                <c:pt idx="2">
                  <c:v>11405</c:v>
                </c:pt>
                <c:pt idx="3">
                  <c:v>11697</c:v>
                </c:pt>
                <c:pt idx="4">
                  <c:v>12434</c:v>
                </c:pt>
                <c:pt idx="5">
                  <c:v>13208</c:v>
                </c:pt>
                <c:pt idx="6">
                  <c:v>13695</c:v>
                </c:pt>
                <c:pt idx="7">
                  <c:v>14815</c:v>
                </c:pt>
                <c:pt idx="8">
                  <c:v>15805</c:v>
                </c:pt>
                <c:pt idx="9">
                  <c:v>15946</c:v>
                </c:pt>
                <c:pt idx="10">
                  <c:v>18168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D8D-49A1-ACDE-911B7941693C}"/>
            </c:ext>
          </c:extLst>
        </c:ser>
        <c:ser>
          <c:idx val="5"/>
          <c:order val="1"/>
          <c:tx>
            <c:v>חרדיות</c:v>
          </c:tx>
          <c:spPr>
            <a:ln w="44450">
              <a:solidFill>
                <a:srgbClr val="00FFFF"/>
              </a:solidFill>
              <a:prstDash val="solid"/>
            </a:ln>
          </c:spPr>
          <c:marker>
            <c:spPr>
              <a:solidFill>
                <a:srgbClr val="00FFFF"/>
              </a:solidFill>
              <a:ln>
                <a:solidFill>
                  <a:srgbClr val="00FF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1.6583743595998068E-2"/>
                  <c:y val="4.37997597171786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he-I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D8D-49A1-ACDE-911B794169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'Income By Exp I'!$C$107:$Q$107</c:f>
              <c:numCache>
                <c:formatCode>General</c:formatCode>
                <c:ptCount val="1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numCache>
            </c:numRef>
          </c:xVal>
          <c:yVal>
            <c:numRef>
              <c:f>'Income By Exp I'!$AF$151:$AP$151</c:f>
              <c:numCache>
                <c:formatCode>General</c:formatCode>
                <c:ptCount val="11"/>
                <c:pt idx="0">
                  <c:v>5615</c:v>
                </c:pt>
                <c:pt idx="1">
                  <c:v>6916</c:v>
                </c:pt>
                <c:pt idx="2">
                  <c:v>8747</c:v>
                </c:pt>
                <c:pt idx="3">
                  <c:v>10325</c:v>
                </c:pt>
                <c:pt idx="4">
                  <c:v>11802</c:v>
                </c:pt>
                <c:pt idx="5">
                  <c:v>12853</c:v>
                </c:pt>
                <c:pt idx="6">
                  <c:v>13758</c:v>
                </c:pt>
                <c:pt idx="7">
                  <c:v>14606</c:v>
                </c:pt>
                <c:pt idx="8">
                  <c:v>15336</c:v>
                </c:pt>
                <c:pt idx="9">
                  <c:v>15896</c:v>
                </c:pt>
                <c:pt idx="10">
                  <c:v>16659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D8D-49A1-ACDE-911B794169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2151112"/>
        <c:axId val="552153856"/>
      </c:scatterChart>
      <c:valAx>
        <c:axId val="552151112"/>
        <c:scaling>
          <c:orientation val="minMax"/>
          <c:max val="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e-IL"/>
                  <a:t>שנות ותק בהייטק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52153856"/>
        <c:crosses val="autoZero"/>
        <c:crossBetween val="midCat"/>
        <c:majorUnit val="1"/>
      </c:valAx>
      <c:valAx>
        <c:axId val="55215385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552151112"/>
        <c:crosses val="autoZero"/>
        <c:crossBetween val="midCat"/>
        <c:majorUnit val="5000"/>
      </c:valAx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>
          <a:latin typeface="Calibri" pitchFamily="34" charset="0"/>
          <a:cs typeface="Calibri" pitchFamily="34" charset="0"/>
        </a:defRPr>
      </a:pPr>
      <a:endParaRPr lang="he-I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שכר!$AM$46</c:f>
              <c:strCache>
                <c:ptCount val="1"/>
                <c:pt idx="0">
                  <c:v>פערי שכר בפועל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9E-4496-9168-315207A2A85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9E-4496-9168-315207A2A858}"/>
              </c:ext>
            </c:extLst>
          </c:dPt>
          <c:dPt>
            <c:idx val="2"/>
            <c:invertIfNegative val="0"/>
            <c:bubble3D val="0"/>
            <c:spPr>
              <a:solidFill>
                <a:srgbClr val="FF7C80"/>
              </a:solidFill>
              <a:ln>
                <a:solidFill>
                  <a:srgbClr val="FF7C8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9E-4496-9168-315207A2A858}"/>
              </c:ext>
            </c:extLst>
          </c:dPt>
          <c:dPt>
            <c:idx val="3"/>
            <c:invertIfNegative val="0"/>
            <c:bubble3D val="0"/>
            <c:spPr>
              <a:solidFill>
                <a:srgbClr val="00FFFF"/>
              </a:solidFill>
              <a:ln>
                <a:solidFill>
                  <a:srgbClr val="00B0F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9E-4496-9168-315207A2A8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שכר!$V$47:$W$52</c:f>
              <c:multiLvlStrCache>
                <c:ptCount val="4"/>
                <c:lvl>
                  <c:pt idx="0">
                    <c:v>גברים</c:v>
                  </c:pt>
                  <c:pt idx="1">
                    <c:v>גברים</c:v>
                  </c:pt>
                  <c:pt idx="2">
                    <c:v>נשים</c:v>
                  </c:pt>
                  <c:pt idx="3">
                    <c:v>נשים</c:v>
                  </c:pt>
                </c:lvl>
                <c:lvl>
                  <c:pt idx="0">
                    <c:v>ערבים</c:v>
                  </c:pt>
                  <c:pt idx="1">
                    <c:v>חרדים</c:v>
                  </c:pt>
                  <c:pt idx="2">
                    <c:v>ערבים</c:v>
                  </c:pt>
                  <c:pt idx="3">
                    <c:v>חרדים</c:v>
                  </c:pt>
                </c:lvl>
              </c:multiLvlStrCache>
            </c:multiLvlStrRef>
          </c:cat>
          <c:val>
            <c:numRef>
              <c:f>שכר!$AQ$47:$AQ$52</c:f>
              <c:numCache>
                <c:formatCode>0%</c:formatCode>
                <c:ptCount val="4"/>
                <c:pt idx="0">
                  <c:v>-0.18289722446668033</c:v>
                </c:pt>
                <c:pt idx="1">
                  <c:v>-0.25046604910754477</c:v>
                </c:pt>
                <c:pt idx="2">
                  <c:v>-0.25879769838856093</c:v>
                </c:pt>
                <c:pt idx="3">
                  <c:v>-0.13739217568629436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9E-4496-9168-315207A2A858}"/>
            </c:ext>
          </c:extLst>
        </c:ser>
        <c:ser>
          <c:idx val="1"/>
          <c:order val="1"/>
          <c:tx>
            <c:strRef>
              <c:f>שכר!$AN$46</c:f>
              <c:strCache>
                <c:ptCount val="1"/>
                <c:pt idx="0">
                  <c:v>פערי שכר תחת התפלגות השכלה זהה</c:v>
                </c:pt>
              </c:strCache>
            </c:strRef>
          </c:tx>
          <c:spPr>
            <a:pattFill prst="pct20">
              <a:fgClr>
                <a:srgbClr val="00B0F0"/>
              </a:fgClr>
              <a:bgClr>
                <a:schemeClr val="bg1"/>
              </a:bgClr>
            </a:pattFill>
            <a:ln>
              <a:solidFill>
                <a:srgbClr val="00B0F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pct2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E9E-4496-9168-315207A2A858}"/>
              </c:ext>
            </c:extLst>
          </c:dPt>
          <c:dPt>
            <c:idx val="2"/>
            <c:invertIfNegative val="0"/>
            <c:bubble3D val="0"/>
            <c:spPr>
              <a:pattFill prst="pct20">
                <a:fgClr>
                  <a:srgbClr val="FF0000"/>
                </a:fgClr>
                <a:bgClr>
                  <a:schemeClr val="bg1"/>
                </a:bgClr>
              </a:pattFill>
              <a:ln>
                <a:solidFill>
                  <a:srgbClr val="FF7C8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E9E-4496-9168-315207A2A858}"/>
              </c:ext>
            </c:extLst>
          </c:dPt>
          <c:dPt>
            <c:idx val="3"/>
            <c:invertIfNegative val="0"/>
            <c:bubble3D val="0"/>
            <c:spPr>
              <a:pattFill prst="pct20">
                <a:fgClr>
                  <a:srgbClr val="00B0F0"/>
                </a:fgClr>
                <a:bgClr>
                  <a:schemeClr val="bg1"/>
                </a:bgClr>
              </a:pattFill>
              <a:ln>
                <a:solidFill>
                  <a:srgbClr val="00FF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D5F-4E58-AA89-0A42F03E15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שכר!$V$47:$W$52</c:f>
              <c:multiLvlStrCache>
                <c:ptCount val="4"/>
                <c:lvl>
                  <c:pt idx="0">
                    <c:v>גברים</c:v>
                  </c:pt>
                  <c:pt idx="1">
                    <c:v>גברים</c:v>
                  </c:pt>
                  <c:pt idx="2">
                    <c:v>נשים</c:v>
                  </c:pt>
                  <c:pt idx="3">
                    <c:v>נשים</c:v>
                  </c:pt>
                </c:lvl>
                <c:lvl>
                  <c:pt idx="0">
                    <c:v>ערבים</c:v>
                  </c:pt>
                  <c:pt idx="1">
                    <c:v>חרדים</c:v>
                  </c:pt>
                  <c:pt idx="2">
                    <c:v>ערבים</c:v>
                  </c:pt>
                  <c:pt idx="3">
                    <c:v>חרדים</c:v>
                  </c:pt>
                </c:lvl>
              </c:multiLvlStrCache>
            </c:multiLvlStrRef>
          </c:cat>
          <c:val>
            <c:numRef>
              <c:f>שכר!$AS$47:$AS$52</c:f>
              <c:numCache>
                <c:formatCode>0%</c:formatCode>
                <c:ptCount val="4"/>
                <c:pt idx="0">
                  <c:v>-0.136738922475521</c:v>
                </c:pt>
                <c:pt idx="1">
                  <c:v>-7.2284501015905223E-2</c:v>
                </c:pt>
                <c:pt idx="2">
                  <c:v>-9.8363657875252586E-2</c:v>
                </c:pt>
                <c:pt idx="3">
                  <c:v>-3.5814282122022534E-2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E9E-4496-9168-315207A2A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3555680"/>
        <c:axId val="403558816"/>
      </c:barChart>
      <c:catAx>
        <c:axId val="403555680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403558816"/>
        <c:crosses val="max"/>
        <c:auto val="1"/>
        <c:lblAlgn val="ctr"/>
        <c:lblOffset val="100"/>
        <c:noMultiLvlLbl val="0"/>
      </c:catAx>
      <c:valAx>
        <c:axId val="40355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40355568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'[יעדי תעסוקה 20-30 הכנסות ותעסוקת בעלי מוגבלות (4).xlsx]גיליון1'!$F$33</c:f>
              <c:strCache>
                <c:ptCount val="1"/>
                <c:pt idx="0">
                  <c:v>פער שכר חרדיות יהודיות לא חרדיות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'[יעדי תעסוקה 20-30 הכנסות ותעסוקת בעלי מוגבלות (4).xlsx]גיליון1'!$B$34:$B$42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'[יעדי תעסוקה 20-30 הכנסות ותעסוקת בעלי מוגבלות (4).xlsx]גיליון1'!$F$34:$F$42</c:f>
              <c:numCache>
                <c:formatCode>0%</c:formatCode>
                <c:ptCount val="9"/>
                <c:pt idx="0">
                  <c:v>0.40068144608168499</c:v>
                </c:pt>
                <c:pt idx="1">
                  <c:v>0.37477597427896758</c:v>
                </c:pt>
                <c:pt idx="2">
                  <c:v>0.3582118374046539</c:v>
                </c:pt>
                <c:pt idx="3">
                  <c:v>0.34021430918450535</c:v>
                </c:pt>
                <c:pt idx="4">
                  <c:v>0.32446173890184049</c:v>
                </c:pt>
                <c:pt idx="5">
                  <c:v>0.31894379571003206</c:v>
                </c:pt>
                <c:pt idx="6">
                  <c:v>0.29948249290110085</c:v>
                </c:pt>
                <c:pt idx="7">
                  <c:v>0.3017013933804058</c:v>
                </c:pt>
                <c:pt idx="8">
                  <c:v>0.32986462460872112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7B-4E99-A813-95204876FA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23274352"/>
        <c:axId val="1854458144"/>
      </c:lineChart>
      <c:catAx>
        <c:axId val="182327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1854458144"/>
        <c:crosses val="autoZero"/>
        <c:auto val="1"/>
        <c:lblAlgn val="ctr"/>
        <c:lblOffset val="100"/>
        <c:noMultiLvlLbl val="0"/>
      </c:catAx>
      <c:valAx>
        <c:axId val="1854458144"/>
        <c:scaling>
          <c:orientation val="minMax"/>
          <c:min val="0.2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1823274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19819819819819E-2"/>
          <c:y val="0.13220477292998734"/>
          <c:w val="0.96036036036036032"/>
          <c:h val="0.61550943271230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'שכר נומינלי אוכלוסיות 25-39 למס'!$D$1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845007451564832E-2"/>
                  <c:y val="-2.124834293598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B41-440C-AC93-5CE29855553D}"/>
                </c:ext>
              </c:extLst>
            </c:dLbl>
            <c:dLbl>
              <c:idx val="2"/>
              <c:layout>
                <c:manualLayout>
                  <c:x val="-1.5896671634376552E-2"/>
                  <c:y val="-1.623118557205932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B41-440C-AC93-5CE2985555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'שכר נומינלי אוכלוסיות 25-39 למס'!$B$2:$C$7</c:f>
              <c:multiLvlStrCache>
                <c:ptCount val="6"/>
                <c:lvl>
                  <c:pt idx="0">
                    <c:v>גברים</c:v>
                  </c:pt>
                  <c:pt idx="1">
                    <c:v>נשים</c:v>
                  </c:pt>
                  <c:pt idx="2">
                    <c:v>גברים</c:v>
                  </c:pt>
                  <c:pt idx="3">
                    <c:v>נשים</c:v>
                  </c:pt>
                  <c:pt idx="4">
                    <c:v>גברים</c:v>
                  </c:pt>
                  <c:pt idx="5">
                    <c:v>נשים</c:v>
                  </c:pt>
                </c:lvl>
                <c:lvl>
                  <c:pt idx="0">
                    <c:v>חרדים</c:v>
                  </c:pt>
                  <c:pt idx="2">
                    <c:v>יהודים שאינם חרדים</c:v>
                  </c:pt>
                  <c:pt idx="4">
                    <c:v>ערבים</c:v>
                  </c:pt>
                </c:lvl>
              </c:multiLvlStrCache>
            </c:multiLvlStrRef>
          </c:cat>
          <c:val>
            <c:numRef>
              <c:f>'שכר נומינלי אוכלוסיות 25-39 למס'!$D$2:$D$7</c:f>
              <c:numCache>
                <c:formatCode>_ * #,##0_ ;_ * \-#,##0_ ;_ * "-"??_ ;_ @_ </c:formatCode>
                <c:ptCount val="6"/>
                <c:pt idx="0">
                  <c:v>8708.01</c:v>
                </c:pt>
                <c:pt idx="1">
                  <c:v>8194.4599999999991</c:v>
                </c:pt>
                <c:pt idx="2">
                  <c:v>15327.31</c:v>
                </c:pt>
                <c:pt idx="3">
                  <c:v>10666.74</c:v>
                </c:pt>
                <c:pt idx="4">
                  <c:v>10125</c:v>
                </c:pt>
                <c:pt idx="5">
                  <c:v>6804.09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41-440C-AC93-5CE29855553D}"/>
            </c:ext>
          </c:extLst>
        </c:ser>
        <c:ser>
          <c:idx val="1"/>
          <c:order val="1"/>
          <c:tx>
            <c:strRef>
              <c:f>'שכר נומינלי אוכלוסיות 25-39 למס'!$E$1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216216216216217E-2"/>
                  <c:y val="-3.8694079881947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B41-440C-AC93-5CE29855553D}"/>
                </c:ext>
              </c:extLst>
            </c:dLbl>
            <c:dLbl>
              <c:idx val="1"/>
              <c:layout>
                <c:manualLayout>
                  <c:x val="2.1857923497267725E-2"/>
                  <c:y val="-1.416556195732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B41-440C-AC93-5CE29855553D}"/>
                </c:ext>
              </c:extLst>
            </c:dLbl>
            <c:dLbl>
              <c:idx val="2"/>
              <c:layout>
                <c:manualLayout>
                  <c:x val="2.34234234234234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B41-440C-AC93-5CE29855553D}"/>
                </c:ext>
              </c:extLst>
            </c:dLbl>
            <c:dLbl>
              <c:idx val="3"/>
              <c:layout>
                <c:manualLayout>
                  <c:x val="1.1922503725782269E-2"/>
                  <c:y val="-2.124834293598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B41-440C-AC93-5CE29855553D}"/>
                </c:ext>
              </c:extLst>
            </c:dLbl>
            <c:dLbl>
              <c:idx val="4"/>
              <c:layout>
                <c:manualLayout>
                  <c:x val="1.7878898799672669E-2"/>
                  <c:y val="-1.1121238574204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B41-440C-AC93-5CE29855553D}"/>
                </c:ext>
              </c:extLst>
            </c:dLbl>
            <c:dLbl>
              <c:idx val="5"/>
              <c:layout>
                <c:manualLayout>
                  <c:x val="1.7883755588673476E-2"/>
                  <c:y val="-1.0624171467992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B41-440C-AC93-5CE2985555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sha" panose="020B0502040204020203" pitchFamily="34" charset="-79"/>
                    <a:ea typeface="+mn-ea"/>
                    <a:cs typeface="Gisha" panose="020B0502040204020203" pitchFamily="34" charset="-79"/>
                  </a:defRPr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'שכר נומינלי אוכלוסיות 25-39 למס'!$B$2:$C$7</c:f>
              <c:multiLvlStrCache>
                <c:ptCount val="6"/>
                <c:lvl>
                  <c:pt idx="0">
                    <c:v>גברים</c:v>
                  </c:pt>
                  <c:pt idx="1">
                    <c:v>נשים</c:v>
                  </c:pt>
                  <c:pt idx="2">
                    <c:v>גברים</c:v>
                  </c:pt>
                  <c:pt idx="3">
                    <c:v>נשים</c:v>
                  </c:pt>
                  <c:pt idx="4">
                    <c:v>גברים</c:v>
                  </c:pt>
                  <c:pt idx="5">
                    <c:v>נשים</c:v>
                  </c:pt>
                </c:lvl>
                <c:lvl>
                  <c:pt idx="0">
                    <c:v>חרדים</c:v>
                  </c:pt>
                  <c:pt idx="2">
                    <c:v>יהודים שאינם חרדים</c:v>
                  </c:pt>
                  <c:pt idx="4">
                    <c:v>ערבים</c:v>
                  </c:pt>
                </c:lvl>
              </c:multiLvlStrCache>
            </c:multiLvlStrRef>
          </c:cat>
          <c:val>
            <c:numRef>
              <c:f>'שכר נומינלי אוכלוסיות 25-39 למס'!$E$2:$E$7</c:f>
              <c:numCache>
                <c:formatCode>_ * #,##0_ ;_ * \-#,##0_ ;_ * "-"??_ ;_ @_ </c:formatCode>
                <c:ptCount val="6"/>
                <c:pt idx="0">
                  <c:v>8674.14</c:v>
                </c:pt>
                <c:pt idx="1">
                  <c:v>8459.44</c:v>
                </c:pt>
                <c:pt idx="2">
                  <c:v>16222.74</c:v>
                </c:pt>
                <c:pt idx="3">
                  <c:v>11249.91</c:v>
                </c:pt>
                <c:pt idx="4">
                  <c:v>10243.69</c:v>
                </c:pt>
                <c:pt idx="5">
                  <c:v>6893.51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41-440C-AC93-5CE2985555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4157359"/>
        <c:axId val="844423551"/>
      </c:barChart>
      <c:catAx>
        <c:axId val="294157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he-IL"/>
          </a:p>
        </c:txPr>
        <c:crossAx val="844423551"/>
        <c:crosses val="autoZero"/>
        <c:auto val="1"/>
        <c:lblAlgn val="ctr"/>
        <c:lblOffset val="100"/>
        <c:noMultiLvlLbl val="0"/>
      </c:catAx>
      <c:valAx>
        <c:axId val="844423551"/>
        <c:scaling>
          <c:orientation val="minMax"/>
        </c:scaling>
        <c:delete val="1"/>
        <c:axPos val="l"/>
        <c:numFmt formatCode="_ * #,##0_ ;_ * \-#,##0_ ;_ * &quot;-&quot;??_ ;_ @_ " sourceLinked="1"/>
        <c:majorTickMark val="none"/>
        <c:minorTickMark val="none"/>
        <c:tickLblPos val="nextTo"/>
        <c:crossAx val="29415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370493847901126"/>
          <c:y val="0.92348572134533313"/>
          <c:w val="0.12800413525183935"/>
          <c:h val="6.5144711315942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sha" panose="020B0502040204020203" pitchFamily="34" charset="-79"/>
              <a:ea typeface="+mn-ea"/>
              <a:cs typeface="Gisha" panose="020B0502040204020203" pitchFamily="34" charset="-79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>
          <a:latin typeface="Gisha" panose="020B0502040204020203" pitchFamily="34" charset="-79"/>
          <a:cs typeface="Gisha" panose="020B0502040204020203" pitchFamily="34" charset="-79"/>
        </a:defRPr>
      </a:pPr>
      <a:endParaRPr lang="he-I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he-IL"/>
              <a:t>שיעור המועסקות בקרב הנשים החרדיות, על פי גיל ושנת לידה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'נשים - גרפים סופיים'!$B$35</c:f>
              <c:strCache>
                <c:ptCount val="1"/>
                <c:pt idx="0">
                  <c:v>1953-1951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סופיים'!$B$36:$B$50</c:f>
              <c:numCache>
                <c:formatCode>General</c:formatCode>
                <c:ptCount val="15"/>
                <c:pt idx="9" formatCode="0%">
                  <c:v>0.46541422562693191</c:v>
                </c:pt>
                <c:pt idx="10" formatCode="0%">
                  <c:v>0.47757699339417792</c:v>
                </c:pt>
                <c:pt idx="11" formatCode="0%">
                  <c:v>0.47489848880997487</c:v>
                </c:pt>
                <c:pt idx="12" formatCode="0%">
                  <c:v>0.48996576677645792</c:v>
                </c:pt>
                <c:pt idx="13" formatCode="0%">
                  <c:v>0.47755781463646602</c:v>
                </c:pt>
                <c:pt idx="14" formatCode="0%">
                  <c:v>0.44473369239976102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1-473C-95A1-37717F90EFD4}"/>
            </c:ext>
          </c:extLst>
        </c:ser>
        <c:ser>
          <c:idx val="1"/>
          <c:order val="1"/>
          <c:tx>
            <c:strRef>
              <c:f>'נשים - גרפים סופיים'!$C$35</c:f>
              <c:strCache>
                <c:ptCount val="1"/>
                <c:pt idx="0">
                  <c:v>1959-1957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סופיים'!$C$36:$C$50</c:f>
              <c:numCache>
                <c:formatCode>General</c:formatCode>
                <c:ptCount val="15"/>
                <c:pt idx="7" formatCode="0%">
                  <c:v>0.46970434076705858</c:v>
                </c:pt>
                <c:pt idx="8" formatCode="0%">
                  <c:v>0.49844258010378761</c:v>
                </c:pt>
                <c:pt idx="9" formatCode="0%">
                  <c:v>0.52004505150923563</c:v>
                </c:pt>
                <c:pt idx="10" formatCode="0%">
                  <c:v>0.5501356299325616</c:v>
                </c:pt>
                <c:pt idx="11" formatCode="0%">
                  <c:v>0.57296435945776103</c:v>
                </c:pt>
                <c:pt idx="12" formatCode="0%">
                  <c:v>0.60237355312345198</c:v>
                </c:pt>
                <c:pt idx="13" formatCode="0%">
                  <c:v>0.60686622926918199</c:v>
                </c:pt>
                <c:pt idx="14" formatCode="0%">
                  <c:v>0.49962903008228798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41-473C-95A1-37717F90EFD4}"/>
            </c:ext>
          </c:extLst>
        </c:ser>
        <c:ser>
          <c:idx val="2"/>
          <c:order val="2"/>
          <c:tx>
            <c:strRef>
              <c:f>'נשים - גרפים סופיים'!$D$35</c:f>
              <c:strCache>
                <c:ptCount val="1"/>
                <c:pt idx="0">
                  <c:v>1965-1963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סופיים'!$D$36:$D$50</c:f>
              <c:numCache>
                <c:formatCode>General</c:formatCode>
                <c:ptCount val="15"/>
                <c:pt idx="5" formatCode="0%">
                  <c:v>0.42297241943569108</c:v>
                </c:pt>
                <c:pt idx="6" formatCode="0%">
                  <c:v>0.44789528558971609</c:v>
                </c:pt>
                <c:pt idx="7" formatCode="0%">
                  <c:v>0.48898854405462211</c:v>
                </c:pt>
                <c:pt idx="8" formatCode="0%">
                  <c:v>0.54270160435665415</c:v>
                </c:pt>
                <c:pt idx="9" formatCode="0%">
                  <c:v>0.57689108251996501</c:v>
                </c:pt>
                <c:pt idx="10" formatCode="0%">
                  <c:v>0.63305018876304697</c:v>
                </c:pt>
                <c:pt idx="11" formatCode="0%">
                  <c:v>0.66772445533162605</c:v>
                </c:pt>
                <c:pt idx="12" formatCode="0%">
                  <c:v>0.62469505433577299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41-473C-95A1-37717F90EFD4}"/>
            </c:ext>
          </c:extLst>
        </c:ser>
        <c:ser>
          <c:idx val="3"/>
          <c:order val="3"/>
          <c:tx>
            <c:strRef>
              <c:f>'נשים - גרפים סופיים'!$E$35</c:f>
              <c:strCache>
                <c:ptCount val="1"/>
                <c:pt idx="0">
                  <c:v>1971-1969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סופיים'!$E$36:$E$50</c:f>
              <c:numCache>
                <c:formatCode>General</c:formatCode>
                <c:ptCount val="15"/>
                <c:pt idx="3" formatCode="0%">
                  <c:v>0.46794646563986719</c:v>
                </c:pt>
                <c:pt idx="4" formatCode="0%">
                  <c:v>0.4623215025825792</c:v>
                </c:pt>
                <c:pt idx="5" formatCode="0%">
                  <c:v>0.49800598532632118</c:v>
                </c:pt>
                <c:pt idx="6" formatCode="0%">
                  <c:v>0.53968332536772612</c:v>
                </c:pt>
                <c:pt idx="7" formatCode="0%">
                  <c:v>0.58723137117495905</c:v>
                </c:pt>
                <c:pt idx="8" formatCode="0%">
                  <c:v>0.65051205958511504</c:v>
                </c:pt>
                <c:pt idx="9" formatCode="0%">
                  <c:v>0.71276953685011302</c:v>
                </c:pt>
                <c:pt idx="10" formatCode="0%">
                  <c:v>0.68672920685019601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41-473C-95A1-37717F90EFD4}"/>
            </c:ext>
          </c:extLst>
        </c:ser>
        <c:ser>
          <c:idx val="4"/>
          <c:order val="4"/>
          <c:tx>
            <c:strRef>
              <c:f>'נשים - גרפים סופיים'!$F$35</c:f>
              <c:strCache>
                <c:ptCount val="1"/>
                <c:pt idx="0">
                  <c:v>1977-1975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סופיים'!$F$36:$F$50</c:f>
              <c:numCache>
                <c:formatCode>0%</c:formatCode>
                <c:ptCount val="15"/>
                <c:pt idx="1">
                  <c:v>0.53910285202699471</c:v>
                </c:pt>
                <c:pt idx="2">
                  <c:v>0.51574249605966571</c:v>
                </c:pt>
                <c:pt idx="3">
                  <c:v>0.52633313363128575</c:v>
                </c:pt>
                <c:pt idx="4">
                  <c:v>0.55186241153774274</c:v>
                </c:pt>
                <c:pt idx="5">
                  <c:v>0.57803539861164999</c:v>
                </c:pt>
                <c:pt idx="6">
                  <c:v>0.64162424008077201</c:v>
                </c:pt>
                <c:pt idx="7">
                  <c:v>0.70569142512077299</c:v>
                </c:pt>
                <c:pt idx="8">
                  <c:v>0.69507159184025502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41-473C-95A1-37717F90EFD4}"/>
            </c:ext>
          </c:extLst>
        </c:ser>
        <c:ser>
          <c:idx val="5"/>
          <c:order val="5"/>
          <c:tx>
            <c:strRef>
              <c:f>'נשים - גרפים סופיים'!$G$35</c:f>
              <c:strCache>
                <c:ptCount val="1"/>
                <c:pt idx="0">
                  <c:v>1983-1981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סופיים'!$G$36:$G$50</c:f>
              <c:numCache>
                <c:formatCode>0%</c:formatCode>
                <c:ptCount val="15"/>
                <c:pt idx="0">
                  <c:v>0.48100459404533791</c:v>
                </c:pt>
                <c:pt idx="1">
                  <c:v>0.57740484991213381</c:v>
                </c:pt>
                <c:pt idx="2">
                  <c:v>0.58782064176218984</c:v>
                </c:pt>
                <c:pt idx="3">
                  <c:v>0.60171309976079901</c:v>
                </c:pt>
                <c:pt idx="4">
                  <c:v>0.64566534914360996</c:v>
                </c:pt>
                <c:pt idx="5">
                  <c:v>0.69616362865620995</c:v>
                </c:pt>
                <c:pt idx="6">
                  <c:v>0.67279624087782897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D41-473C-95A1-37717F90EFD4}"/>
            </c:ext>
          </c:extLst>
        </c:ser>
        <c:ser>
          <c:idx val="6"/>
          <c:order val="6"/>
          <c:tx>
            <c:strRef>
              <c:f>'נשים - גרפים סופיים'!$H$35</c:f>
              <c:strCache>
                <c:ptCount val="1"/>
                <c:pt idx="0">
                  <c:v>1989-1987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סופיים'!$H$36:$H$50</c:f>
              <c:numCache>
                <c:formatCode>0%</c:formatCode>
                <c:ptCount val="15"/>
                <c:pt idx="0">
                  <c:v>0.58537974342272503</c:v>
                </c:pt>
                <c:pt idx="1">
                  <c:v>0.67033150454294799</c:v>
                </c:pt>
                <c:pt idx="2">
                  <c:v>0.70009046171660205</c:v>
                </c:pt>
                <c:pt idx="3">
                  <c:v>0.72430570741307698</c:v>
                </c:pt>
                <c:pt idx="4">
                  <c:v>0.68102835335771095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D41-473C-95A1-37717F90EFD4}"/>
            </c:ext>
          </c:extLst>
        </c:ser>
        <c:ser>
          <c:idx val="7"/>
          <c:order val="7"/>
          <c:tx>
            <c:strRef>
              <c:f>'נשים - גרפים סופיים'!$I$35</c:f>
              <c:strCache>
                <c:ptCount val="1"/>
                <c:pt idx="0">
                  <c:v>1992-1990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סופיים'!$I$36:$I$50</c:f>
              <c:numCache>
                <c:formatCode>0%</c:formatCode>
                <c:ptCount val="15"/>
                <c:pt idx="0">
                  <c:v>0.63384464621415104</c:v>
                </c:pt>
                <c:pt idx="1">
                  <c:v>0.72387492732942205</c:v>
                </c:pt>
                <c:pt idx="2">
                  <c:v>0.74338128827428596</c:v>
                </c:pt>
                <c:pt idx="3">
                  <c:v>0.68267483653629402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D41-473C-95A1-37717F90EFD4}"/>
            </c:ext>
          </c:extLst>
        </c:ser>
        <c:ser>
          <c:idx val="8"/>
          <c:order val="8"/>
          <c:tx>
            <c:strRef>
              <c:f>'נשים - גרפים סופיים'!$J$35</c:f>
              <c:strCache>
                <c:ptCount val="1"/>
                <c:pt idx="0">
                  <c:v>1995-1993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סופיים'!$A$36:$A$50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סופיים'!$J$36:$J$50</c:f>
              <c:numCache>
                <c:formatCode>0%</c:formatCode>
                <c:ptCount val="15"/>
                <c:pt idx="0">
                  <c:v>0.68835666912306603</c:v>
                </c:pt>
                <c:pt idx="1">
                  <c:v>0.76188718251624299</c:v>
                </c:pt>
                <c:pt idx="2">
                  <c:v>0.69792892156862696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D41-473C-95A1-37717F90E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3850959"/>
        <c:axId val="677663711"/>
      </c:lineChart>
      <c:catAx>
        <c:axId val="773850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677663711"/>
        <c:crosses val="autoZero"/>
        <c:auto val="1"/>
        <c:lblAlgn val="ctr"/>
        <c:lblOffset val="100"/>
        <c:noMultiLvlLbl val="0"/>
      </c:catAx>
      <c:valAx>
        <c:axId val="677663711"/>
        <c:scaling>
          <c:orientation val="minMax"/>
          <c:max val="0.9"/>
          <c:min val="0.30000000000000004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he-IL"/>
          </a:p>
        </c:txPr>
        <c:crossAx val="773850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1400" b="0" i="0" baseline="0" dirty="0" smtClean="0">
                <a:effectLst/>
              </a:rPr>
              <a:t>חרדיות</a:t>
            </a:r>
            <a:endParaRPr lang="he-IL" sz="11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'נשים - גרפים סופיים'!$B$18</c:f>
              <c:strCache>
                <c:ptCount val="1"/>
                <c:pt idx="0">
                  <c:v>1953-1951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סופיים'!$B$19:$B$33</c:f>
              <c:numCache>
                <c:formatCode>General</c:formatCode>
                <c:ptCount val="15"/>
                <c:pt idx="9" formatCode="0%">
                  <c:v>0.1351941369094028</c:v>
                </c:pt>
                <c:pt idx="10" formatCode="0%">
                  <c:v>0.1418016035214589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76-4415-90DE-A72204C6DB63}"/>
            </c:ext>
          </c:extLst>
        </c:ser>
        <c:ser>
          <c:idx val="1"/>
          <c:order val="1"/>
          <c:tx>
            <c:strRef>
              <c:f>'נשים - גרפים סופיים'!$C$18</c:f>
              <c:strCache>
                <c:ptCount val="1"/>
                <c:pt idx="0">
                  <c:v>1959-1957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סופיים'!$C$19:$C$33</c:f>
              <c:numCache>
                <c:formatCode>General</c:formatCode>
                <c:ptCount val="15"/>
                <c:pt idx="7" formatCode="0%">
                  <c:v>0.154126213592233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76-4415-90DE-A72204C6DB63}"/>
            </c:ext>
          </c:extLst>
        </c:ser>
        <c:ser>
          <c:idx val="2"/>
          <c:order val="2"/>
          <c:tx>
            <c:strRef>
              <c:f>'נשים - גרפים סופיים'!$D$18</c:f>
              <c:strCache>
                <c:ptCount val="1"/>
                <c:pt idx="0">
                  <c:v>1965-1963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סופיים'!$D$19:$D$33</c:f>
              <c:numCache>
                <c:formatCode>General</c:formatCode>
                <c:ptCount val="15"/>
                <c:pt idx="5" formatCode="0%">
                  <c:v>0.12834749351129901</c:v>
                </c:pt>
                <c:pt idx="7" formatCode="0%">
                  <c:v>0.14504488833250881</c:v>
                </c:pt>
                <c:pt idx="8" formatCode="0%">
                  <c:v>0.15283411717258721</c:v>
                </c:pt>
                <c:pt idx="9" formatCode="0%">
                  <c:v>0.15938331854480919</c:v>
                </c:pt>
                <c:pt idx="10" formatCode="0%">
                  <c:v>0.16933155673995121</c:v>
                </c:pt>
                <c:pt idx="11" formatCode="0%">
                  <c:v>0.17781984188843111</c:v>
                </c:pt>
                <c:pt idx="12" formatCode="0%">
                  <c:v>0.17975160789532049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76-4415-90DE-A72204C6DB63}"/>
            </c:ext>
          </c:extLst>
        </c:ser>
        <c:ser>
          <c:idx val="3"/>
          <c:order val="3"/>
          <c:tx>
            <c:strRef>
              <c:f>'נשים - גרפים סופיים'!$E$18</c:f>
              <c:strCache>
                <c:ptCount val="1"/>
                <c:pt idx="0">
                  <c:v>1971-1969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סופיים'!$E$19:$E$33</c:f>
              <c:numCache>
                <c:formatCode>General</c:formatCode>
                <c:ptCount val="15"/>
                <c:pt idx="3" formatCode="0%">
                  <c:v>0.12712669908238519</c:v>
                </c:pt>
                <c:pt idx="4" formatCode="0%">
                  <c:v>0.1405392628463854</c:v>
                </c:pt>
                <c:pt idx="5" formatCode="0%">
                  <c:v>0.14880235113428689</c:v>
                </c:pt>
                <c:pt idx="6" formatCode="0%">
                  <c:v>0.15682760692726799</c:v>
                </c:pt>
                <c:pt idx="7" formatCode="0%">
                  <c:v>0.16380518570427469</c:v>
                </c:pt>
                <c:pt idx="8" formatCode="0%">
                  <c:v>0.17796980012219599</c:v>
                </c:pt>
                <c:pt idx="9" formatCode="0%">
                  <c:v>0.190028965154042</c:v>
                </c:pt>
                <c:pt idx="10" formatCode="0%">
                  <c:v>0.19586182710853939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76-4415-90DE-A72204C6DB63}"/>
            </c:ext>
          </c:extLst>
        </c:ser>
        <c:ser>
          <c:idx val="4"/>
          <c:order val="4"/>
          <c:tx>
            <c:strRef>
              <c:f>'נשים - גרפים סופיים'!$F$18</c:f>
              <c:strCache>
                <c:ptCount val="1"/>
                <c:pt idx="0">
                  <c:v>1977-1975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סופיים'!$F$19:$F$33</c:f>
              <c:numCache>
                <c:formatCode>General</c:formatCode>
                <c:ptCount val="15"/>
                <c:pt idx="2" formatCode="0%">
                  <c:v>0.1110990725791995</c:v>
                </c:pt>
                <c:pt idx="3" formatCode="0%">
                  <c:v>0.1333470306433224</c:v>
                </c:pt>
                <c:pt idx="4" formatCode="0%">
                  <c:v>0.14578150583532529</c:v>
                </c:pt>
                <c:pt idx="5" formatCode="0%">
                  <c:v>0.15547794593196221</c:v>
                </c:pt>
                <c:pt idx="6" formatCode="0%">
                  <c:v>0.1732938067925501</c:v>
                </c:pt>
                <c:pt idx="7" formatCode="0%">
                  <c:v>0.18963509316770191</c:v>
                </c:pt>
                <c:pt idx="8" formatCode="0%">
                  <c:v>0.2002846422564368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376-4415-90DE-A72204C6DB63}"/>
            </c:ext>
          </c:extLst>
        </c:ser>
        <c:ser>
          <c:idx val="5"/>
          <c:order val="5"/>
          <c:tx>
            <c:strRef>
              <c:f>'נשים - גרפים סופיים'!$G$18</c:f>
              <c:strCache>
                <c:ptCount val="1"/>
                <c:pt idx="0">
                  <c:v>1983-1981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סופיים'!$G$19:$G$33</c:f>
              <c:numCache>
                <c:formatCode>0%</c:formatCode>
                <c:ptCount val="15"/>
                <c:pt idx="0">
                  <c:v>5.8149048106016059E-2</c:v>
                </c:pt>
                <c:pt idx="1">
                  <c:v>8.9636437697331123E-2</c:v>
                </c:pt>
                <c:pt idx="2">
                  <c:v>0.1246951557515721</c:v>
                </c:pt>
                <c:pt idx="3">
                  <c:v>0.1471084845926551</c:v>
                </c:pt>
                <c:pt idx="4">
                  <c:v>0.17523056653491439</c:v>
                </c:pt>
                <c:pt idx="5">
                  <c:v>0.19817719372615511</c:v>
                </c:pt>
                <c:pt idx="6">
                  <c:v>0.21142437129206701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76-4415-90DE-A72204C6DB63}"/>
            </c:ext>
          </c:extLst>
        </c:ser>
        <c:ser>
          <c:idx val="6"/>
          <c:order val="6"/>
          <c:tx>
            <c:strRef>
              <c:f>'נשים - גרפים סופיים'!$H$18</c:f>
              <c:strCache>
                <c:ptCount val="1"/>
                <c:pt idx="0">
                  <c:v>1989-1987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סופיים'!$H$19:$H$33</c:f>
              <c:numCache>
                <c:formatCode>0%</c:formatCode>
                <c:ptCount val="15"/>
                <c:pt idx="0">
                  <c:v>7.3887293611031871E-2</c:v>
                </c:pt>
                <c:pt idx="1">
                  <c:v>0.12065662283375431</c:v>
                </c:pt>
                <c:pt idx="2">
                  <c:v>0.1810681719496309</c:v>
                </c:pt>
                <c:pt idx="3">
                  <c:v>0.22208615788322761</c:v>
                </c:pt>
                <c:pt idx="4">
                  <c:v>0.23789831098728889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76-4415-90DE-A72204C6DB63}"/>
            </c:ext>
          </c:extLst>
        </c:ser>
        <c:ser>
          <c:idx val="7"/>
          <c:order val="7"/>
          <c:tx>
            <c:strRef>
              <c:f>'נשים - גרפים סופיים'!$I$18</c:f>
              <c:strCache>
                <c:ptCount val="1"/>
                <c:pt idx="0">
                  <c:v>1992-1990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סופיים'!$I$19:$I$33</c:f>
              <c:numCache>
                <c:formatCode>0%</c:formatCode>
                <c:ptCount val="15"/>
                <c:pt idx="0">
                  <c:v>6.6437342506299749E-2</c:v>
                </c:pt>
                <c:pt idx="1">
                  <c:v>0.1509037577295069</c:v>
                </c:pt>
                <c:pt idx="2">
                  <c:v>0.22129677599330491</c:v>
                </c:pt>
                <c:pt idx="3">
                  <c:v>0.2459714319818565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376-4415-90DE-A72204C6DB63}"/>
            </c:ext>
          </c:extLst>
        </c:ser>
        <c:ser>
          <c:idx val="8"/>
          <c:order val="8"/>
          <c:tx>
            <c:strRef>
              <c:f>'נשים - גרפים סופיים'!$J$18</c:f>
              <c:strCache>
                <c:ptCount val="1"/>
                <c:pt idx="0">
                  <c:v>1995-1993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סופיים'!$A$19:$A$33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סופיים'!$J$19:$J$33</c:f>
              <c:numCache>
                <c:formatCode>0%</c:formatCode>
                <c:ptCount val="15"/>
                <c:pt idx="0">
                  <c:v>6.6212232866617537E-2</c:v>
                </c:pt>
                <c:pt idx="1">
                  <c:v>0.17756940342587119</c:v>
                </c:pt>
                <c:pt idx="2">
                  <c:v>0.22992647058823529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376-4415-90DE-A72204C6D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1291919"/>
        <c:axId val="481866511"/>
      </c:lineChart>
      <c:catAx>
        <c:axId val="681291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81866511"/>
        <c:crosses val="autoZero"/>
        <c:auto val="1"/>
        <c:lblAlgn val="ctr"/>
        <c:lblOffset val="100"/>
        <c:noMultiLvlLbl val="0"/>
      </c:catAx>
      <c:valAx>
        <c:axId val="481866511"/>
        <c:scaling>
          <c:orientation val="minMax"/>
          <c:max val="0.60000000000000009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81291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dirty="0" smtClean="0"/>
              <a:t>יהודיות לא חרדיות</a:t>
            </a:r>
            <a:endParaRPr lang="he-IL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'נשים - גרפים סופיים'!$B$69</c:f>
              <c:strCache>
                <c:ptCount val="1"/>
                <c:pt idx="0">
                  <c:v>1953-1951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סופיים'!$B$70:$B$84</c:f>
              <c:numCache>
                <c:formatCode>General</c:formatCode>
                <c:ptCount val="15"/>
                <c:pt idx="9" formatCode="0%">
                  <c:v>0.26611814897346592</c:v>
                </c:pt>
                <c:pt idx="10" formatCode="0%">
                  <c:v>0.28434479896318321</c:v>
                </c:pt>
                <c:pt idx="11" formatCode="0%">
                  <c:v>0.29360524363918028</c:v>
                </c:pt>
                <c:pt idx="12" formatCode="0%">
                  <c:v>0.29890305653223631</c:v>
                </c:pt>
                <c:pt idx="13" formatCode="0%">
                  <c:v>0.30152621770009569</c:v>
                </c:pt>
                <c:pt idx="14" formatCode="0%">
                  <c:v>0.30575224358651532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86-47BA-A7BD-EF8E87998F2F}"/>
            </c:ext>
          </c:extLst>
        </c:ser>
        <c:ser>
          <c:idx val="1"/>
          <c:order val="1"/>
          <c:tx>
            <c:strRef>
              <c:f>'נשים - גרפים סופיים'!$C$69</c:f>
              <c:strCache>
                <c:ptCount val="1"/>
                <c:pt idx="0">
                  <c:v>1959-1957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סופיים'!$C$70:$C$84</c:f>
              <c:numCache>
                <c:formatCode>General</c:formatCode>
                <c:ptCount val="15"/>
                <c:pt idx="7" formatCode="0%">
                  <c:v>0.28878477999245339</c:v>
                </c:pt>
                <c:pt idx="8" formatCode="0%">
                  <c:v>0.3124216688826647</c:v>
                </c:pt>
                <c:pt idx="9" formatCode="0%">
                  <c:v>0.32648535641124282</c:v>
                </c:pt>
                <c:pt idx="10" formatCode="0%">
                  <c:v>0.33612747278286498</c:v>
                </c:pt>
                <c:pt idx="11" formatCode="0%">
                  <c:v>0.34683203357449338</c:v>
                </c:pt>
                <c:pt idx="12" formatCode="0%">
                  <c:v>0.35357555928353362</c:v>
                </c:pt>
                <c:pt idx="13" formatCode="0%">
                  <c:v>0.36056961295261258</c:v>
                </c:pt>
                <c:pt idx="14" formatCode="0%">
                  <c:v>0.34782387841352408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86-47BA-A7BD-EF8E87998F2F}"/>
            </c:ext>
          </c:extLst>
        </c:ser>
        <c:ser>
          <c:idx val="2"/>
          <c:order val="2"/>
          <c:tx>
            <c:strRef>
              <c:f>'נשים - גרפים סופיים'!$D$69</c:f>
              <c:strCache>
                <c:ptCount val="1"/>
                <c:pt idx="0">
                  <c:v>1965-1963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סופיים'!$D$70:$D$84</c:f>
              <c:numCache>
                <c:formatCode>General</c:formatCode>
                <c:ptCount val="15"/>
                <c:pt idx="6" formatCode="0%">
                  <c:v>0.31566096887987688</c:v>
                </c:pt>
                <c:pt idx="7" formatCode="0%">
                  <c:v>0.33124417391759048</c:v>
                </c:pt>
                <c:pt idx="8" formatCode="0%">
                  <c:v>0.34465256222723401</c:v>
                </c:pt>
                <c:pt idx="9" formatCode="0%">
                  <c:v>0.35968043139551592</c:v>
                </c:pt>
                <c:pt idx="10" formatCode="0%">
                  <c:v>0.37163402861006961</c:v>
                </c:pt>
                <c:pt idx="11" formatCode="0%">
                  <c:v>0.38287574797606477</c:v>
                </c:pt>
                <c:pt idx="12" formatCode="0%">
                  <c:v>0.37563233698862603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86-47BA-A7BD-EF8E87998F2F}"/>
            </c:ext>
          </c:extLst>
        </c:ser>
        <c:ser>
          <c:idx val="3"/>
          <c:order val="3"/>
          <c:tx>
            <c:strRef>
              <c:f>'נשים - גרפים סופיים'!$E$69</c:f>
              <c:strCache>
                <c:ptCount val="1"/>
                <c:pt idx="0">
                  <c:v>1971-1969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סופיים'!$E$70:$E$84</c:f>
              <c:numCache>
                <c:formatCode>General</c:formatCode>
                <c:ptCount val="15"/>
                <c:pt idx="3" formatCode="0%">
                  <c:v>0.31454911187953177</c:v>
                </c:pt>
                <c:pt idx="4" formatCode="0%">
                  <c:v>0.34918469462483542</c:v>
                </c:pt>
                <c:pt idx="5" formatCode="0%">
                  <c:v>0.36811840459820022</c:v>
                </c:pt>
                <c:pt idx="6" formatCode="0%">
                  <c:v>0.38355141543890292</c:v>
                </c:pt>
                <c:pt idx="7" formatCode="0%">
                  <c:v>0.39850801514763251</c:v>
                </c:pt>
                <c:pt idx="8" formatCode="0%">
                  <c:v>0.41137834989461008</c:v>
                </c:pt>
                <c:pt idx="9" formatCode="0%">
                  <c:v>0.42505868100249872</c:v>
                </c:pt>
                <c:pt idx="10" formatCode="0%">
                  <c:v>0.4265574877595813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86-47BA-A7BD-EF8E87998F2F}"/>
            </c:ext>
          </c:extLst>
        </c:ser>
        <c:ser>
          <c:idx val="4"/>
          <c:order val="4"/>
          <c:tx>
            <c:strRef>
              <c:f>'נשים - גרפים סופיים'!$F$69</c:f>
              <c:strCache>
                <c:ptCount val="1"/>
                <c:pt idx="0">
                  <c:v>1977-1975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סופיים'!$F$70:$F$84</c:f>
              <c:numCache>
                <c:formatCode>0%</c:formatCode>
                <c:ptCount val="15"/>
                <c:pt idx="1">
                  <c:v>0.1116406624967651</c:v>
                </c:pt>
                <c:pt idx="2">
                  <c:v>0.32076655222789158</c:v>
                </c:pt>
                <c:pt idx="3">
                  <c:v>0.41369322052815072</c:v>
                </c:pt>
                <c:pt idx="4">
                  <c:v>0.44828403829286723</c:v>
                </c:pt>
                <c:pt idx="5">
                  <c:v>0.47171484608169179</c:v>
                </c:pt>
                <c:pt idx="6">
                  <c:v>0.48369408857824642</c:v>
                </c:pt>
                <c:pt idx="7">
                  <c:v>0.49713997452055031</c:v>
                </c:pt>
                <c:pt idx="8">
                  <c:v>0.50159367656483655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E86-47BA-A7BD-EF8E87998F2F}"/>
            </c:ext>
          </c:extLst>
        </c:ser>
        <c:ser>
          <c:idx val="5"/>
          <c:order val="5"/>
          <c:tx>
            <c:strRef>
              <c:f>'נשים - גרפים סופיים'!$G$69</c:f>
              <c:strCache>
                <c:ptCount val="1"/>
                <c:pt idx="0">
                  <c:v>1983-1981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סופיים'!$G$70:$G$84</c:f>
              <c:numCache>
                <c:formatCode>0%</c:formatCode>
                <c:ptCount val="15"/>
                <c:pt idx="0">
                  <c:v>5.7774003677308922E-2</c:v>
                </c:pt>
                <c:pt idx="1">
                  <c:v>0.12580179616972401</c:v>
                </c:pt>
                <c:pt idx="2">
                  <c:v>0.34705699049323863</c:v>
                </c:pt>
                <c:pt idx="3">
                  <c:v>0.49114551404370688</c:v>
                </c:pt>
                <c:pt idx="4">
                  <c:v>0.53288875936433922</c:v>
                </c:pt>
                <c:pt idx="5">
                  <c:v>0.5553280830748859</c:v>
                </c:pt>
                <c:pt idx="6">
                  <c:v>0.54970218965591122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E86-47BA-A7BD-EF8E87998F2F}"/>
            </c:ext>
          </c:extLst>
        </c:ser>
        <c:ser>
          <c:idx val="6"/>
          <c:order val="6"/>
          <c:tx>
            <c:strRef>
              <c:f>'נשים - גרפים סופיים'!$H$69</c:f>
              <c:strCache>
                <c:ptCount val="1"/>
                <c:pt idx="0">
                  <c:v>1989-1987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סופיים'!$H$70:$H$84</c:f>
              <c:numCache>
                <c:formatCode>0%</c:formatCode>
                <c:ptCount val="15"/>
                <c:pt idx="0">
                  <c:v>2.8616285822480731E-2</c:v>
                </c:pt>
                <c:pt idx="1">
                  <c:v>7.8301290328325779E-2</c:v>
                </c:pt>
                <c:pt idx="2">
                  <c:v>0.35875080646567509</c:v>
                </c:pt>
                <c:pt idx="3">
                  <c:v>0.54075736424519805</c:v>
                </c:pt>
                <c:pt idx="4">
                  <c:v>0.55869856692611741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E86-47BA-A7BD-EF8E87998F2F}"/>
            </c:ext>
          </c:extLst>
        </c:ser>
        <c:ser>
          <c:idx val="7"/>
          <c:order val="7"/>
          <c:tx>
            <c:strRef>
              <c:f>'נשים - גרפים סופיים'!$I$69</c:f>
              <c:strCache>
                <c:ptCount val="1"/>
                <c:pt idx="0">
                  <c:v>1992-1990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סופיים'!$I$70:$I$84</c:f>
              <c:numCache>
                <c:formatCode>0%</c:formatCode>
                <c:ptCount val="15"/>
                <c:pt idx="0">
                  <c:v>9.0212082442263329E-3</c:v>
                </c:pt>
                <c:pt idx="1">
                  <c:v>7.6694569492706449E-2</c:v>
                </c:pt>
                <c:pt idx="2">
                  <c:v>0.35901580293892182</c:v>
                </c:pt>
                <c:pt idx="3">
                  <c:v>0.49778569934616751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E86-47BA-A7BD-EF8E87998F2F}"/>
            </c:ext>
          </c:extLst>
        </c:ser>
        <c:ser>
          <c:idx val="8"/>
          <c:order val="8"/>
          <c:tx>
            <c:strRef>
              <c:f>'נשים - גרפים סופיים'!$J$69</c:f>
              <c:strCache>
                <c:ptCount val="1"/>
                <c:pt idx="0">
                  <c:v>1995-1993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'נשים - גרפים סופיים'!$A$70:$A$84</c:f>
              <c:strCache>
                <c:ptCount val="15"/>
                <c:pt idx="0">
                  <c:v>20-22</c:v>
                </c:pt>
                <c:pt idx="1">
                  <c:v>23-25</c:v>
                </c:pt>
                <c:pt idx="2">
                  <c:v>26-28</c:v>
                </c:pt>
                <c:pt idx="3">
                  <c:v>29-31</c:v>
                </c:pt>
                <c:pt idx="4">
                  <c:v>32-34</c:v>
                </c:pt>
                <c:pt idx="5">
                  <c:v>35-37</c:v>
                </c:pt>
                <c:pt idx="6">
                  <c:v>38-40</c:v>
                </c:pt>
                <c:pt idx="7">
                  <c:v>41-43</c:v>
                </c:pt>
                <c:pt idx="8">
                  <c:v>44-46</c:v>
                </c:pt>
                <c:pt idx="9">
                  <c:v>47-49</c:v>
                </c:pt>
                <c:pt idx="10">
                  <c:v>50-52</c:v>
                </c:pt>
                <c:pt idx="11">
                  <c:v>53-55</c:v>
                </c:pt>
                <c:pt idx="12">
                  <c:v>56-58</c:v>
                </c:pt>
                <c:pt idx="13">
                  <c:v>59-61</c:v>
                </c:pt>
                <c:pt idx="14">
                  <c:v>62-64</c:v>
                </c:pt>
              </c:strCache>
            </c:strRef>
          </c:cat>
          <c:val>
            <c:numRef>
              <c:f>'נשים - גרפים סופיים'!$J$70:$J$84</c:f>
              <c:numCache>
                <c:formatCode>0%</c:formatCode>
                <c:ptCount val="15"/>
                <c:pt idx="0">
                  <c:v>9.6250593260560034E-3</c:v>
                </c:pt>
                <c:pt idx="1">
                  <c:v>6.9707039456094119E-2</c:v>
                </c:pt>
                <c:pt idx="2">
                  <c:v>0.2339375052798558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E86-47BA-A7BD-EF8E87998F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2404975"/>
        <c:axId val="2117754527"/>
      </c:lineChart>
      <c:catAx>
        <c:axId val="682404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2117754527"/>
        <c:crosses val="autoZero"/>
        <c:auto val="1"/>
        <c:lblAlgn val="ctr"/>
        <c:lblOffset val="100"/>
        <c:noMultiLvlLbl val="0"/>
      </c:catAx>
      <c:valAx>
        <c:axId val="2117754527"/>
        <c:scaling>
          <c:orientation val="minMax"/>
          <c:max val="0.60000000000000009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682404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he-IL" dirty="0"/>
              <a:t>חרדיות </a:t>
            </a:r>
            <a:r>
              <a:rPr lang="he-IL" dirty="0" err="1" smtClean="0"/>
              <a:t>במה"ט</a:t>
            </a:r>
            <a:r>
              <a:rPr lang="he-IL" dirty="0" smtClean="0"/>
              <a:t>, תלמידות שנה</a:t>
            </a:r>
            <a:r>
              <a:rPr lang="he-IL" baseline="0" dirty="0" smtClean="0"/>
              <a:t> א'</a:t>
            </a:r>
            <a:endParaRPr lang="he-IL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מהט!$C$85</c:f>
              <c:strCache>
                <c:ptCount val="1"/>
                <c:pt idx="0">
                  <c:v>מחשבים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459-4DCE-93E5-94F3260C29B8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459-4DCE-93E5-94F3260C29B8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459-4DCE-93E5-94F3260C29B8}"/>
                </c:ext>
              </c:extLst>
            </c:dLbl>
            <c:dLbl>
              <c:idx val="13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459-4DCE-93E5-94F3260C29B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מהט!$B$86:$B$99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מהט!$C$86:$C$99</c:f>
              <c:numCache>
                <c:formatCode>_(* #,##0_);_(* \(#,##0\);_(* "-"??_);_(@_)</c:formatCode>
                <c:ptCount val="14"/>
                <c:pt idx="0">
                  <c:v>325</c:v>
                </c:pt>
                <c:pt idx="1">
                  <c:v>500</c:v>
                </c:pt>
                <c:pt idx="2">
                  <c:v>511</c:v>
                </c:pt>
                <c:pt idx="3">
                  <c:v>561</c:v>
                </c:pt>
                <c:pt idx="4">
                  <c:v>442</c:v>
                </c:pt>
                <c:pt idx="5">
                  <c:v>504</c:v>
                </c:pt>
                <c:pt idx="6">
                  <c:v>574</c:v>
                </c:pt>
                <c:pt idx="7">
                  <c:v>940</c:v>
                </c:pt>
                <c:pt idx="8">
                  <c:v>874</c:v>
                </c:pt>
                <c:pt idx="9">
                  <c:v>807</c:v>
                </c:pt>
                <c:pt idx="10">
                  <c:v>799</c:v>
                </c:pt>
                <c:pt idx="11">
                  <c:v>982</c:v>
                </c:pt>
                <c:pt idx="12">
                  <c:v>1499</c:v>
                </c:pt>
                <c:pt idx="13">
                  <c:v>1746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459-4DCE-93E5-94F3260C29B8}"/>
            </c:ext>
          </c:extLst>
        </c:ser>
        <c:ser>
          <c:idx val="1"/>
          <c:order val="1"/>
          <c:tx>
            <c:strRef>
              <c:f>מהט!$D$85</c:f>
              <c:strCache>
                <c:ptCount val="1"/>
                <c:pt idx="0">
                  <c:v>אדריכלות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459-4DCE-93E5-94F3260C29B8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459-4DCE-93E5-94F3260C29B8}"/>
                </c:ext>
              </c:extLst>
            </c:dLbl>
            <c:dLbl>
              <c:idx val="13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459-4DCE-93E5-94F3260C29B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מהט!$B$86:$B$99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מהט!$D$86:$D$99</c:f>
              <c:numCache>
                <c:formatCode>_(* #,##0_);_(* \(#,##0\);_(* "-"??_);_(@_)</c:formatCode>
                <c:ptCount val="14"/>
                <c:pt idx="0">
                  <c:v>118</c:v>
                </c:pt>
                <c:pt idx="1">
                  <c:v>164</c:v>
                </c:pt>
                <c:pt idx="2">
                  <c:v>158</c:v>
                </c:pt>
                <c:pt idx="3">
                  <c:v>139</c:v>
                </c:pt>
                <c:pt idx="4">
                  <c:v>191</c:v>
                </c:pt>
                <c:pt idx="5">
                  <c:v>218</c:v>
                </c:pt>
                <c:pt idx="6">
                  <c:v>263</c:v>
                </c:pt>
                <c:pt idx="7">
                  <c:v>242</c:v>
                </c:pt>
                <c:pt idx="8">
                  <c:v>209</c:v>
                </c:pt>
                <c:pt idx="9">
                  <c:v>252</c:v>
                </c:pt>
                <c:pt idx="10">
                  <c:v>261</c:v>
                </c:pt>
                <c:pt idx="11">
                  <c:v>323</c:v>
                </c:pt>
                <c:pt idx="12">
                  <c:v>344</c:v>
                </c:pt>
                <c:pt idx="13">
                  <c:v>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459-4DCE-93E5-94F3260C29B8}"/>
            </c:ext>
          </c:extLst>
        </c:ser>
        <c:ser>
          <c:idx val="2"/>
          <c:order val="2"/>
          <c:tx>
            <c:strRef>
              <c:f>מהט!$E$85</c:f>
              <c:strCache>
                <c:ptCount val="1"/>
                <c:pt idx="0">
                  <c:v>הנדסת עיצוב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3.9972316893224169E-2"/>
                  <c:y val="-3.42072781442861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459-4DCE-93E5-94F3260C29B8}"/>
                </c:ext>
              </c:extLst>
            </c:dLbl>
            <c:dLbl>
              <c:idx val="13"/>
              <c:layout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/>
                  </a:pPr>
                  <a:endParaRPr lang="he-I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459-4DCE-93E5-94F3260C29B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מהט!$B$86:$B$99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מהט!$E$86:$E$99</c:f>
              <c:numCache>
                <c:formatCode>_(* #,##0_);_(* \(#,##0\);_(* "-"??_);_(@_)</c:formatCode>
                <c:ptCount val="14"/>
                <c:pt idx="0">
                  <c:v>100</c:v>
                </c:pt>
                <c:pt idx="1">
                  <c:v>80</c:v>
                </c:pt>
                <c:pt idx="2">
                  <c:v>79</c:v>
                </c:pt>
                <c:pt idx="3">
                  <c:v>49</c:v>
                </c:pt>
                <c:pt idx="4">
                  <c:v>58</c:v>
                </c:pt>
                <c:pt idx="5">
                  <c:v>52</c:v>
                </c:pt>
                <c:pt idx="6">
                  <c:v>43</c:v>
                </c:pt>
                <c:pt idx="7">
                  <c:v>92</c:v>
                </c:pt>
                <c:pt idx="8">
                  <c:v>85</c:v>
                </c:pt>
                <c:pt idx="9">
                  <c:v>127</c:v>
                </c:pt>
                <c:pt idx="10">
                  <c:v>157</c:v>
                </c:pt>
                <c:pt idx="11">
                  <c:v>136</c:v>
                </c:pt>
                <c:pt idx="12">
                  <c:v>194</c:v>
                </c:pt>
                <c:pt idx="13">
                  <c:v>241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459-4DCE-93E5-94F3260C29B8}"/>
            </c:ext>
          </c:extLst>
        </c:ser>
        <c:ser>
          <c:idx val="3"/>
          <c:order val="3"/>
          <c:tx>
            <c:strRef>
              <c:f>מהט!$F$85</c:f>
              <c:strCache>
                <c:ptCount val="1"/>
                <c:pt idx="0">
                  <c:v>שאר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מהט!$B$86:$B$99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מהט!$F$86:$F$99</c:f>
              <c:numCache>
                <c:formatCode>_(* #,##0_);_(* \(#,##0\);_(* "-"??_);_(@_)</c:formatCode>
                <c:ptCount val="14"/>
                <c:pt idx="0">
                  <c:v>59</c:v>
                </c:pt>
                <c:pt idx="1">
                  <c:v>43</c:v>
                </c:pt>
                <c:pt idx="2">
                  <c:v>68</c:v>
                </c:pt>
                <c:pt idx="3">
                  <c:v>66</c:v>
                </c:pt>
                <c:pt idx="4">
                  <c:v>54</c:v>
                </c:pt>
                <c:pt idx="5">
                  <c:v>49</c:v>
                </c:pt>
                <c:pt idx="6">
                  <c:v>30</c:v>
                </c:pt>
                <c:pt idx="7">
                  <c:v>28</c:v>
                </c:pt>
                <c:pt idx="8">
                  <c:v>119</c:v>
                </c:pt>
                <c:pt idx="9">
                  <c:v>131</c:v>
                </c:pt>
                <c:pt idx="10">
                  <c:v>150</c:v>
                </c:pt>
                <c:pt idx="11">
                  <c:v>139</c:v>
                </c:pt>
                <c:pt idx="12">
                  <c:v>146</c:v>
                </c:pt>
                <c:pt idx="13">
                  <c:v>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459-4DCE-93E5-94F3260C2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8837408"/>
        <c:axId val="1"/>
      </c:lineChart>
      <c:catAx>
        <c:axId val="70883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e-I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e-IL"/>
          </a:p>
        </c:txPr>
        <c:crossAx val="7088374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e-I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he-IL"/>
              <a:t>סטודנטיות שנה א' באקדמיה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סטודנטיות!$B$1</c:f>
              <c:strCache>
                <c:ptCount val="1"/>
                <c:pt idx="0">
                  <c:v>שאר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56A-4FB3-8D84-D50390D6C2A0}"/>
                </c:ext>
              </c:extLst>
            </c:dLbl>
            <c:dLbl>
              <c:idx val="1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56A-4FB3-8D84-D50390D6C2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סטודנטיות!$A$2:$A$16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סטודנטיות!$B$2:$B$16</c:f>
              <c:numCache>
                <c:formatCode>_(* #,##0_);_(* \(#,##0\);_(* "-"??_);_(@_)</c:formatCode>
                <c:ptCount val="15"/>
                <c:pt idx="0">
                  <c:v>2094</c:v>
                </c:pt>
                <c:pt idx="1">
                  <c:v>2524</c:v>
                </c:pt>
                <c:pt idx="2">
                  <c:v>3038</c:v>
                </c:pt>
                <c:pt idx="3">
                  <c:v>3729</c:v>
                </c:pt>
                <c:pt idx="4">
                  <c:v>4519</c:v>
                </c:pt>
                <c:pt idx="5">
                  <c:v>5012</c:v>
                </c:pt>
                <c:pt idx="6">
                  <c:v>5607</c:v>
                </c:pt>
                <c:pt idx="7">
                  <c:v>5824</c:v>
                </c:pt>
                <c:pt idx="8">
                  <c:v>5641</c:v>
                </c:pt>
                <c:pt idx="9">
                  <c:v>6186</c:v>
                </c:pt>
                <c:pt idx="10">
                  <c:v>6564</c:v>
                </c:pt>
                <c:pt idx="11">
                  <c:v>6672</c:v>
                </c:pt>
                <c:pt idx="12">
                  <c:v>7482</c:v>
                </c:pt>
                <c:pt idx="13">
                  <c:v>8310</c:v>
                </c:pt>
                <c:pt idx="14">
                  <c:v>8527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6A-4FB3-8D84-D50390D6C2A0}"/>
            </c:ext>
          </c:extLst>
        </c:ser>
        <c:ser>
          <c:idx val="1"/>
          <c:order val="1"/>
          <c:tx>
            <c:strRef>
              <c:f>סטודנטיות!$C$1</c:f>
              <c:strCache>
                <c:ptCount val="1"/>
                <c:pt idx="0">
                  <c:v>מקצועות הייטק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56A-4FB3-8D84-D50390D6C2A0}"/>
                </c:ext>
              </c:extLst>
            </c:dLbl>
            <c:dLbl>
              <c:idx val="1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56A-4FB3-8D84-D50390D6C2A0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סטודנטיות!$A$2:$A$16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סטודנטיות!$C$2:$C$16</c:f>
              <c:numCache>
                <c:formatCode>_(* #,##0_);_(* \(#,##0\);_(* "-"??_);_(@_)</c:formatCode>
                <c:ptCount val="15"/>
                <c:pt idx="0">
                  <c:v>288</c:v>
                </c:pt>
                <c:pt idx="1">
                  <c:v>343</c:v>
                </c:pt>
                <c:pt idx="2">
                  <c:v>378</c:v>
                </c:pt>
                <c:pt idx="3">
                  <c:v>404</c:v>
                </c:pt>
                <c:pt idx="4">
                  <c:v>491</c:v>
                </c:pt>
                <c:pt idx="5">
                  <c:v>557</c:v>
                </c:pt>
                <c:pt idx="6">
                  <c:v>653</c:v>
                </c:pt>
                <c:pt idx="7">
                  <c:v>753</c:v>
                </c:pt>
                <c:pt idx="8">
                  <c:v>787</c:v>
                </c:pt>
                <c:pt idx="9">
                  <c:v>817</c:v>
                </c:pt>
                <c:pt idx="10">
                  <c:v>877</c:v>
                </c:pt>
                <c:pt idx="11">
                  <c:v>879</c:v>
                </c:pt>
                <c:pt idx="12">
                  <c:v>989</c:v>
                </c:pt>
                <c:pt idx="13">
                  <c:v>1042</c:v>
                </c:pt>
                <c:pt idx="14">
                  <c:v>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56A-4FB3-8D84-D50390D6C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8835328"/>
        <c:axId val="1"/>
      </c:lineChart>
      <c:catAx>
        <c:axId val="70883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e-I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e-IL"/>
          </a:p>
        </c:txPr>
        <c:crossAx val="7088353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e-I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[מסלולים להייטק נתוני 2021-2008.xlsx]גרפים!PivotTable8</c:name>
    <c:fmtId val="23"/>
  </c:pivotSource>
  <c:chart>
    <c:title>
      <c:tx>
        <c:rich>
          <a:bodyPr rot="0" vert="horz"/>
          <a:lstStyle/>
          <a:p>
            <a:pPr rtl="1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he-IL" sz="1600" dirty="0"/>
              <a:t>שיעור בוגרי תואר </a:t>
            </a:r>
            <a:r>
              <a:rPr lang="en-US" sz="1600" dirty="0"/>
              <a:t>STEM </a:t>
            </a:r>
            <a:r>
              <a:rPr lang="he-IL" sz="1600" dirty="0"/>
              <a:t> בביקוש גבוה </a:t>
            </a:r>
          </a:p>
          <a:p>
            <a:pPr rtl="1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r>
              <a:rPr lang="he-IL" sz="1600" b="0" dirty="0" smtClean="0"/>
              <a:t>בנות </a:t>
            </a:r>
            <a:r>
              <a:rPr lang="he-IL" sz="1600" b="0" dirty="0"/>
              <a:t>34-30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chemeClr val="accent2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chemeClr val="accent2"/>
          </a:solidFill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2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3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8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59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ln w="28575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ln w="28575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ln w="28575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ln w="28575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4"/>
        <c:marker>
          <c:symbol val="circle"/>
          <c:size val="7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5"/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84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6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97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0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3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5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6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7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8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09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0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1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2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3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4"/>
        <c:spPr>
          <a:ln w="19050" cap="rnd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5"/>
        <c:dLbl>
          <c:idx val="0"/>
          <c:layout>
            <c:manualLayout>
              <c:x val="-4.1139240506329111E-2"/>
              <c:y val="-1.4405762304922057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6"/>
        <c:dLbl>
          <c:idx val="0"/>
          <c:layout>
            <c:manualLayout>
              <c:x val="-3.1645569620254326E-3"/>
              <c:y val="-2.400960384153749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7"/>
        <c:spPr>
          <a:ln w="19050" cap="rnd" cmpd="sng" algn="ctr">
            <a:solidFill>
              <a:schemeClr val="accent4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18"/>
        <c:dLbl>
          <c:idx val="0"/>
          <c:layout>
            <c:manualLayout>
              <c:x val="-3.1755934112219941E-2"/>
              <c:y val="-3.1849617501867392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dLbl>
          <c:idx val="0"/>
          <c:layout>
            <c:manualLayout>
              <c:x val="-1.9047619047619049E-2"/>
              <c:y val="-2.9447852760736241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0"/>
        <c:spPr>
          <a:ln w="19050" cap="rnd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1"/>
        <c:dLbl>
          <c:idx val="0"/>
          <c:layout>
            <c:manualLayout>
              <c:x val="-4.2721518987341771E-2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2"/>
        <c:dLbl>
          <c:idx val="0"/>
          <c:layout>
            <c:manualLayout>
              <c:x val="-4.7468354430379748E-3"/>
              <c:y val="-4.8019207683073226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3"/>
        <c:spPr>
          <a:ln w="19050" cap="rnd" cmpd="sng" algn="ctr">
            <a:solidFill>
              <a:schemeClr val="accent2">
                <a:lumMod val="60000"/>
                <a:shade val="95000"/>
                <a:satMod val="105000"/>
              </a:schemeClr>
            </a:solidFill>
            <a:prstDash val="solid"/>
            <a:round/>
          </a:ln>
          <a:effectLst/>
        </c:spPr>
        <c:marker>
          <c:symbol val="circle"/>
          <c:size val="5"/>
          <c:spPr>
            <a:solidFill>
              <a:schemeClr val="accent2">
                <a:lumMod val="60000"/>
              </a:schemeClr>
            </a:solidFill>
            <a:ln w="9525" cap="flat" cmpd="sng" algn="ctr">
              <a:solidFill>
                <a:schemeClr val="accent2">
                  <a:lumMod val="60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4"/>
        <c:dLbl>
          <c:idx val="0"/>
          <c:layout>
            <c:manualLayout>
              <c:x val="-3.9556962025316465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5"/>
        <c:dLbl>
          <c:idx val="0"/>
          <c:layout>
            <c:manualLayout>
              <c:x val="-3.1645569620254326E-3"/>
              <c:y val="-2.400960384153661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27"/>
        <c:dLbl>
          <c:idx val="0"/>
          <c:layout>
            <c:manualLayout>
              <c:x val="-3.6507936507936517E-2"/>
              <c:y val="-2.9447852760736196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dLbl>
          <c:idx val="0"/>
          <c:layout>
            <c:manualLayout>
              <c:x val="-2.0634920634920634E-2"/>
              <c:y val="-3.1901840490797639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ln w="19050"/>
        </c:spPr>
        <c:marker>
          <c:symbol val="circle"/>
          <c:size val="5"/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0"/>
        <c:dLbl>
          <c:idx val="0"/>
          <c:layout>
            <c:manualLayout>
              <c:x val="-4.1139240506329111E-2"/>
              <c:y val="-7.2028811524609843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1"/>
        <c:dLbl>
          <c:idx val="0"/>
          <c:layout>
            <c:manualLayout>
              <c:x val="-3.1645569620254326E-3"/>
              <c:y val="-4.8019207683074111E-3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 b="1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2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3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4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5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7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8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39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0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1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2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43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0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1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3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4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6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57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9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0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1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2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3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5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6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8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69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0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1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2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3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4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5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6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7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78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9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0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1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2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3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4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5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6"/>
        <c:spPr>
          <a:ln w="19050" cap="rnd" cmpd="sng" algn="ctr">
            <a:solidFill>
              <a:srgbClr val="637B4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637B4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87"/>
        <c:dLbl>
          <c:idx val="0"/>
          <c:layout>
            <c:manualLayout>
              <c:x val="-4.4212823983813258E-2"/>
              <c:y val="-3.712683918054463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8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9"/>
        <c:spPr>
          <a:ln w="19050" cap="rnd" cmpd="sng" algn="ctr">
            <a:solidFill>
              <a:srgbClr val="5B94B8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5B94B8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0"/>
        <c:dLbl>
          <c:idx val="0"/>
          <c:layout>
            <c:manualLayout>
              <c:x val="-3.1755934112219941E-2"/>
              <c:y val="-3.1849617501867392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1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2"/>
        <c:spPr>
          <a:ln w="19050" cap="rnd" cmpd="sng" algn="ctr">
            <a:solidFill>
              <a:srgbClr val="D6672F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D6672F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3"/>
        <c:dLbl>
          <c:idx val="0"/>
          <c:layout>
            <c:manualLayout>
              <c:x val="-6.3068909969478656E-2"/>
              <c:y val="-1.2357759666215939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4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5"/>
        <c:spPr>
          <a:ln w="19050" cap="rnd" cmpd="sng" algn="ctr">
            <a:solidFill>
              <a:srgbClr val="95B87A"/>
            </a:solidFill>
            <a:prstDash val="solid"/>
            <a:round/>
          </a:ln>
          <a:effectLst/>
        </c:spPr>
        <c:marker>
          <c:symbol val="circle"/>
          <c:size val="6"/>
          <c:spPr>
            <a:solidFill>
              <a:srgbClr val="95B87A"/>
            </a:solidFill>
            <a:ln w="9525" cap="flat" cmpd="sng" algn="ctr">
              <a:noFill/>
              <a:prstDash val="solid"/>
              <a:round/>
            </a:ln>
            <a:effectLst/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6"/>
        <c:dLbl>
          <c:idx val="0"/>
          <c:layout>
            <c:manualLayout>
              <c:x val="-6.5621416643164246E-2"/>
              <c:y val="-9.8648992577290914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7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8"/>
        <c:spPr>
          <a:ln w="19050">
            <a:solidFill>
              <a:srgbClr val="72B5DF"/>
            </a:solidFill>
          </a:ln>
        </c:spPr>
        <c:marker>
          <c:symbol val="circle"/>
          <c:size val="6"/>
          <c:spPr>
            <a:solidFill>
              <a:srgbClr val="72B5DF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199"/>
        <c:dLbl>
          <c:idx val="0"/>
          <c:layout>
            <c:manualLayout>
              <c:x val="-3.6507936507936517E-2"/>
              <c:y val="-2.9447852760736196E-2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0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1"/>
        <c:spPr>
          <a:ln w="19050">
            <a:solidFill>
              <a:srgbClr val="FF7B33"/>
            </a:solidFill>
          </a:ln>
        </c:spPr>
        <c:marker>
          <c:symbol val="circle"/>
          <c:size val="6"/>
          <c:spPr>
            <a:solidFill>
              <a:srgbClr val="FF7B33"/>
            </a:solidFill>
            <a:ln>
              <a:noFill/>
            </a:ln>
          </c:spPr>
        </c:marker>
        <c:dLbl>
          <c:idx val="0"/>
          <c:delete val="1"/>
          <c:extLst>
            <c:ext xmlns:c15="http://schemas.microsoft.com/office/drawing/2012/chart" uri="{CE6537A1-D6FC-4f65-9D91-7224C49458BB}"/>
          </c:extLst>
        </c:dLbl>
      </c:pivotFmt>
      <c:pivotFmt>
        <c:idx val="202"/>
        <c:dLbl>
          <c:idx val="0"/>
          <c:layout>
            <c:manualLayout>
              <c:x val="-5.7921160987357834E-2"/>
              <c:y val="-7.2566339968824249E-3"/>
            </c:manualLayout>
          </c:layout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3"/>
        <c:dLbl>
          <c:idx val="0"/>
          <c:numFmt formatCode="0.0%" sourceLinked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050"/>
              </a:pPr>
              <a:endParaRPr lang="he-IL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3"/>
          <c:order val="0"/>
          <c:tx>
            <c:strRef>
              <c:f>גרפים!$W$54:$W$55</c:f>
              <c:strCache>
                <c:ptCount val="1"/>
                <c:pt idx="0">
                  <c:v>נשים חרדיות</c:v>
                </c:pt>
              </c:strCache>
            </c:strRef>
          </c:tx>
          <c:spPr>
            <a:ln w="19050" cap="rnd" cmpd="sng" algn="ctr">
              <a:solidFill>
                <a:srgbClr val="95B87A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95B87A"/>
              </a:solidFill>
              <a:ln w="9525" cap="flat" cmpd="sng" algn="ctr">
                <a:noFill/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7.0031076388888891E-2"/>
                  <c:y val="1.4558119658119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CF9-4E49-8538-1B6CDD458EA2}"/>
                </c:ext>
              </c:extLst>
            </c:dLbl>
            <c:dLbl>
              <c:idx val="11"/>
              <c:layout>
                <c:manualLayout>
                  <c:x val="0"/>
                  <c:y val="-1.0854700854700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CF9-4E49-8538-1B6CDD458EA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גרפים!$S$56:$S$67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גרפים!$W$56:$W$67</c:f>
              <c:numCache>
                <c:formatCode>0.0%</c:formatCode>
                <c:ptCount val="12"/>
                <c:pt idx="0">
                  <c:v>7.5448088035037358E-3</c:v>
                </c:pt>
                <c:pt idx="1">
                  <c:v>9.1240875912408752E-3</c:v>
                </c:pt>
                <c:pt idx="2">
                  <c:v>9.3672797145209988E-3</c:v>
                </c:pt>
                <c:pt idx="3">
                  <c:v>1.0230936245805644E-2</c:v>
                </c:pt>
                <c:pt idx="4">
                  <c:v>1.0826896289730277E-2</c:v>
                </c:pt>
                <c:pt idx="5">
                  <c:v>1.03020512664208E-2</c:v>
                </c:pt>
                <c:pt idx="6">
                  <c:v>9.231404471185041E-3</c:v>
                </c:pt>
                <c:pt idx="7">
                  <c:v>1.0045792787635947E-2</c:v>
                </c:pt>
                <c:pt idx="8">
                  <c:v>1.0394894518295571E-2</c:v>
                </c:pt>
                <c:pt idx="9">
                  <c:v>1.1720859889813114E-2</c:v>
                </c:pt>
                <c:pt idx="10">
                  <c:v>1.3492705587598195E-2</c:v>
                </c:pt>
                <c:pt idx="11">
                  <c:v>1.4435861719640369E-2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CF9-4E49-8538-1B6CDD458EA2}"/>
            </c:ext>
          </c:extLst>
        </c:ser>
        <c:ser>
          <c:idx val="4"/>
          <c:order val="1"/>
          <c:tx>
            <c:strRef>
              <c:f>גרפים!$X$54:$X$55</c:f>
              <c:strCache>
                <c:ptCount val="1"/>
                <c:pt idx="0">
                  <c:v>נשים יהודיות שאינן חרדיות</c:v>
                </c:pt>
              </c:strCache>
            </c:strRef>
          </c:tx>
          <c:spPr>
            <a:ln w="19050">
              <a:solidFill>
                <a:srgbClr val="72B5DF"/>
              </a:solidFill>
            </a:ln>
          </c:spPr>
          <c:marker>
            <c:symbol val="circle"/>
            <c:size val="6"/>
            <c:spPr>
              <a:solidFill>
                <a:srgbClr val="72B5DF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6507936507936517E-2"/>
                  <c:y val="-2.944785276073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CF9-4E49-8538-1B6CDD458EA2}"/>
                </c:ext>
              </c:extLst>
            </c:dLbl>
            <c:dLbl>
              <c:idx val="11"/>
              <c:layout>
                <c:manualLayout>
                  <c:x val="0"/>
                  <c:y val="-1.6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CF9-4E49-8538-1B6CDD458EA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גרפים!$S$56:$S$67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גרפים!$X$56:$X$67</c:f>
              <c:numCache>
                <c:formatCode>0.0%</c:formatCode>
                <c:ptCount val="12"/>
                <c:pt idx="0">
                  <c:v>2.8753540332200078E-2</c:v>
                </c:pt>
                <c:pt idx="1">
                  <c:v>2.7562770379167021E-2</c:v>
                </c:pt>
                <c:pt idx="2">
                  <c:v>2.5733541024255333E-2</c:v>
                </c:pt>
                <c:pt idx="3">
                  <c:v>2.4186280468635381E-2</c:v>
                </c:pt>
                <c:pt idx="4">
                  <c:v>2.2774679884345311E-2</c:v>
                </c:pt>
                <c:pt idx="5">
                  <c:v>2.2580299403337025E-2</c:v>
                </c:pt>
                <c:pt idx="6">
                  <c:v>2.3662724579145183E-2</c:v>
                </c:pt>
                <c:pt idx="7">
                  <c:v>2.5305535585909419E-2</c:v>
                </c:pt>
                <c:pt idx="8">
                  <c:v>2.6629071060868665E-2</c:v>
                </c:pt>
                <c:pt idx="9">
                  <c:v>2.8070248995057834E-2</c:v>
                </c:pt>
                <c:pt idx="10">
                  <c:v>2.8952798892458793E-2</c:v>
                </c:pt>
                <c:pt idx="11">
                  <c:v>3.0945117907636807E-2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CF9-4E49-8538-1B6CDD458EA2}"/>
            </c:ext>
          </c:extLst>
        </c:ser>
        <c:ser>
          <c:idx val="5"/>
          <c:order val="2"/>
          <c:tx>
            <c:strRef>
              <c:f>גרפים!$Y$54:$Y$55</c:f>
              <c:strCache>
                <c:ptCount val="1"/>
                <c:pt idx="0">
                  <c:v>נשים ערביות</c:v>
                </c:pt>
              </c:strCache>
            </c:strRef>
          </c:tx>
          <c:spPr>
            <a:ln w="19050">
              <a:solidFill>
                <a:srgbClr val="FF7B33"/>
              </a:solidFill>
            </a:ln>
          </c:spPr>
          <c:marker>
            <c:symbol val="circle"/>
            <c:size val="6"/>
            <c:spPr>
              <a:solidFill>
                <a:srgbClr val="FF7B33"/>
              </a:solidFill>
              <a:ln>
                <a:noFill/>
              </a:ln>
            </c:spPr>
          </c:marker>
          <c:dLbls>
            <c:dLbl>
              <c:idx val="11"/>
              <c:layout>
                <c:manualLayout>
                  <c:x val="0"/>
                  <c:y val="-1.6282051282051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CF9-4E49-8538-1B6CDD458EA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he-I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גרפים!$S$56:$S$67</c:f>
              <c:strCach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strCache>
            </c:strRef>
          </c:cat>
          <c:val>
            <c:numRef>
              <c:f>גרפים!$Y$56:$Y$67</c:f>
              <c:numCache>
                <c:formatCode>0.0%</c:formatCode>
                <c:ptCount val="12"/>
                <c:pt idx="0">
                  <c:v>1.0642059114693819E-2</c:v>
                </c:pt>
                <c:pt idx="1">
                  <c:v>1.2023084321898045E-2</c:v>
                </c:pt>
                <c:pt idx="2">
                  <c:v>1.3746865607938681E-2</c:v>
                </c:pt>
                <c:pt idx="3">
                  <c:v>1.4584035626208683E-2</c:v>
                </c:pt>
                <c:pt idx="4">
                  <c:v>1.52612564983699E-2</c:v>
                </c:pt>
                <c:pt idx="5">
                  <c:v>1.6100835635117654E-2</c:v>
                </c:pt>
                <c:pt idx="6">
                  <c:v>1.6596938863350723E-2</c:v>
                </c:pt>
                <c:pt idx="7">
                  <c:v>1.6617560400707131E-2</c:v>
                </c:pt>
                <c:pt idx="8">
                  <c:v>1.6874180865006552E-2</c:v>
                </c:pt>
                <c:pt idx="9">
                  <c:v>1.6962754323299398E-2</c:v>
                </c:pt>
                <c:pt idx="10">
                  <c:v>1.6865315852205007E-2</c:v>
                </c:pt>
                <c:pt idx="11">
                  <c:v>1.7509230332291962E-2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8CF9-4E49-8538-1B6CDD458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656576"/>
        <c:axId val="386652264"/>
      </c:lineChart>
      <c:catAx>
        <c:axId val="38665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he-IL"/>
          </a:p>
        </c:txPr>
        <c:crossAx val="386652264"/>
        <c:crosses val="autoZero"/>
        <c:auto val="1"/>
        <c:lblAlgn val="ctr"/>
        <c:lblOffset val="100"/>
        <c:noMultiLvlLbl val="0"/>
      </c:catAx>
      <c:valAx>
        <c:axId val="386652264"/>
        <c:scaling>
          <c:orientation val="minMax"/>
          <c:max val="8.0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vert="horz"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he-IL"/>
          </a:p>
        </c:txPr>
        <c:crossAx val="386656576"/>
        <c:crosses val="autoZero"/>
        <c:crossBetween val="between"/>
        <c:majorUnit val="0.01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200"/>
          </a:pPr>
          <a:endParaRPr lang="he-I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he-IL"/>
    </a:p>
  </c:txPr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0.0473</cdr:x>
      <cdr:y>0.31729</cdr:y>
    </cdr:from>
    <cdr:to>
      <cdr:x>0.08378</cdr:x>
      <cdr:y>0.3289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4A9B58B5-2254-4844-8C02-2C7A0B958578}"/>
            </a:ext>
          </a:extLst>
        </cdr:cNvPr>
        <cdr:cNvSpPr txBox="1"/>
      </cdr:nvSpPr>
      <cdr:spPr>
        <a:xfrm xmlns:a="http://schemas.openxmlformats.org/drawingml/2006/main" flipV="1">
          <a:off x="333373" y="1249681"/>
          <a:ext cx="257175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0.04865</cdr:x>
      <cdr:y>0.28053</cdr:y>
    </cdr:from>
    <cdr:to>
      <cdr:x>0.14459</cdr:x>
      <cdr:y>0.33615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56CCCEB7-5922-479E-9F84-9CA29C4FD6A7}"/>
            </a:ext>
          </a:extLst>
        </cdr:cNvPr>
        <cdr:cNvSpPr txBox="1"/>
      </cdr:nvSpPr>
      <cdr:spPr>
        <a:xfrm xmlns:a="http://schemas.openxmlformats.org/drawingml/2006/main">
          <a:off x="342899" y="1104900"/>
          <a:ext cx="67627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0.00721</cdr:x>
      <cdr:y>0.0129</cdr:y>
    </cdr:from>
    <cdr:to>
      <cdr:x>0.10315</cdr:x>
      <cdr:y>0.06852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862A0CC8-5A07-473A-B4D3-61B2029F3473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7627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0.00721</cdr:x>
      <cdr:y>0.0129</cdr:y>
    </cdr:from>
    <cdr:to>
      <cdr:x>0.10315</cdr:x>
      <cdr:y>0.06852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862A0CC8-5A07-473A-B4D3-61B2029F3473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7627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0.00721</cdr:x>
      <cdr:y>0.0129</cdr:y>
    </cdr:from>
    <cdr:to>
      <cdr:x>0.10315</cdr:x>
      <cdr:y>0.06852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862A0CC8-5A07-473A-B4D3-61B2029F3473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7627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0.05135</cdr:x>
      <cdr:y>0.27328</cdr:y>
    </cdr:from>
    <cdr:to>
      <cdr:x>0.13919</cdr:x>
      <cdr:y>0.32164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130E57DA-6C10-4193-9924-DE7B9418D7FB}"/>
            </a:ext>
          </a:extLst>
        </cdr:cNvPr>
        <cdr:cNvSpPr txBox="1"/>
      </cdr:nvSpPr>
      <cdr:spPr>
        <a:xfrm xmlns:a="http://schemas.openxmlformats.org/drawingml/2006/main">
          <a:off x="361949" y="1076325"/>
          <a:ext cx="619125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0.05811</cdr:x>
      <cdr:y>0.3023</cdr:y>
    </cdr:from>
    <cdr:to>
      <cdr:x>0.13649</cdr:x>
      <cdr:y>0.33857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B27AC215-00BC-47F8-8FE8-0A441CD94148}"/>
            </a:ext>
          </a:extLst>
        </cdr:cNvPr>
        <cdr:cNvSpPr txBox="1"/>
      </cdr:nvSpPr>
      <cdr:spPr>
        <a:xfrm xmlns:a="http://schemas.openxmlformats.org/drawingml/2006/main">
          <a:off x="409574" y="1190625"/>
          <a:ext cx="552450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0.05135</cdr:x>
      <cdr:y>0.2636</cdr:y>
    </cdr:from>
    <cdr:to>
      <cdr:x>0.14459</cdr:x>
      <cdr:y>0.32164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1B50433-BFBE-4C44-B633-ADC7FA03EB80}"/>
            </a:ext>
          </a:extLst>
        </cdr:cNvPr>
        <cdr:cNvSpPr txBox="1"/>
      </cdr:nvSpPr>
      <cdr:spPr>
        <a:xfrm xmlns:a="http://schemas.openxmlformats.org/drawingml/2006/main">
          <a:off x="361949" y="1038225"/>
          <a:ext cx="65722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0.05946</cdr:x>
      <cdr:y>0.26602</cdr:y>
    </cdr:from>
    <cdr:to>
      <cdr:x>0.14324</cdr:x>
      <cdr:y>0.31923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D8DE4EDA-91C7-4ECC-98C3-8F18BEBA7482}"/>
            </a:ext>
          </a:extLst>
        </cdr:cNvPr>
        <cdr:cNvSpPr txBox="1"/>
      </cdr:nvSpPr>
      <cdr:spPr>
        <a:xfrm xmlns:a="http://schemas.openxmlformats.org/drawingml/2006/main">
          <a:off x="419099" y="1047750"/>
          <a:ext cx="59055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/>
        </a:p>
      </cdr:txBody>
    </cdr:sp>
  </cdr:relSizeAnchor>
  <cdr:relSizeAnchor xmlns:cdr="http://schemas.openxmlformats.org/drawingml/2006/chartDrawing">
    <cdr:from>
      <cdr:x>0.21382</cdr:x>
      <cdr:y>0.30786</cdr:y>
    </cdr:from>
    <cdr:to>
      <cdr:x>0.2895</cdr:x>
      <cdr:y>0.35865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32B402D2-CF4A-4BEF-A28E-3A908E475C09}"/>
            </a:ext>
          </a:extLst>
        </cdr:cNvPr>
        <cdr:cNvSpPr txBox="1"/>
      </cdr:nvSpPr>
      <cdr:spPr>
        <a:xfrm xmlns:a="http://schemas.openxmlformats.org/drawingml/2006/main">
          <a:off x="2368606" y="1375561"/>
          <a:ext cx="838340" cy="22693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1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r>
            <a:rPr lang="en-US" sz="1400" b="1" dirty="0">
              <a:solidFill>
                <a:srgbClr val="FF0000"/>
              </a:solidFill>
              <a:latin typeface="+mn-lt"/>
            </a:rPr>
            <a:t>3.2%</a:t>
          </a:r>
          <a:r>
            <a:rPr lang="he-IL" sz="1400" b="1" dirty="0">
              <a:solidFill>
                <a:srgbClr val="FF0000"/>
              </a:solidFill>
              <a:latin typeface="+mn-lt"/>
            </a:rPr>
            <a:t> </a:t>
          </a:r>
        </a:p>
      </cdr:txBody>
    </cdr:sp>
  </cdr:relSizeAnchor>
  <cdr:relSizeAnchor xmlns:cdr="http://schemas.openxmlformats.org/drawingml/2006/chartDrawing">
    <cdr:from>
      <cdr:x>0.37279</cdr:x>
      <cdr:y>0.04038</cdr:y>
    </cdr:from>
    <cdr:to>
      <cdr:x>0.44847</cdr:x>
      <cdr:y>0.09117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32B402D2-CF4A-4BEF-A28E-3A908E475C09}"/>
            </a:ext>
          </a:extLst>
        </cdr:cNvPr>
        <cdr:cNvSpPr txBox="1"/>
      </cdr:nvSpPr>
      <cdr:spPr>
        <a:xfrm xmlns:a="http://schemas.openxmlformats.org/drawingml/2006/main">
          <a:off x="4129515" y="180408"/>
          <a:ext cx="838341" cy="22693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1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r>
            <a:rPr lang="en-US" sz="1400" b="1" i="0" u="none" strike="noStrike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5.8%</a:t>
          </a:r>
          <a:endParaRPr lang="he-IL" sz="1400" b="1" dirty="0">
            <a:solidFill>
              <a:srgbClr val="FF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0.5282</cdr:x>
      <cdr:y>0.19768</cdr:y>
    </cdr:from>
    <cdr:to>
      <cdr:x>0.60388</cdr:x>
      <cdr:y>0.24847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32B402D2-CF4A-4BEF-A28E-3A908E475C09}"/>
            </a:ext>
          </a:extLst>
        </cdr:cNvPr>
        <cdr:cNvSpPr txBox="1"/>
      </cdr:nvSpPr>
      <cdr:spPr>
        <a:xfrm xmlns:a="http://schemas.openxmlformats.org/drawingml/2006/main">
          <a:off x="5851103" y="883265"/>
          <a:ext cx="838340" cy="226933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1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r>
            <a:rPr lang="en-US" sz="1400" b="1" dirty="0">
              <a:solidFill>
                <a:srgbClr val="FF0000"/>
              </a:solidFill>
              <a:latin typeface="+mn-lt"/>
            </a:rPr>
            <a:t>5.5%</a:t>
          </a:r>
          <a:endParaRPr lang="he-IL" sz="1400" b="1" dirty="0">
            <a:solidFill>
              <a:srgbClr val="FF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0.69023</cdr:x>
      <cdr:y>0.24153</cdr:y>
    </cdr:from>
    <cdr:to>
      <cdr:x>0.76591</cdr:x>
      <cdr:y>0.29232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32B402D2-CF4A-4BEF-A28E-3A908E475C09}"/>
            </a:ext>
          </a:extLst>
        </cdr:cNvPr>
        <cdr:cNvSpPr txBox="1"/>
      </cdr:nvSpPr>
      <cdr:spPr>
        <a:xfrm xmlns:a="http://schemas.openxmlformats.org/drawingml/2006/main">
          <a:off x="7645980" y="1079163"/>
          <a:ext cx="838341" cy="226933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1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r>
            <a:rPr lang="en-US" sz="1400" b="1" dirty="0">
              <a:solidFill>
                <a:srgbClr val="FF0000"/>
              </a:solidFill>
              <a:latin typeface="+mn-lt"/>
            </a:rPr>
            <a:t>1.2%</a:t>
          </a:r>
          <a:endParaRPr lang="he-IL" sz="1400" b="1" dirty="0">
            <a:solidFill>
              <a:srgbClr val="FF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0.85038</cdr:x>
      <cdr:y>0.35697</cdr:y>
    </cdr:from>
    <cdr:to>
      <cdr:x>0.92606</cdr:x>
      <cdr:y>0.40776</cdr:y>
    </cdr:to>
    <cdr:sp macro="" textlink="">
      <cdr:nvSpPr>
        <cdr:cNvPr id="18" name="TextBox 1">
          <a:extLst xmlns:a="http://schemas.openxmlformats.org/drawingml/2006/main">
            <a:ext uri="{FF2B5EF4-FFF2-40B4-BE49-F238E27FC236}">
              <a16:creationId xmlns:a16="http://schemas.microsoft.com/office/drawing/2014/main" id="{32B402D2-CF4A-4BEF-A28E-3A908E475C09}"/>
            </a:ext>
          </a:extLst>
        </cdr:cNvPr>
        <cdr:cNvSpPr txBox="1"/>
      </cdr:nvSpPr>
      <cdr:spPr>
        <a:xfrm xmlns:a="http://schemas.openxmlformats.org/drawingml/2006/main">
          <a:off x="9420058" y="1594987"/>
          <a:ext cx="838341" cy="226934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1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r>
            <a:rPr lang="en-US" sz="1400" b="1" dirty="0">
              <a:solidFill>
                <a:srgbClr val="FF0000"/>
              </a:solidFill>
              <a:latin typeface="+mn-lt"/>
            </a:rPr>
            <a:t>1.3%</a:t>
          </a:r>
          <a:endParaRPr lang="he-IL" sz="1400" b="1" dirty="0">
            <a:solidFill>
              <a:srgbClr val="FF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0.04206</cdr:x>
      <cdr:y>0.28468</cdr:y>
    </cdr:from>
    <cdr:to>
      <cdr:x>0.11774</cdr:x>
      <cdr:y>0.33546</cdr:y>
    </cdr:to>
    <cdr:sp macro="" textlink="">
      <cdr:nvSpPr>
        <cdr:cNvPr id="19" name="TextBox 1">
          <a:extLst xmlns:a="http://schemas.openxmlformats.org/drawingml/2006/main">
            <a:ext uri="{FF2B5EF4-FFF2-40B4-BE49-F238E27FC236}">
              <a16:creationId xmlns:a16="http://schemas.microsoft.com/office/drawing/2014/main" id="{32B402D2-CF4A-4BEF-A28E-3A908E475C09}"/>
            </a:ext>
          </a:extLst>
        </cdr:cNvPr>
        <cdr:cNvSpPr txBox="1"/>
      </cdr:nvSpPr>
      <cdr:spPr>
        <a:xfrm xmlns:a="http://schemas.openxmlformats.org/drawingml/2006/main">
          <a:off x="465934" y="1271970"/>
          <a:ext cx="838341" cy="226888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1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r>
            <a:rPr lang="en-US" sz="1400" b="1" i="0" u="none" strike="noStrike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-0.4%</a:t>
          </a:r>
          <a:endParaRPr lang="he-IL" sz="1400" b="1" dirty="0">
            <a:solidFill>
              <a:srgbClr val="FF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0.89388</cdr:x>
      <cdr:y>0.43564</cdr:y>
    </cdr:from>
    <cdr:to>
      <cdr:x>0.91827</cdr:x>
      <cdr:y>0.48094</cdr:y>
    </cdr:to>
    <cdr:sp macro="" textlink="">
      <cdr:nvSpPr>
        <cdr:cNvPr id="20" name="חץ: פניית פרסה 19">
          <a:extLst xmlns:a="http://schemas.openxmlformats.org/drawingml/2006/main">
            <a:ext uri="{FF2B5EF4-FFF2-40B4-BE49-F238E27FC236}">
              <a16:creationId xmlns:a16="http://schemas.microsoft.com/office/drawing/2014/main" id="{8D7B71A6-04A5-4D24-95E5-7BB7E8E33E49}"/>
            </a:ext>
          </a:extLst>
        </cdr:cNvPr>
        <cdr:cNvSpPr/>
      </cdr:nvSpPr>
      <cdr:spPr>
        <a:xfrm xmlns:a="http://schemas.openxmlformats.org/drawingml/2006/main">
          <a:off x="6632575" y="1831975"/>
          <a:ext cx="180975" cy="190500"/>
        </a:xfrm>
        <a:prstGeom xmlns:a="http://schemas.openxmlformats.org/drawingml/2006/main" prst="uturnArrow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1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endParaRPr lang="he-IL" sz="110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0.73407</cdr:x>
      <cdr:y>0.31148</cdr:y>
    </cdr:from>
    <cdr:to>
      <cdr:x>0.75846</cdr:x>
      <cdr:y>0.35678</cdr:y>
    </cdr:to>
    <cdr:sp macro="" textlink="">
      <cdr:nvSpPr>
        <cdr:cNvPr id="21" name="חץ: פניית פרסה 20">
          <a:extLst xmlns:a="http://schemas.openxmlformats.org/drawingml/2006/main">
            <a:ext uri="{FF2B5EF4-FFF2-40B4-BE49-F238E27FC236}">
              <a16:creationId xmlns:a16="http://schemas.microsoft.com/office/drawing/2014/main" id="{85B2B58F-B506-4C9C-AD18-E0FE47758E49}"/>
            </a:ext>
          </a:extLst>
        </cdr:cNvPr>
        <cdr:cNvSpPr/>
      </cdr:nvSpPr>
      <cdr:spPr>
        <a:xfrm xmlns:a="http://schemas.openxmlformats.org/drawingml/2006/main">
          <a:off x="5446751" y="1309875"/>
          <a:ext cx="180973" cy="190500"/>
        </a:xfrm>
        <a:prstGeom xmlns:a="http://schemas.openxmlformats.org/drawingml/2006/main" prst="uturnArrow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1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endParaRPr lang="he-IL" sz="110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0.5721</cdr:x>
      <cdr:y>0.26618</cdr:y>
    </cdr:from>
    <cdr:to>
      <cdr:x>0.59649</cdr:x>
      <cdr:y>0.31148</cdr:y>
    </cdr:to>
    <cdr:sp macro="" textlink="">
      <cdr:nvSpPr>
        <cdr:cNvPr id="22" name="חץ: פניית פרסה 21">
          <a:extLst xmlns:a="http://schemas.openxmlformats.org/drawingml/2006/main">
            <a:ext uri="{FF2B5EF4-FFF2-40B4-BE49-F238E27FC236}">
              <a16:creationId xmlns:a16="http://schemas.microsoft.com/office/drawing/2014/main" id="{85B2B58F-B506-4C9C-AD18-E0FE47758E49}"/>
            </a:ext>
          </a:extLst>
        </cdr:cNvPr>
        <cdr:cNvSpPr/>
      </cdr:nvSpPr>
      <cdr:spPr>
        <a:xfrm xmlns:a="http://schemas.openxmlformats.org/drawingml/2006/main">
          <a:off x="4244968" y="1119375"/>
          <a:ext cx="180973" cy="190500"/>
        </a:xfrm>
        <a:prstGeom xmlns:a="http://schemas.openxmlformats.org/drawingml/2006/main" prst="uturnArrow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1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endParaRPr lang="he-IL" sz="110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0.41483</cdr:x>
      <cdr:y>0.11224</cdr:y>
    </cdr:from>
    <cdr:to>
      <cdr:x>0.43922</cdr:x>
      <cdr:y>0.15754</cdr:y>
    </cdr:to>
    <cdr:sp macro="" textlink="">
      <cdr:nvSpPr>
        <cdr:cNvPr id="23" name="חץ: פניית פרסה 22">
          <a:extLst xmlns:a="http://schemas.openxmlformats.org/drawingml/2006/main">
            <a:ext uri="{FF2B5EF4-FFF2-40B4-BE49-F238E27FC236}">
              <a16:creationId xmlns:a16="http://schemas.microsoft.com/office/drawing/2014/main" id="{85B2B58F-B506-4C9C-AD18-E0FE47758E49}"/>
            </a:ext>
          </a:extLst>
        </cdr:cNvPr>
        <cdr:cNvSpPr/>
      </cdr:nvSpPr>
      <cdr:spPr>
        <a:xfrm xmlns:a="http://schemas.openxmlformats.org/drawingml/2006/main">
          <a:off x="3078020" y="472003"/>
          <a:ext cx="180973" cy="190500"/>
        </a:xfrm>
        <a:prstGeom xmlns:a="http://schemas.openxmlformats.org/drawingml/2006/main" prst="uturnArrow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1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endParaRPr lang="he-IL" sz="110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0.25638</cdr:x>
      <cdr:y>0.386</cdr:y>
    </cdr:from>
    <cdr:to>
      <cdr:x>0.28077</cdr:x>
      <cdr:y>0.4313</cdr:y>
    </cdr:to>
    <cdr:sp macro="" textlink="">
      <cdr:nvSpPr>
        <cdr:cNvPr id="24" name="חץ: פניית פרסה 23">
          <a:extLst xmlns:a="http://schemas.openxmlformats.org/drawingml/2006/main">
            <a:ext uri="{FF2B5EF4-FFF2-40B4-BE49-F238E27FC236}">
              <a16:creationId xmlns:a16="http://schemas.microsoft.com/office/drawing/2014/main" id="{85B2B58F-B506-4C9C-AD18-E0FE47758E49}"/>
            </a:ext>
          </a:extLst>
        </cdr:cNvPr>
        <cdr:cNvSpPr/>
      </cdr:nvSpPr>
      <cdr:spPr>
        <a:xfrm xmlns:a="http://schemas.openxmlformats.org/drawingml/2006/main">
          <a:off x="1902362" y="1623252"/>
          <a:ext cx="180973" cy="190500"/>
        </a:xfrm>
        <a:prstGeom xmlns:a="http://schemas.openxmlformats.org/drawingml/2006/main" prst="uturnArrow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1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endParaRPr lang="he-IL" sz="110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0.08503</cdr:x>
      <cdr:y>0.34832</cdr:y>
    </cdr:from>
    <cdr:to>
      <cdr:x>0.10942</cdr:x>
      <cdr:y>0.39362</cdr:y>
    </cdr:to>
    <cdr:sp macro="" textlink="">
      <cdr:nvSpPr>
        <cdr:cNvPr id="25" name="חץ: פניית פרסה 24">
          <a:extLst xmlns:a="http://schemas.openxmlformats.org/drawingml/2006/main">
            <a:ext uri="{FF2B5EF4-FFF2-40B4-BE49-F238E27FC236}">
              <a16:creationId xmlns:a16="http://schemas.microsoft.com/office/drawing/2014/main" id="{85B2B58F-B506-4C9C-AD18-E0FE47758E49}"/>
            </a:ext>
          </a:extLst>
        </cdr:cNvPr>
        <cdr:cNvSpPr/>
      </cdr:nvSpPr>
      <cdr:spPr>
        <a:xfrm xmlns:a="http://schemas.openxmlformats.org/drawingml/2006/main">
          <a:off x="630911" y="1464779"/>
          <a:ext cx="180973" cy="190500"/>
        </a:xfrm>
        <a:prstGeom xmlns:a="http://schemas.openxmlformats.org/drawingml/2006/main" prst="uturnArrow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1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1"/>
          <a:endParaRPr lang="he-IL" sz="110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0D3F91A-A3D7-455E-9155-626347E6ACBC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204986B-8577-4829-A5C3-D20DFC04F4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422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6444C3-470D-4A17-9AF2-6765B75A54B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18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/>
              <a:t>מלצרים</a:t>
            </a:r>
            <a:r>
              <a:rPr lang="he-IL" b="1" baseline="0" dirty="0"/>
              <a:t> - </a:t>
            </a:r>
            <a:r>
              <a:rPr lang="he-IL" dirty="0"/>
              <a:t>גידול של 21% במספר המועסקים ובשכר ב-25%</a:t>
            </a:r>
          </a:p>
          <a:p>
            <a:r>
              <a:rPr lang="he-IL" b="1" dirty="0"/>
              <a:t>טבחים </a:t>
            </a:r>
            <a:r>
              <a:rPr lang="he-IL" dirty="0"/>
              <a:t>– גידול של 5% במספר מועסקים ובשכר ב-21%</a:t>
            </a:r>
          </a:p>
          <a:p>
            <a:r>
              <a:rPr lang="he-IL" b="1" dirty="0"/>
              <a:t>מנהלי מסעדות </a:t>
            </a:r>
            <a:r>
              <a:rPr lang="he-IL" dirty="0"/>
              <a:t>- גידול של 39% במספר המועסקים ובשכר ב-4%</a:t>
            </a:r>
          </a:p>
          <a:p>
            <a:r>
              <a:rPr lang="he-IL" b="1" dirty="0"/>
              <a:t>מאבטחים</a:t>
            </a:r>
            <a:r>
              <a:rPr lang="he-IL" dirty="0"/>
              <a:t>– גידול של 9% במספר מועסקים ובשכר ב-24%</a:t>
            </a:r>
          </a:p>
          <a:p>
            <a:r>
              <a:rPr lang="he-IL" b="1" dirty="0"/>
              <a:t>גננים ומגדלי גידולי גן ומשתלה</a:t>
            </a:r>
            <a:r>
              <a:rPr lang="he-IL" dirty="0"/>
              <a:t>– קיטון של 1% במספר מועסקים ובשכר</a:t>
            </a:r>
            <a:r>
              <a:rPr lang="he-IL" baseline="0" dirty="0"/>
              <a:t> גידול של 5%</a:t>
            </a:r>
            <a:endParaRPr lang="he-IL" dirty="0"/>
          </a:p>
          <a:p>
            <a:r>
              <a:rPr lang="he-IL" b="1" dirty="0"/>
              <a:t>סוכני נסיעות - </a:t>
            </a:r>
            <a:r>
              <a:rPr lang="he-IL" dirty="0"/>
              <a:t>גידול של 26% במספר המועסקים ובשכר ב-13%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lIns="63633" tIns="31817" rIns="63633" bIns="31817"/>
          <a:lstStyle/>
          <a:p>
            <a:pPr marL="0" marR="0" lvl="0" indent="0" algn="l" defTabSz="63633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F23FF-B9E0-4C85-9040-A248539F9186}" type="slidenum">
              <a:rPr kumimoji="0" lang="he-I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36331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e-IL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0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err="1"/>
              <a:t>לייבל</a:t>
            </a:r>
            <a:r>
              <a:rPr lang="he-IL" dirty="0"/>
              <a:t> על כל נקודה אחרונה</a:t>
            </a:r>
          </a:p>
          <a:p>
            <a:r>
              <a:rPr lang="he-IL" dirty="0"/>
              <a:t>ועוד אחד לאורך זמן</a:t>
            </a:r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F7A38-1E7E-4E1C-A216-A6C51A3B8F87}" type="slidenum">
              <a:rPr lang="x-none" smtClean="0"/>
              <a:t>11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42164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err="1"/>
              <a:t>לייבל</a:t>
            </a:r>
            <a:r>
              <a:rPr lang="he-IL" dirty="0"/>
              <a:t> על כל נקודה אחרונה</a:t>
            </a:r>
          </a:p>
          <a:p>
            <a:r>
              <a:rPr lang="he-IL" dirty="0"/>
              <a:t>ועוד אחד לאורך זמן</a:t>
            </a:r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F7A38-1E7E-4E1C-A216-A6C51A3B8F87}" type="slidenum">
              <a:rPr lang="x-none" smtClean="0"/>
              <a:t>12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8644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אצל הערבים</a:t>
            </a:r>
            <a:r>
              <a:rPr lang="he-IL" baseline="0" dirty="0" smtClean="0"/>
              <a:t> מדובר על פער של 15%.</a:t>
            </a:r>
          </a:p>
          <a:p>
            <a:r>
              <a:rPr lang="he-IL" baseline="0" dirty="0" smtClean="0"/>
              <a:t>אצל הערביות פער של 19%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F7A38-1E7E-4E1C-A216-A6C51A3B8F87}" type="slidenum">
              <a:rPr lang="aa-ET" smtClean="0"/>
              <a:t>14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27485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F7A38-1E7E-4E1C-A216-A6C51A3B8F87}" type="slidenum">
              <a:rPr lang="aa-ET" smtClean="0"/>
              <a:t>17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190005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lIns="63633" tIns="31817" rIns="63633" bIns="31817"/>
          <a:lstStyle/>
          <a:p>
            <a:pPr marL="0" marR="0" lvl="0" indent="0" algn="l" defTabSz="63633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F23FF-B9E0-4C85-9040-A248539F9186}" type="slidenum">
              <a:rPr kumimoji="0" lang="he-I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36331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e-IL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12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6444C3-470D-4A17-9AF2-6765B75A54B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357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6444C3-470D-4A17-9AF2-6765B75A54B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02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6444C3-470D-4A17-9AF2-6765B75A54B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102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 lIns="63633" tIns="31817" rIns="63633" bIns="31817"/>
          <a:lstStyle/>
          <a:p>
            <a:pPr marL="0" marR="0" lvl="0" indent="0" algn="l" defTabSz="63633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BC78F0-BA49-4FD7-9894-F62F287116B1}" type="slidenum">
              <a:rPr kumimoji="0" lang="he-I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36331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80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 lIns="63633" tIns="31817" rIns="63633" bIns="31817"/>
          <a:lstStyle/>
          <a:p>
            <a:pPr marL="0" marR="0" lvl="0" indent="0" algn="l" defTabSz="63633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BC78F0-BA49-4FD7-9894-F62F287116B1}" type="slidenum">
              <a:rPr kumimoji="0" lang="he-I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36331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595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 lIns="63633" tIns="31817" rIns="63633" bIns="31817"/>
          <a:lstStyle/>
          <a:p>
            <a:pPr marL="0" marR="0" lvl="0" indent="0" algn="l" defTabSz="63633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BC78F0-BA49-4FD7-9894-F62F287116B1}" type="slidenum">
              <a:rPr kumimoji="0" lang="he-I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36331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598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 lIns="63633" tIns="31817" rIns="63633" bIns="31817"/>
          <a:lstStyle/>
          <a:p>
            <a:pPr marL="0" marR="0" lvl="0" indent="0" algn="l" defTabSz="636331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BC78F0-BA49-4FD7-9894-F62F287116B1}" type="slidenum">
              <a:rPr kumimoji="0" lang="he-IL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36331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e-IL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455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F7A38-1E7E-4E1C-A216-A6C51A3B8F87}" type="slidenum">
              <a:rPr lang="x-none" smtClean="0"/>
              <a:t>9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3067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SW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6B291-CAA3-62E6-EC6A-214B4247E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829" y="519493"/>
            <a:ext cx="11734340" cy="4247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7B8662-CE14-5F25-28DD-97D96E6640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655112" y="6394332"/>
            <a:ext cx="529167" cy="246221"/>
          </a:xfrm>
          <a:prstGeom prst="rect">
            <a:avLst/>
          </a:prstGeom>
        </p:spPr>
        <p:txBody>
          <a:bodyPr/>
          <a:lstStyle/>
          <a:p>
            <a:fld id="{C88F990E-3285-2140-B68D-B88566CE23B5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855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AC44844-0519-4ED5-A2ED-4CA3AEA376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sha"/>
              <a:ea typeface="+mn-ea"/>
              <a:cs typeface="Gisha"/>
            </a:endParaRPr>
          </a:p>
        </p:txBody>
      </p:sp>
      <p:sp>
        <p:nvSpPr>
          <p:cNvPr id="7" name="מציין מיקום של כותרת תחתונה 6">
            <a:extLst>
              <a:ext uri="{FF2B5EF4-FFF2-40B4-BE49-F238E27FC236}">
                <a16:creationId xmlns:a16="http://schemas.microsoft.com/office/drawing/2014/main" id="{175F7FB5-10B3-49FC-8231-B10013758E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sha"/>
                <a:ea typeface="+mn-ea"/>
                <a:cs typeface="Gisha"/>
              </a:rPr>
              <a:t>אגף בכיר אסטרטגיה ותכנון מדיניות</a:t>
            </a:r>
          </a:p>
        </p:txBody>
      </p:sp>
      <p:sp>
        <p:nvSpPr>
          <p:cNvPr id="8" name="מציין מיקום של מספר שקופית 7">
            <a:extLst>
              <a:ext uri="{FF2B5EF4-FFF2-40B4-BE49-F238E27FC236}">
                <a16:creationId xmlns:a16="http://schemas.microsoft.com/office/drawing/2014/main" id="{60BAB9CB-A264-4E1D-AAC4-41BE43267EF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FD7E4-E44E-41B2-82E4-E4BEDCF0E913}" type="slidenum">
              <a:rPr kumimoji="0" lang="he-IL" sz="1400" b="0" i="0" u="none" strike="noStrike" kern="1200" cap="none" spc="0" normalizeH="0" baseline="0" noProof="0" smtClean="0">
                <a:ln>
                  <a:noFill/>
                </a:ln>
                <a:solidFill>
                  <a:srgbClr val="A0A5AF"/>
                </a:solidFill>
                <a:effectLst/>
                <a:uLnTx/>
                <a:uFillTx/>
                <a:ea typeface="Arial Unicode MS" panose="020B0604020202020204" pitchFamily="34" charset="-128"/>
                <a:cs typeface="Gisha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srgbClr val="A0A5AF"/>
              </a:solidFill>
              <a:effectLst/>
              <a:uLnTx/>
              <a:uFillTx/>
              <a:ea typeface="Arial Unicode MS" panose="020B0604020202020204" pitchFamily="34" charset="-128"/>
              <a:cs typeface="Gisha"/>
            </a:endParaRPr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id="{17DB0E7C-5D4C-4CE6-8BE2-AEF0D40CF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FC37488-72E3-4E77-A084-2C214417663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2119" y="1366574"/>
            <a:ext cx="11385600" cy="4614064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4988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3841-1EF4-4AA8-8D1C-FBD3AEABC204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3673-6265-440B-B910-6ED8E08FC0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229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7532E88-F088-486A-AFCB-A6DE348E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F7E2B91-4D7F-437B-9B2C-4DF47C009869}" type="datetimeFigureOut">
              <a:rPr lang="x-none" smtClean="0"/>
              <a:pPr/>
              <a:t>18/06/2024</a:t>
            </a:fld>
            <a:endParaRPr lang="x-none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83716E7-1300-476B-82AA-8BD4CF780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x-none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4C45378-A43A-4E1D-B789-0ECAC3F3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6B3D3D9-30D1-4F33-88FF-C7AEFA5FB4C2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86537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61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869342"/>
            <a:ext cx="9144000" cy="2387600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4477801"/>
            <a:ext cx="9144000" cy="66086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4958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3841-1EF4-4AA8-8D1C-FBD3AEABC204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3673-6265-440B-B910-6ED8E08FC0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1421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A21861-1335-4AAB-983D-B5B472148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CEC3C70-3AE5-4CCF-AA05-C931874FB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A71AB9F-0A3D-44A4-8356-35750FF2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DB9423C-7233-4B99-9529-34BA2DE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99D1ADC-CDC4-4C07-8677-142AB3841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5118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68B116C-3A40-4DEA-A61C-7D2404FD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73034EF-7BC8-44F3-8330-7F21DD781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0A93C79-C2D6-450A-B1DB-41E12845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06C0C84-3429-42CF-A12E-F8CC1F5D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A193E2E-5554-4F84-A59F-A4CB7E899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5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4045F20-6B88-4671-8665-FFFB9AA7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21C20AB-B37F-4E06-88DE-9820774FF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F5FD9B1-190C-438E-87BF-BB565884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A05F53A-9352-4FF6-942F-B3681D1D5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DC05E69-08B0-411F-A35E-5808228B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4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3B21970-D076-42BD-8976-2EE9AAB1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0D2596E-F236-442E-8A94-F39A36333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7C300CF-8E6C-46AB-8BEE-5A018C747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440D17-CCCD-477B-BD2C-31F1F2FC8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EFE3B08-C06B-4A42-AFD5-5C88D0A4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8B83391-2D82-48A3-8A59-86CC2C78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659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W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23817-EFA1-F341-923C-1DF0A28D0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228" y="462642"/>
            <a:ext cx="11698515" cy="489858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24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38EB9-CFD7-364F-AF5C-13BC0943B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228" y="5660571"/>
            <a:ext cx="11698515" cy="489858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78248-FA8A-9C4D-B698-F43EE9A0B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2972" y="6334880"/>
            <a:ext cx="9517741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8B5C2-67A4-A341-9C4A-0C375CED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8160" y="6332459"/>
            <a:ext cx="530289" cy="365125"/>
          </a:xfrm>
          <a:prstGeom prst="rect">
            <a:avLst/>
          </a:prstGeom>
        </p:spPr>
        <p:txBody>
          <a:bodyPr/>
          <a:lstStyle/>
          <a:p>
            <a:fld id="{57816DE1-8A18-6747-B798-2D831F47B7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5320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C368B9-0328-470C-982A-4893AACB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0682735-8731-4E7D-B731-8E6E98889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4F3D7F6-B690-4649-9F1D-D9954DFC8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6ED2AF6-AC4C-4EDE-9E9E-B22072AC6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D96062E-2B90-4991-8777-2FFDE23E3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D05DB4D-730B-4490-9394-7C5DE71A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8F6D5F9C-4B6F-4ED3-A600-95B3036C9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893C329-3AC3-4FAB-B358-1D0F7810C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077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C2B8FA-7CE9-4D3E-B37A-1698331D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B62EA14-8FE5-439E-A85C-25E5D7DE9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E164D80-2347-4DCD-BE8C-1E7E072B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567AF72-5E6D-4514-806E-911028AF7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1723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431A780-FF04-47C6-A1E0-E9F584FF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C28A6E6-D468-4B35-9D78-7F7E18009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58A6429-2BF2-4AB7-8B6C-71567F19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1258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5F7B198-D828-448F-9647-2727C66B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8A558DF-2E1C-452A-B142-78B459014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8CD73F2-D71F-4047-942B-F1F2D7F4D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3154771-2F37-4F9E-A89F-99C05164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55DA7CE-31CF-4C45-8D6A-92255E41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D3058AA-9784-45AF-9E1D-303904AB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52560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C7DFE90-F6B5-4117-AAEB-5F7659445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E0EB77DF-4147-4A20-A42B-185FA4030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26252D8-6C5A-4045-B534-B65FACB69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8D3B199-75AD-4C78-9701-3DB744A3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2A75898-489C-455C-8B1D-DD85AAF5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4993CFA-5058-4500-AD8A-62F842CD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22022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6DA60F3-4BC0-4737-AE01-5B1D33AB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C3D636E-A374-4F83-B9E5-F9F46FAB5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67C95ED-DFC8-4965-977A-6A9BD73E0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9815605-241E-4100-AE13-C630CB1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D1D03DC-2303-4790-98F4-57D0850F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25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F8AB22C-4FC2-49CB-8157-19F0A5D81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D28E836-3F33-473F-9C5B-D01449720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639B3C-A5FB-4E02-8291-B03A2A16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D2F21A5-E734-4E8D-A33A-1858D0C8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1635DA6-3BAF-4ED7-8238-2A181770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45923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New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r>
              <a:rPr lang="en-US" dirty="0"/>
              <a:t>www.websitename.com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/>
            </a:lvl1pPr>
          </a:lstStyle>
          <a:p>
            <a:fld id="{D1C956B5-E543-468B-83B1-1736B3F78F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546615" y="829340"/>
            <a:ext cx="6324600" cy="585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/>
              <a:t>Main Header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546615" y="663719"/>
            <a:ext cx="6324600" cy="2847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>
                <a:solidFill>
                  <a:schemeClr val="tx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defRPr>
            </a:lvl1pPr>
          </a:lstStyle>
          <a:p>
            <a:pPr lvl="0"/>
            <a:r>
              <a:rPr lang="en-US"/>
              <a:t>Slogun Text Here</a:t>
            </a:r>
          </a:p>
        </p:txBody>
      </p:sp>
    </p:spTree>
    <p:extLst>
      <p:ext uri="{BB962C8B-B14F-4D97-AF65-F5344CB8AC3E}">
        <p14:creationId xmlns:p14="http://schemas.microsoft.com/office/powerpoint/2010/main" val="263262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New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r>
              <a:rPr lang="en-US"/>
              <a:t>www.websitename.com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585090" y="220881"/>
            <a:ext cx="6324600" cy="585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en-US"/>
              <a:t>Main Header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546615" y="663719"/>
            <a:ext cx="6324600" cy="2847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aseline="0">
                <a:solidFill>
                  <a:schemeClr val="tx2">
                    <a:lumMod val="75000"/>
                  </a:schemeClr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defRPr>
            </a:lvl1pPr>
          </a:lstStyle>
          <a:p>
            <a:pPr lvl="0"/>
            <a:r>
              <a:rPr lang="en-US"/>
              <a:t>Slogun Text Here</a:t>
            </a:r>
          </a:p>
        </p:txBody>
      </p:sp>
    </p:spTree>
    <p:extLst>
      <p:ext uri="{BB962C8B-B14F-4D97-AF65-F5344CB8AC3E}">
        <p14:creationId xmlns:p14="http://schemas.microsoft.com/office/powerpoint/2010/main" val="104217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b"/>
          <a:lstStyle>
            <a:lvl1pPr algn="ctr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6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1989221"/>
            <a:ext cx="12192000" cy="48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</a:p>
        </p:txBody>
      </p:sp>
      <p:sp>
        <p:nvSpPr>
          <p:cNvPr id="4" name="מציין מיקום של מספר שקופית 6"/>
          <p:cNvSpPr>
            <a:spLocks noGrp="1"/>
          </p:cNvSpPr>
          <p:nvPr>
            <p:ph type="sldNum" sz="quarter" idx="4"/>
          </p:nvPr>
        </p:nvSpPr>
        <p:spPr>
          <a:xfrm>
            <a:off x="681681" y="6089899"/>
            <a:ext cx="5045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755586-C1EB-40E3-9C24-5D5D3A91F898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0840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43581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1-228C-4CC9-99DE-3320F6812A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425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7E14DC-B57C-4A2A-A976-8CBDF6537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365125"/>
            <a:ext cx="10675012" cy="577851"/>
          </a:xfrm>
          <a:prstGeom prst="rect">
            <a:avLst/>
          </a:prstGeom>
        </p:spPr>
        <p:txBody>
          <a:bodyPr/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E1576F-D9EA-48A1-B736-2A0D5A25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247775"/>
            <a:ext cx="10675012" cy="4571999"/>
          </a:xfrm>
          <a:prstGeom prst="rect">
            <a:avLst/>
          </a:prstGeom>
        </p:spPr>
        <p:txBody>
          <a:bodyPr/>
          <a:lstStyle>
            <a:lvl1pPr>
              <a:spcBef>
                <a:spcPts val="1400"/>
              </a:spcBef>
              <a:defRPr/>
            </a:lvl1pPr>
            <a:lvl2pPr marL="360000" indent="-360000">
              <a:spcBef>
                <a:spcPts val="1400"/>
              </a:spcBef>
              <a:defRPr/>
            </a:lvl2pPr>
            <a:lvl3pPr marL="684000" indent="-324000">
              <a:spcBef>
                <a:spcPts val="700"/>
              </a:spcBef>
              <a:defRPr/>
            </a:lvl3pPr>
            <a:lvl4pPr marL="972000" indent="-288000">
              <a:spcBef>
                <a:spcPts val="500"/>
              </a:spcBef>
              <a:defRPr/>
            </a:lvl4pPr>
            <a:lvl5pPr>
              <a:spcBef>
                <a:spcPts val="1400"/>
              </a:spcBef>
              <a:defRPr/>
            </a:lvl5pPr>
          </a:lstStyle>
          <a:p>
            <a:pPr lvl="0"/>
            <a:r>
              <a:rPr lang="he-IL" dirty="0"/>
              <a:t>ערוך סגנונות טקסט של תבנית בסיס</a:t>
            </a:r>
          </a:p>
          <a:p>
            <a:pPr lvl="1"/>
            <a:r>
              <a:rPr lang="he-IL" dirty="0"/>
              <a:t>רמה שניה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553326-5826-4F98-BFFA-3EC9331A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9A418F-9275-49D5-8046-09A4D500D22A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D4DFF"/>
                </a:solidFill>
                <a:effectLst/>
                <a:uLnTx/>
                <a:uFillTx/>
                <a:latin typeface="News Gothic MT" panose="020B0504020203020204" pitchFamily="34" charset="0"/>
                <a:ea typeface="+mn-ea"/>
                <a:cs typeface="Gisha" panose="020B0502040204020203" pitchFamily="34" charset="-79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D4DFF"/>
              </a:solidFill>
              <a:effectLst/>
              <a:uLnTx/>
              <a:uFillTx/>
              <a:latin typeface="News Gothic MT" panose="020B0504020203020204" pitchFamily="34" charset="0"/>
              <a:ea typeface="+mn-ea"/>
              <a:cs typeface="Gisha" panose="020B0502040204020203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C4D1DC05-A35E-4F51-A174-B516362B5E80}"/>
              </a:ext>
            </a:extLst>
          </p:cNvPr>
          <p:cNvSpPr/>
          <p:nvPr userDrawn="1"/>
        </p:nvSpPr>
        <p:spPr>
          <a:xfrm>
            <a:off x="476887" y="5915024"/>
            <a:ext cx="5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AAF8123-F9B3-44FF-A87C-D4FD1749C275}"/>
              </a:ext>
            </a:extLst>
          </p:cNvPr>
          <p:cNvSpPr/>
          <p:nvPr userDrawn="1"/>
        </p:nvSpPr>
        <p:spPr>
          <a:xfrm>
            <a:off x="11496675" y="365125"/>
            <a:ext cx="5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508298AE-A1A7-4DE2-99BF-11DE43939B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8756650" y="5886201"/>
            <a:ext cx="3435350" cy="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61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7E14DC-B57C-4A2A-A976-8CBDF6537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365125"/>
            <a:ext cx="10675012" cy="577851"/>
          </a:xfrm>
          <a:prstGeom prst="rect">
            <a:avLst/>
          </a:prstGeom>
        </p:spPr>
        <p:txBody>
          <a:bodyPr/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3E1576F-D9EA-48A1-B736-2A0D5A252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247775"/>
            <a:ext cx="5148000" cy="4571999"/>
          </a:xfrm>
          <a:prstGeom prst="rect">
            <a:avLst/>
          </a:prstGeom>
        </p:spPr>
        <p:txBody>
          <a:bodyPr/>
          <a:lstStyle>
            <a:lvl1pPr>
              <a:spcBef>
                <a:spcPts val="1400"/>
              </a:spcBef>
              <a:defRPr/>
            </a:lvl1pPr>
            <a:lvl2pPr marL="360000" indent="-360000">
              <a:spcBef>
                <a:spcPts val="1400"/>
              </a:spcBef>
              <a:defRPr/>
            </a:lvl2pPr>
            <a:lvl3pPr marL="684000" indent="-324000">
              <a:spcBef>
                <a:spcPts val="700"/>
              </a:spcBef>
              <a:defRPr/>
            </a:lvl3pPr>
            <a:lvl4pPr marL="972000" indent="-288000">
              <a:spcBef>
                <a:spcPts val="500"/>
              </a:spcBef>
              <a:defRPr/>
            </a:lvl4pPr>
            <a:lvl5pPr>
              <a:spcBef>
                <a:spcPts val="1400"/>
              </a:spcBef>
              <a:defRPr/>
            </a:lvl5pPr>
          </a:lstStyle>
          <a:p>
            <a:pPr lvl="0"/>
            <a:r>
              <a:rPr lang="he-IL" dirty="0"/>
              <a:t>ערוך סגנונות טקסט של תבנית בסיס</a:t>
            </a:r>
          </a:p>
          <a:p>
            <a:pPr lvl="1"/>
            <a:r>
              <a:rPr lang="he-IL" dirty="0"/>
              <a:t>רמה שניה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553326-5826-4F98-BFFA-3EC9331A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9A418F-9275-49D5-8046-09A4D500D22A}" type="slidenum">
              <a:rPr kumimoji="0" 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4D4DFF"/>
                </a:solidFill>
                <a:effectLst/>
                <a:uLnTx/>
                <a:uFillTx/>
                <a:latin typeface="News Gothic MT" panose="020B0504020203020204" pitchFamily="34" charset="0"/>
                <a:ea typeface="+mn-ea"/>
                <a:cs typeface="Gisha" panose="020B0502040204020203" pitchFamily="34" charset="-79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1" i="0" u="none" strike="noStrike" kern="1200" cap="none" spc="0" normalizeH="0" baseline="0" noProof="0">
              <a:ln>
                <a:noFill/>
              </a:ln>
              <a:solidFill>
                <a:srgbClr val="4D4DFF"/>
              </a:solidFill>
              <a:effectLst/>
              <a:uLnTx/>
              <a:uFillTx/>
              <a:latin typeface="News Gothic MT" panose="020B0504020203020204" pitchFamily="34" charset="0"/>
              <a:ea typeface="+mn-ea"/>
              <a:cs typeface="Gisha" panose="020B0502040204020203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C4D1DC05-A35E-4F51-A174-B516362B5E80}"/>
              </a:ext>
            </a:extLst>
          </p:cNvPr>
          <p:cNvSpPr/>
          <p:nvPr userDrawn="1"/>
        </p:nvSpPr>
        <p:spPr>
          <a:xfrm>
            <a:off x="476887" y="5915024"/>
            <a:ext cx="5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AAF8123-F9B3-44FF-A87C-D4FD1749C275}"/>
              </a:ext>
            </a:extLst>
          </p:cNvPr>
          <p:cNvSpPr/>
          <p:nvPr userDrawn="1"/>
        </p:nvSpPr>
        <p:spPr>
          <a:xfrm>
            <a:off x="11496675" y="365125"/>
            <a:ext cx="5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BFC366AA-6D43-416D-9D69-CB90B8E3A28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69937" y="1247775"/>
            <a:ext cx="5148000" cy="4571999"/>
          </a:xfrm>
          <a:prstGeom prst="rect">
            <a:avLst/>
          </a:prstGeom>
        </p:spPr>
        <p:txBody>
          <a:bodyPr/>
          <a:lstStyle>
            <a:lvl1pPr>
              <a:spcBef>
                <a:spcPts val="1400"/>
              </a:spcBef>
              <a:defRPr/>
            </a:lvl1pPr>
            <a:lvl2pPr marL="360000" indent="-360000">
              <a:spcBef>
                <a:spcPts val="1400"/>
              </a:spcBef>
              <a:defRPr/>
            </a:lvl2pPr>
            <a:lvl3pPr marL="684000" indent="-324000">
              <a:spcBef>
                <a:spcPts val="700"/>
              </a:spcBef>
              <a:defRPr/>
            </a:lvl3pPr>
            <a:lvl4pPr marL="972000" indent="-288000">
              <a:spcBef>
                <a:spcPts val="500"/>
              </a:spcBef>
              <a:defRPr/>
            </a:lvl4pPr>
            <a:lvl5pPr>
              <a:spcBef>
                <a:spcPts val="1400"/>
              </a:spcBef>
              <a:defRPr/>
            </a:lvl5pPr>
          </a:lstStyle>
          <a:p>
            <a:pPr lvl="0"/>
            <a:r>
              <a:rPr lang="he-IL" dirty="0"/>
              <a:t>ערוך סגנונות טקסט של תבנית בסיס</a:t>
            </a:r>
          </a:p>
          <a:p>
            <a:pPr lvl="1"/>
            <a:r>
              <a:rPr lang="he-IL" dirty="0"/>
              <a:t>רמה שניה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  <a:endParaRPr lang="en-US" dirty="0"/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7CC4C1CB-BDC0-4D06-8A3C-73B7C759B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8756650" y="5886201"/>
            <a:ext cx="3435350" cy="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3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מחבר ישר 2">
            <a:extLst>
              <a:ext uri="{FF2B5EF4-FFF2-40B4-BE49-F238E27FC236}">
                <a16:creationId xmlns:a16="http://schemas.microsoft.com/office/drawing/2014/main" id="{74793887-FCB1-5AE4-FD93-B49B40BF3973}"/>
              </a:ext>
            </a:extLst>
          </p:cNvPr>
          <p:cNvCxnSpPr/>
          <p:nvPr userDrawn="1"/>
        </p:nvCxnSpPr>
        <p:spPr>
          <a:xfrm>
            <a:off x="3038764" y="930212"/>
            <a:ext cx="9033164" cy="69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" name="תמונה 4">
            <a:extLst>
              <a:ext uri="{FF2B5EF4-FFF2-40B4-BE49-F238E27FC236}">
                <a16:creationId xmlns:a16="http://schemas.microsoft.com/office/drawing/2014/main" id="{D17F0946-9A08-45A8-8971-FC73FC01882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202" y="-165674"/>
            <a:ext cx="3559959" cy="12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0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6"/>
          <p:cNvSpPr>
            <a:spLocks noGrp="1"/>
          </p:cNvSpPr>
          <p:nvPr>
            <p:ph type="sldNum" sz="quarter" idx="4"/>
          </p:nvPr>
        </p:nvSpPr>
        <p:spPr>
          <a:xfrm>
            <a:off x="681681" y="6089899"/>
            <a:ext cx="5045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755586-C1EB-40E3-9C24-5D5D3A91F898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C4D1DC05-A35E-4F51-A174-B516362B5E80}"/>
              </a:ext>
            </a:extLst>
          </p:cNvPr>
          <p:cNvSpPr/>
          <p:nvPr/>
        </p:nvSpPr>
        <p:spPr>
          <a:xfrm>
            <a:off x="476887" y="5915024"/>
            <a:ext cx="5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AAF8123-F9B3-44FF-A87C-D4FD1749C275}"/>
              </a:ext>
            </a:extLst>
          </p:cNvPr>
          <p:cNvSpPr/>
          <p:nvPr/>
        </p:nvSpPr>
        <p:spPr>
          <a:xfrm>
            <a:off x="11496675" y="365125"/>
            <a:ext cx="5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5563653F-ACD5-434B-B201-A90A1ED7A1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202" y="-165674"/>
            <a:ext cx="3559959" cy="12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44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5" r:id="rId8"/>
    <p:sldLayoutId id="2147483695" r:id="rId9"/>
    <p:sldLayoutId id="2147483696" r:id="rId10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מחבר ישר 10"/>
          <p:cNvCxnSpPr/>
          <p:nvPr/>
        </p:nvCxnSpPr>
        <p:spPr>
          <a:xfrm flipH="1">
            <a:off x="1104900" y="4345668"/>
            <a:ext cx="10201730" cy="13607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תמונה 3">
            <a:extLst>
              <a:ext uri="{FF2B5EF4-FFF2-40B4-BE49-F238E27FC236}">
                <a16:creationId xmlns:a16="http://schemas.microsoft.com/office/drawing/2014/main" id="{168EFDC2-4B32-4E94-9B8F-B7F68F266C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202" y="-165674"/>
            <a:ext cx="3559959" cy="12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74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3" r:id="rId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lang="he-IL" sz="8000" kern="1200" spc="-50" dirty="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he-IL" sz="2400" kern="1200" cap="all" spc="200" dirty="0" smtClean="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E155C4B-635F-4173-94A3-712FDAB61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C705B9E-6005-405E-826C-CD74DDE25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0E79C64-48F0-4772-9FF8-F8E4E3F9C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FDACC-DBD8-4A9F-95A3-D3D18BA0B525}" type="datetimeFigureOut">
              <a:rPr lang="he-IL" smtClean="0"/>
              <a:t>י"ב/סיון/תשפ"ד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9FAFCE0-D808-4F32-A08E-5218B737B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BAF194F-235C-47C8-A2E9-9DB2935C3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8E2B-568E-4E7E-B882-22962CDF01FC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F4B122D6-EC0A-4E8A-931E-B5D7E6E8AE3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202" y="-165674"/>
            <a:ext cx="3559959" cy="12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90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 flipV="1">
            <a:off x="330506" y="4126131"/>
            <a:ext cx="1174398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487008" y="2226900"/>
            <a:ext cx="11227776" cy="4776592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sha" panose="020B0502040204020203" pitchFamily="34" charset="-79"/>
                <a:ea typeface="+mj-ea"/>
                <a:cs typeface="Gisha" panose="020B0502040204020203" pitchFamily="34" charset="-79"/>
              </a:rPr>
              <a:t>איכות התעסוקה של חרדיות</a:t>
            </a:r>
            <a:endParaRPr kumimoji="0" lang="he-IL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sha" panose="020B0502040204020203" pitchFamily="34" charset="-79"/>
              <a:ea typeface="+mj-ea"/>
              <a:cs typeface="Gisha" panose="020B0502040204020203" pitchFamily="34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sha" panose="020B0502040204020203" pitchFamily="34" charset="-79"/>
              <a:ea typeface="+mj-ea"/>
              <a:cs typeface="Gisha" panose="020B0502040204020203" pitchFamily="34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sha" panose="020B0502040204020203" pitchFamily="34" charset="-79"/>
              <a:ea typeface="+mj-ea"/>
              <a:cs typeface="Gisha" panose="020B0502040204020203" pitchFamily="34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he-IL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sha" panose="020B0502040204020203" pitchFamily="34" charset="-79"/>
              <a:ea typeface="+mj-ea"/>
              <a:cs typeface="Gisha" panose="020B0502040204020203" pitchFamily="34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sha" panose="020B0502040204020203" pitchFamily="34" charset="-79"/>
                <a:ea typeface="+mj-ea"/>
                <a:cs typeface="Gisha" panose="020B0502040204020203" pitchFamily="34" charset="-79"/>
              </a:rPr>
              <a:t>הדס </a:t>
            </a: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sha" panose="020B0502040204020203" pitchFamily="34" charset="-79"/>
                <a:ea typeface="+mj-ea"/>
                <a:cs typeface="Gisha" panose="020B0502040204020203" pitchFamily="34" charset="-79"/>
              </a:rPr>
              <a:t>פוקס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isha" panose="020B0502040204020203" pitchFamily="34" charset="-79"/>
                <a:ea typeface="+mj-ea"/>
                <a:cs typeface="Gisha" panose="020B0502040204020203" pitchFamily="34" charset="-79"/>
              </a:rPr>
              <a:t>אגף אסטרטגיה, משרד העבודה, יוני 2024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sha" panose="020B0502040204020203" pitchFamily="34" charset="-79"/>
              <a:ea typeface="+mj-ea"/>
              <a:cs typeface="Gisha" panose="020B0502040204020203" pitchFamily="34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he-IL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isha" panose="020B0502040204020203" pitchFamily="34" charset="-79"/>
              <a:ea typeface="+mj-ea"/>
              <a:cs typeface="Gisha" panose="020B0502040204020203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 flipV="1">
            <a:off x="330506" y="1413193"/>
            <a:ext cx="1174398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0439" y="3408038"/>
            <a:ext cx="9459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תמונת מצב תעסוקה בהייטק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402F1-228C-4CC9-99DE-3320F6812AE1}" type="slidenum">
              <a:rPr kumimoji="0" lang="he-IL" sz="1800" b="0" i="0" u="none" strike="noStrike" kern="1200" cap="none" spc="0" normalizeH="0" baseline="0" noProof="0" smtClean="0">
                <a:ln>
                  <a:noFill/>
                </a:ln>
                <a:solidFill>
                  <a:srgbClr val="1CADE4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srgbClr val="1CADE4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56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>
            <a:extLst>
              <a:ext uri="{FF2B5EF4-FFF2-40B4-BE49-F238E27FC236}">
                <a16:creationId xmlns:a16="http://schemas.microsoft.com/office/drawing/2014/main" id="{C2B52889-3C6F-5A1C-12E4-218E75E067A8}"/>
              </a:ext>
            </a:extLst>
          </p:cNvPr>
          <p:cNvGrpSpPr/>
          <p:nvPr/>
        </p:nvGrpSpPr>
        <p:grpSpPr>
          <a:xfrm>
            <a:off x="6283053" y="6584447"/>
            <a:ext cx="5903589" cy="273538"/>
            <a:chOff x="7506890" y="0"/>
            <a:chExt cx="4685109" cy="274950"/>
          </a:xfrm>
        </p:grpSpPr>
        <p:sp>
          <p:nvSpPr>
            <p:cNvPr id="4" name="Arrow: Pentagon 2">
              <a:extLst>
                <a:ext uri="{FF2B5EF4-FFF2-40B4-BE49-F238E27FC236}">
                  <a16:creationId xmlns:a16="http://schemas.microsoft.com/office/drawing/2014/main" id="{826F82E6-FCE1-0C81-753B-3F8C661C1715}"/>
                </a:ext>
              </a:extLst>
            </p:cNvPr>
            <p:cNvSpPr/>
            <p:nvPr/>
          </p:nvSpPr>
          <p:spPr>
            <a:xfrm rot="10800000">
              <a:off x="7506890" y="0"/>
              <a:ext cx="4685109" cy="274950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37043030-B3AE-299F-C53A-876C55707CE8}"/>
                </a:ext>
              </a:extLst>
            </p:cNvPr>
            <p:cNvSpPr txBox="1"/>
            <p:nvPr/>
          </p:nvSpPr>
          <p:spPr>
            <a:xfrm rot="21600000">
              <a:off x="7575627" y="0"/>
              <a:ext cx="4616372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106680" bIns="533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latin typeface="Calibri" panose="020F0502020204030204" pitchFamily="34" charset="0"/>
                </a:rPr>
                <a:t>כהן קובץ' </a:t>
              </a:r>
              <a:r>
                <a:rPr lang="he-IL" sz="2000" kern="1200" dirty="0" err="1">
                  <a:latin typeface="Calibri" panose="020F0502020204030204" pitchFamily="34" charset="0"/>
                </a:rPr>
                <a:t>וג'רסי</a:t>
              </a:r>
              <a:r>
                <a:rPr lang="he-IL" sz="2000" kern="1200" dirty="0">
                  <a:latin typeface="Calibri" panose="020F0502020204030204" pitchFamily="34" charset="0"/>
                </a:rPr>
                <a:t>, 2023</a:t>
              </a:r>
              <a:endParaRPr lang="en-US" sz="2000" kern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6AE3AEB-9CB8-94E3-6471-A93B70B8E907}"/>
              </a:ext>
            </a:extLst>
          </p:cNvPr>
          <p:cNvGrpSpPr/>
          <p:nvPr/>
        </p:nvGrpSpPr>
        <p:grpSpPr>
          <a:xfrm>
            <a:off x="0" y="6584433"/>
            <a:ext cx="6472989" cy="273552"/>
            <a:chOff x="3753445" y="0"/>
            <a:chExt cx="4685109" cy="274950"/>
          </a:xfrm>
        </p:grpSpPr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A15AC2A9-05BC-8A49-0B4F-B400ED9B7003}"/>
                </a:ext>
              </a:extLst>
            </p:cNvPr>
            <p:cNvSpPr/>
            <p:nvPr/>
          </p:nvSpPr>
          <p:spPr>
            <a:xfrm rot="10800000">
              <a:off x="3753445" y="0"/>
              <a:ext cx="4685109" cy="27495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Arrow: Chevron 6">
              <a:extLst>
                <a:ext uri="{FF2B5EF4-FFF2-40B4-BE49-F238E27FC236}">
                  <a16:creationId xmlns:a16="http://schemas.microsoft.com/office/drawing/2014/main" id="{82A2BD56-3E42-6261-114A-E9075304846E}"/>
                </a:ext>
              </a:extLst>
            </p:cNvPr>
            <p:cNvSpPr txBox="1"/>
            <p:nvPr/>
          </p:nvSpPr>
          <p:spPr>
            <a:xfrm rot="21600000">
              <a:off x="3890920" y="0"/>
              <a:ext cx="4410159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80010" bIns="533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latin typeface="Calibri" panose="020F0502020204030204" pitchFamily="34" charset="0"/>
                </a:rPr>
                <a:t>הייטק בשנת 2021</a:t>
              </a:r>
              <a:endParaRPr lang="en-US" sz="2000" kern="1200" dirty="0"/>
            </a:p>
          </p:txBody>
        </p:sp>
      </p:grp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1D785B-7480-76E3-9179-D53B2B7CD6E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63053" y="1219550"/>
          <a:ext cx="86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38582" y="144278"/>
            <a:ext cx="859708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שיעור מועסקות חרדיות בהייטק</a:t>
            </a:r>
            <a:r>
              <a:rPr kumimoji="0" lang="he-IL" sz="3200" b="1" i="0" u="none" strike="noStrike" kern="1200" cap="none" spc="0" normalizeH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בעלייה, עדיין רחוקות מנשים יהודיות לא חרדיות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68539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>
            <a:extLst>
              <a:ext uri="{FF2B5EF4-FFF2-40B4-BE49-F238E27FC236}">
                <a16:creationId xmlns:a16="http://schemas.microsoft.com/office/drawing/2014/main" id="{C2B52889-3C6F-5A1C-12E4-218E75E067A8}"/>
              </a:ext>
            </a:extLst>
          </p:cNvPr>
          <p:cNvGrpSpPr/>
          <p:nvPr/>
        </p:nvGrpSpPr>
        <p:grpSpPr>
          <a:xfrm>
            <a:off x="6283053" y="6584447"/>
            <a:ext cx="5903589" cy="273538"/>
            <a:chOff x="7506890" y="0"/>
            <a:chExt cx="4685109" cy="274950"/>
          </a:xfrm>
        </p:grpSpPr>
        <p:sp>
          <p:nvSpPr>
            <p:cNvPr id="4" name="Arrow: Pentagon 2">
              <a:extLst>
                <a:ext uri="{FF2B5EF4-FFF2-40B4-BE49-F238E27FC236}">
                  <a16:creationId xmlns:a16="http://schemas.microsoft.com/office/drawing/2014/main" id="{826F82E6-FCE1-0C81-753B-3F8C661C1715}"/>
                </a:ext>
              </a:extLst>
            </p:cNvPr>
            <p:cNvSpPr/>
            <p:nvPr/>
          </p:nvSpPr>
          <p:spPr>
            <a:xfrm rot="10800000">
              <a:off x="7506890" y="0"/>
              <a:ext cx="4685109" cy="274950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37043030-B3AE-299F-C53A-876C55707CE8}"/>
                </a:ext>
              </a:extLst>
            </p:cNvPr>
            <p:cNvSpPr txBox="1"/>
            <p:nvPr/>
          </p:nvSpPr>
          <p:spPr>
            <a:xfrm rot="21600000">
              <a:off x="7575627" y="0"/>
              <a:ext cx="4616372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106680" bIns="533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latin typeface="Calibri" panose="020F0502020204030204" pitchFamily="34" charset="0"/>
                </a:rPr>
                <a:t>כהן קובץ' </a:t>
              </a:r>
              <a:r>
                <a:rPr lang="he-IL" sz="2000" kern="1200" dirty="0" err="1">
                  <a:latin typeface="Calibri" panose="020F0502020204030204" pitchFamily="34" charset="0"/>
                </a:rPr>
                <a:t>וג'רסי</a:t>
              </a:r>
              <a:r>
                <a:rPr lang="he-IL" sz="2000" kern="1200" dirty="0">
                  <a:latin typeface="Calibri" panose="020F0502020204030204" pitchFamily="34" charset="0"/>
                </a:rPr>
                <a:t>, 2023</a:t>
              </a:r>
              <a:endParaRPr lang="en-US" sz="2000" kern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6AE3AEB-9CB8-94E3-6471-A93B70B8E907}"/>
              </a:ext>
            </a:extLst>
          </p:cNvPr>
          <p:cNvGrpSpPr/>
          <p:nvPr/>
        </p:nvGrpSpPr>
        <p:grpSpPr>
          <a:xfrm>
            <a:off x="0" y="6584433"/>
            <a:ext cx="6472989" cy="273552"/>
            <a:chOff x="3753445" y="0"/>
            <a:chExt cx="4685109" cy="274950"/>
          </a:xfrm>
        </p:grpSpPr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A15AC2A9-05BC-8A49-0B4F-B400ED9B7003}"/>
                </a:ext>
              </a:extLst>
            </p:cNvPr>
            <p:cNvSpPr/>
            <p:nvPr/>
          </p:nvSpPr>
          <p:spPr>
            <a:xfrm rot="10800000">
              <a:off x="3753445" y="0"/>
              <a:ext cx="4685109" cy="27495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Arrow: Chevron 6">
              <a:extLst>
                <a:ext uri="{FF2B5EF4-FFF2-40B4-BE49-F238E27FC236}">
                  <a16:creationId xmlns:a16="http://schemas.microsoft.com/office/drawing/2014/main" id="{82A2BD56-3E42-6261-114A-E9075304846E}"/>
                </a:ext>
              </a:extLst>
            </p:cNvPr>
            <p:cNvSpPr txBox="1"/>
            <p:nvPr/>
          </p:nvSpPr>
          <p:spPr>
            <a:xfrm rot="21600000">
              <a:off x="3890920" y="0"/>
              <a:ext cx="4410159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80010" bIns="533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latin typeface="Calibri" panose="020F0502020204030204" pitchFamily="34" charset="0"/>
                </a:rPr>
                <a:t>הייטק בשנת 2021</a:t>
              </a:r>
              <a:endParaRPr lang="en-US" sz="2000" kern="12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738582" y="144278"/>
            <a:ext cx="859708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b="1" dirty="0" smtClean="0">
                <a:solidFill>
                  <a:srgbClr val="1CADE4">
                    <a:lumMod val="50000"/>
                  </a:srgb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בוגרות </a:t>
            </a:r>
            <a:r>
              <a:rPr lang="he-IL" sz="3200" b="1" dirty="0" err="1" smtClean="0">
                <a:solidFill>
                  <a:srgbClr val="1CADE4">
                    <a:lumMod val="50000"/>
                  </a:srgb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מה"ט</a:t>
            </a:r>
            <a:r>
              <a:rPr lang="he-IL" sz="3200" b="1" dirty="0" smtClean="0">
                <a:solidFill>
                  <a:srgbClr val="1CADE4">
                    <a:lumMod val="50000"/>
                  </a:srgbClr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משתלבות בהייטק בשיעורים גבוהים. בשאר הרמות – דומה יחסית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graphicFrame>
        <p:nvGraphicFramePr>
          <p:cNvPr id="10" name="תרשים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81782"/>
              </p:ext>
            </p:extLst>
          </p:nvPr>
        </p:nvGraphicFramePr>
        <p:xfrm>
          <a:off x="2188396" y="1387011"/>
          <a:ext cx="8291243" cy="4839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893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307476C-56B6-404D-B32E-310C932761A9}"/>
              </a:ext>
            </a:extLst>
          </p:cNvPr>
          <p:cNvSpPr/>
          <p:nvPr/>
        </p:nvSpPr>
        <p:spPr>
          <a:xfrm>
            <a:off x="2253304" y="146517"/>
            <a:ext cx="9147586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he-IL" sz="32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עיקר הפער </a:t>
            </a:r>
            <a:r>
              <a:rPr lang="he-IL" sz="3200" b="1" dirty="0" err="1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במה"ט</a:t>
            </a:r>
            <a:r>
              <a:rPr lang="he-IL" sz="32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 – הנדסאיות תוכנה</a:t>
            </a:r>
            <a:endParaRPr lang="he-IL" sz="3200" b="1" dirty="0">
              <a:ln/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302944" y="1471969"/>
            <a:ext cx="54361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שיעור התעסוקה בהייטק </a:t>
            </a:r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של הנדסאים ב-2019</a:t>
            </a:r>
          </a:p>
          <a:p>
            <a:pPr algn="ctr"/>
            <a:r>
              <a:rPr lang="he-I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שכירים </a:t>
            </a:r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בני 35-25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תרשים 4"/>
          <p:cNvGraphicFramePr/>
          <p:nvPr>
            <p:extLst/>
          </p:nvPr>
        </p:nvGraphicFramePr>
        <p:xfrm>
          <a:off x="1700993" y="2302966"/>
          <a:ext cx="86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מלבן 5"/>
          <p:cNvSpPr/>
          <p:nvPr/>
        </p:nvSpPr>
        <p:spPr>
          <a:xfrm>
            <a:off x="374073" y="6594201"/>
            <a:ext cx="12458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3725" marR="540385">
              <a:spcAft>
                <a:spcPts val="1200"/>
              </a:spcAft>
              <a:tabLst>
                <a:tab pos="4733925" algn="l"/>
              </a:tabLst>
            </a:pPr>
            <a:r>
              <a:rPr lang="he-IL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מקור: כהן קובץ', זרוע העבודה, עיבוד לנתוני הלמ"ס.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9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chart seriesIdx="3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chart seriesIdx="3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El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307476C-56B6-404D-B32E-310C932761A9}"/>
              </a:ext>
            </a:extLst>
          </p:cNvPr>
          <p:cNvSpPr/>
          <p:nvPr/>
        </p:nvSpPr>
        <p:spPr>
          <a:xfrm>
            <a:off x="-548331" y="315132"/>
            <a:ext cx="12041393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שכר אקדמאיות – דומה</a:t>
            </a:r>
            <a:endParaRPr lang="he-IL" sz="4000" b="1" dirty="0">
              <a:ln/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2866411" y="1438516"/>
            <a:ext cx="67507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שכר ממוצע בהייטק, בוגרי </a:t>
            </a:r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תואר ראשון במקצועות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STEM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שכירים בני 35-25 שהועסקו בהייטק בשנת 2019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74073" y="6594201"/>
            <a:ext cx="12458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3725" marR="540385">
              <a:spcAft>
                <a:spcPts val="1200"/>
              </a:spcAft>
              <a:tabLst>
                <a:tab pos="4733925" algn="l"/>
              </a:tabLst>
            </a:pPr>
            <a:r>
              <a:rPr lang="he-IL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מקור: כהן קובץ', זרוע העבודה, עיבוד לנתוני הלמ"ס.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9" name="תרשים 8"/>
          <p:cNvGraphicFramePr/>
          <p:nvPr>
            <p:extLst/>
          </p:nvPr>
        </p:nvGraphicFramePr>
        <p:xfrm>
          <a:off x="1072055" y="2269513"/>
          <a:ext cx="10421007" cy="432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36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307476C-56B6-404D-B32E-310C932761A9}"/>
              </a:ext>
            </a:extLst>
          </p:cNvPr>
          <p:cNvSpPr/>
          <p:nvPr/>
        </p:nvSpPr>
        <p:spPr>
          <a:xfrm>
            <a:off x="-711629" y="0"/>
            <a:ext cx="12041393" cy="132343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הנדסאיות חרדיות </a:t>
            </a:r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שלמדו </a:t>
            </a:r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הנדסת תוכנה </a:t>
            </a:r>
          </a:p>
          <a:p>
            <a:pPr algn="just"/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מרוויחות </a:t>
            </a:r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פחות</a:t>
            </a:r>
            <a:endParaRPr lang="he-IL" sz="4000" b="1" dirty="0">
              <a:ln/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217468" y="1202333"/>
            <a:ext cx="6399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שכר ממוצע בהייטק, בוגרי </a:t>
            </a:r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הנדסאות במקצועות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STEM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שכירים בני 35-25 שהועסקו בהייטק בשנת 2019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תרשים 4"/>
          <p:cNvGraphicFramePr/>
          <p:nvPr>
            <p:extLst/>
          </p:nvPr>
        </p:nvGraphicFramePr>
        <p:xfrm>
          <a:off x="2097319" y="2033330"/>
          <a:ext cx="86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מלבן 5"/>
          <p:cNvSpPr/>
          <p:nvPr/>
        </p:nvSpPr>
        <p:spPr>
          <a:xfrm>
            <a:off x="374073" y="6594201"/>
            <a:ext cx="12458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3725" marR="540385">
              <a:spcAft>
                <a:spcPts val="1200"/>
              </a:spcAft>
              <a:tabLst>
                <a:tab pos="4733925" algn="l"/>
              </a:tabLst>
            </a:pPr>
            <a:r>
              <a:rPr lang="he-IL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מקור: כהן קובץ', זרוע העבודה, עיבוד לנתוני הלמ"ס.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-828497" y="6250959"/>
            <a:ext cx="138379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8355" marR="990600" algn="just"/>
            <a:r>
              <a:rPr lang="he-IL" sz="10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 יש להעיר כי ההנדסאיות החרדיות בוגרות </a:t>
            </a:r>
            <a:r>
              <a:rPr lang="en-US" sz="10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STEM</a:t>
            </a:r>
            <a:r>
              <a:rPr lang="he-IL" sz="10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בקבוצת הביקוש הנמוכה והבינונית מהוות קבוצה קטנה מאד בהשוואה לבוגרות קבוצת הביקוש הגבוהה (כ-30 נשים בקבוצת הביקוש הנמוכה ו-10 נשים בקבוצת הביקוש הבינונית, לעומת 1860 נשים בקבוצת הביקוש הגבוהה).</a:t>
            </a:r>
            <a:r>
              <a:rPr lang="he-IL" sz="105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4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307476C-56B6-404D-B32E-310C932761A9}"/>
              </a:ext>
            </a:extLst>
          </p:cNvPr>
          <p:cNvSpPr/>
          <p:nvPr/>
        </p:nvSpPr>
        <p:spPr>
          <a:xfrm>
            <a:off x="-636700" y="296679"/>
            <a:ext cx="12041393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אך </a:t>
            </a:r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הפער נסגר לאחר </a:t>
            </a:r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שנתיים-שלוש</a:t>
            </a:r>
            <a:endParaRPr lang="he-IL" sz="4000" b="1" dirty="0">
              <a:ln/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833403" y="1438516"/>
            <a:ext cx="95846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התפתחות השכר של הנדסאיות יהודיות בוגרות מקצועות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STEM</a:t>
            </a:r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מבוקשים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שכירות בהייטק שהחלו עבודתן בשנים 2005 עד 2019 והתמידו לפחות 5 שנים בהייטק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74073" y="6594201"/>
            <a:ext cx="12458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3725" marR="540385">
              <a:spcAft>
                <a:spcPts val="1200"/>
              </a:spcAft>
              <a:tabLst>
                <a:tab pos="4733925" algn="l"/>
              </a:tabLst>
            </a:pPr>
            <a:r>
              <a:rPr lang="he-IL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מקור: כהן קובץ', זרוע העבודה, עיבוד לנתוני הלמ"ס.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-408791" y="6434185"/>
            <a:ext cx="135869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8525" marR="900430" algn="just"/>
            <a:r>
              <a:rPr lang="he-IL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 השכר ההתחלתי הממוצע המוצג בתרשים מתייחס בקירוב לשנת 2010, לעומת השכר ההתחלתי המוצג בתרשים </a:t>
            </a:r>
            <a:r>
              <a:rPr lang="he-IL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הקודם </a:t>
            </a:r>
            <a:r>
              <a:rPr lang="he-IL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המתייחס בקירוב לשנת 2015, ומכאן ההבדלים בין המספרים. 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9" name="תרשים 8"/>
          <p:cNvGraphicFramePr/>
          <p:nvPr>
            <p:extLst/>
          </p:nvPr>
        </p:nvGraphicFramePr>
        <p:xfrm>
          <a:off x="2522724" y="2269513"/>
          <a:ext cx="7146552" cy="3779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6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>
            <a:extLst>
              <a:ext uri="{FF2B5EF4-FFF2-40B4-BE49-F238E27FC236}">
                <a16:creationId xmlns:a16="http://schemas.microsoft.com/office/drawing/2014/main" id="{1307476C-56B6-404D-B32E-310C932761A9}"/>
              </a:ext>
            </a:extLst>
          </p:cNvPr>
          <p:cNvSpPr/>
          <p:nvPr/>
        </p:nvSpPr>
        <p:spPr>
          <a:xfrm>
            <a:off x="2324740" y="89316"/>
            <a:ext cx="9018791" cy="132343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בסה"כ, רוב פער השכר בין חרדיות ליהודיות </a:t>
            </a:r>
          </a:p>
          <a:p>
            <a:pPr algn="just"/>
            <a:r>
              <a:rPr lang="he-IL" sz="4000" b="1" dirty="0" smtClean="0">
                <a:ln/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Calibri" panose="020F0502020204030204" pitchFamily="34" charset="0"/>
              </a:rPr>
              <a:t>לא חרדיות נובע מפערים בהשכלה</a:t>
            </a:r>
            <a:endParaRPr lang="he-IL" sz="4000" b="1" dirty="0">
              <a:ln/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2761926" y="1460818"/>
            <a:ext cx="65181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b="1" dirty="0">
                <a:latin typeface="Calibri" panose="020F0502020204030204" pitchFamily="34" charset="0"/>
                <a:cs typeface="Calibri" panose="020F0502020204030204" pitchFamily="34" charset="0"/>
              </a:rPr>
              <a:t>פערי שכר בהייטק ב-2019, בפועל ובתרחיש השכלה זהה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e-IL" sz="2400" dirty="0">
                <a:latin typeface="Calibri" panose="020F0502020204030204" pitchFamily="34" charset="0"/>
                <a:cs typeface="Calibri" panose="020F0502020204030204" pitchFamily="34" charset="0"/>
              </a:rPr>
              <a:t>שכירים בני 35-25, ביחס לגברים ונשים יהודים בהתאמה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תרשים 4"/>
          <p:cNvGraphicFramePr/>
          <p:nvPr>
            <p:extLst/>
          </p:nvPr>
        </p:nvGraphicFramePr>
        <p:xfrm>
          <a:off x="1700991" y="2191454"/>
          <a:ext cx="86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מלבן 5"/>
          <p:cNvSpPr/>
          <p:nvPr/>
        </p:nvSpPr>
        <p:spPr>
          <a:xfrm>
            <a:off x="1898663" y="6360241"/>
            <a:ext cx="864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3725" marR="540385">
              <a:spcAft>
                <a:spcPts val="1200"/>
              </a:spcAft>
              <a:tabLst>
                <a:tab pos="4733925" algn="l"/>
              </a:tabLst>
            </a:pPr>
            <a:r>
              <a:rPr lang="he-IL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מקור: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עיבוד למסד נתונים מנהלי של זרוע העבודה.</a:t>
            </a:r>
            <a:r>
              <a:rPr lang="he-IL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74073" y="6594201"/>
            <a:ext cx="12458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3725" marR="540385">
              <a:spcAft>
                <a:spcPts val="1200"/>
              </a:spcAft>
              <a:tabLst>
                <a:tab pos="4733925" algn="l"/>
              </a:tabLst>
            </a:pPr>
            <a:r>
              <a:rPr lang="he-IL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מקור: כהן קובץ', זרוע העבודה, עיבוד לנתוני הלמ"ס.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3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02F1-228C-4CC9-99DE-3320F6812AE1}" type="slidenum">
              <a:rPr lang="he-IL" smtClean="0"/>
              <a:t>18</a:t>
            </a:fld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9940997" y="327224"/>
            <a:ext cx="176522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he-IL" sz="3400" b="1" dirty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סיכום</a:t>
            </a:r>
            <a:endParaRPr lang="en-US" sz="3400" b="1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9" name="מציין מיקום תוכן 1"/>
          <p:cNvSpPr>
            <a:spLocks noGrp="1"/>
          </p:cNvSpPr>
          <p:nvPr>
            <p:ph idx="4294967295"/>
          </p:nvPr>
        </p:nvSpPr>
        <p:spPr>
          <a:xfrm>
            <a:off x="1186249" y="1042871"/>
            <a:ext cx="10323037" cy="2806428"/>
          </a:xfrm>
        </p:spPr>
        <p:txBody>
          <a:bodyPr>
            <a:noAutofit/>
          </a:bodyPr>
          <a:lstStyle/>
          <a:p>
            <a:pPr marL="457200" lvl="1" indent="-45720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שיעור התעסוקה של חרדיות השתווה לשל יהודיות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פערי הכנסה – מגמת הצטמצמות אך עדיין קיימים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חרדיות פונות </a:t>
            </a:r>
            <a:r>
              <a:rPr lang="he-IL" kern="0" dirty="0" err="1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למה"ט</a:t>
            </a: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 בשיעורים הולכים וגדלים, 15%</a:t>
            </a:r>
            <a:r>
              <a:rPr lang="en-US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 </a:t>
            </a: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מהבוגרות ממשיכות ללימודים אקדמיים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הנדסאיות חרדיות משתלבות בהייטק בשיעורים גבוהים יחסית, אך עדיין ישנן פערים מול אקדמאיות – בהכנסה ובהשתלבות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he-IL" kern="0" dirty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ב</a:t>
            </a: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טווח הארוך – פנייה לאקדמיה ללימודי הייטק במקביל להמשך גידול </a:t>
            </a:r>
            <a:r>
              <a:rPr lang="he-IL" kern="0" dirty="0" err="1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במה"ט</a:t>
            </a: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 הם </a:t>
            </a: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מפתח </a:t>
            </a:r>
            <a:r>
              <a:rPr lang="he-IL" kern="0" dirty="0" smtClean="0">
                <a:solidFill>
                  <a:prstClr val="black"/>
                </a:solidFill>
                <a:latin typeface="News Gothic MT" panose="020B0504020203020204" pitchFamily="34" charset="0"/>
                <a:cs typeface="Gisha" panose="020B0502040204020203" pitchFamily="34" charset="-79"/>
              </a:rPr>
              <a:t>להמשך צמצום פערים</a:t>
            </a:r>
            <a:endParaRPr lang="he-IL" sz="2000" kern="0" dirty="0">
              <a:solidFill>
                <a:prstClr val="black"/>
              </a:solidFill>
              <a:latin typeface="News Gothic MT" panose="020B0504020203020204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867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E0F963CD-36C5-4639-B18B-76642B209CB3}"/>
              </a:ext>
            </a:extLst>
          </p:cNvPr>
          <p:cNvSpPr/>
          <p:nvPr/>
        </p:nvSpPr>
        <p:spPr>
          <a:xfrm>
            <a:off x="5178561" y="2065221"/>
            <a:ext cx="215155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6600" b="1" dirty="0">
                <a:latin typeface="Gisha" panose="020B0502040204020203" pitchFamily="34" charset="-79"/>
                <a:cs typeface="Gisha" panose="020B0502040204020203" pitchFamily="34" charset="-79"/>
              </a:rPr>
              <a:t>תודה</a:t>
            </a:r>
            <a:endParaRPr lang="he-IL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572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9A2DB037-2739-4452-AE03-67E3070FE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234" y="347343"/>
            <a:ext cx="9077576" cy="6749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e-IL" sz="4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שיעור תעסוקת נשים</a:t>
            </a:r>
          </a:p>
        </p:txBody>
      </p:sp>
      <p:sp>
        <p:nvSpPr>
          <p:cNvPr id="10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ממרץ 2020 ועד דצמבר 2021 ומאוקטובר 2023 שיעור האבטלה כולל נעדרים כל השבוע מסיבות כלכליות (חל"ת או בגלל צמצומים). אוכלוסייה בגילי 15+. שיעור האבטלה ברמה חודשית מנוכה עונתיות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לנתוני סקר כוח אדם של הלמ"ס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E04C1295-BE78-46DC-A2EE-0D6BA852D0BD}"/>
              </a:ext>
            </a:extLst>
          </p:cNvPr>
          <p:cNvSpPr txBox="1">
            <a:spLocks/>
          </p:cNvSpPr>
          <p:nvPr/>
        </p:nvSpPr>
        <p:spPr>
          <a:xfrm>
            <a:off x="554577" y="6133519"/>
            <a:ext cx="1041310" cy="365125"/>
          </a:xfrm>
          <a:prstGeom prst="rect">
            <a:avLst/>
          </a:prstGeom>
          <a:noFill/>
        </p:spPr>
        <p:txBody>
          <a:bodyPr vert="horz" lIns="91440" tIns="45720" rIns="91440" bIns="45720" rtlCol="1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C956B5-E543-468B-83B1-1736B3F78F68}" type="slidenum">
              <a:rPr lang="en-US" sz="1600" b="1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2918F2B-8774-40CB-B3C3-92622A2C6312}"/>
              </a:ext>
            </a:extLst>
          </p:cNvPr>
          <p:cNvSpPr/>
          <p:nvPr/>
        </p:nvSpPr>
        <p:spPr>
          <a:xfrm>
            <a:off x="3503363" y="6422304"/>
            <a:ext cx="8070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גילי 25-66. מקור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e-I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עיבודי אגף אסטרטגיה במשרד העבודה לנתוני </a:t>
            </a:r>
            <a:r>
              <a:rPr lang="he-IL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הלמ"ס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6075B42-F870-4EFA-9A9D-ED6834F5C849}"/>
              </a:ext>
            </a:extLst>
          </p:cNvPr>
          <p:cNvSpPr/>
          <p:nvPr/>
        </p:nvSpPr>
        <p:spPr>
          <a:xfrm>
            <a:off x="4054309" y="1122387"/>
            <a:ext cx="7519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he-IL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שיעור תעסוקת חרדיות – הגעה ליעדי תעסוקה של 2030.</a:t>
            </a:r>
            <a:endParaRPr lang="he-IL" sz="2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תרשים 11">
            <a:extLst>
              <a:ext uri="{FF2B5EF4-FFF2-40B4-BE49-F238E27FC236}">
                <a16:creationId xmlns:a16="http://schemas.microsoft.com/office/drawing/2014/main" id="{A3F29324-3907-4430-9EDB-D1191B8435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545446"/>
              </p:ext>
            </p:extLst>
          </p:nvPr>
        </p:nvGraphicFramePr>
        <p:xfrm>
          <a:off x="876300" y="1773154"/>
          <a:ext cx="10939944" cy="4284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DFB1E469-DA91-49F4-AC9F-829692962C52}"/>
              </a:ext>
            </a:extLst>
          </p:cNvPr>
          <p:cNvCxnSpPr/>
          <p:nvPr/>
        </p:nvCxnSpPr>
        <p:spPr>
          <a:xfrm>
            <a:off x="7477125" y="1773154"/>
            <a:ext cx="61498" cy="3112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116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9A2DB037-2739-4452-AE03-67E3070FE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046" y="334816"/>
            <a:ext cx="9077576" cy="674952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he-IL" sz="4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פערי שכר – מצטמצמים אך עדיין גבוהים</a:t>
            </a:r>
            <a:endParaRPr lang="he-IL" sz="4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ממרץ 2020 ועד דצמבר 2021 ומאוקטובר 2023 שיעור האבטלה כולל נעדרים כל השבוע מסיבות כלכליות (חל"ת או בגלל צמצומים). אוכלוסייה בגילי 15+. שיעור האבטלה ברמה חודשית מנוכה עונתיות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לנתוני סקר כוח אדם של הלמ"ס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E04C1295-BE78-46DC-A2EE-0D6BA852D0BD}"/>
              </a:ext>
            </a:extLst>
          </p:cNvPr>
          <p:cNvSpPr txBox="1">
            <a:spLocks/>
          </p:cNvSpPr>
          <p:nvPr/>
        </p:nvSpPr>
        <p:spPr>
          <a:xfrm>
            <a:off x="554577" y="6133519"/>
            <a:ext cx="1041310" cy="365125"/>
          </a:xfrm>
          <a:prstGeom prst="rect">
            <a:avLst/>
          </a:prstGeom>
          <a:noFill/>
        </p:spPr>
        <p:txBody>
          <a:bodyPr vert="horz" lIns="91440" tIns="45720" rIns="91440" bIns="45720" rtlCol="1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C956B5-E543-468B-83B1-1736B3F78F68}" type="slidenum">
              <a:rPr lang="en-US" sz="1600" b="1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2918F2B-8774-40CB-B3C3-92622A2C6312}"/>
              </a:ext>
            </a:extLst>
          </p:cNvPr>
          <p:cNvSpPr/>
          <p:nvPr/>
        </p:nvSpPr>
        <p:spPr>
          <a:xfrm>
            <a:off x="3503364" y="6313978"/>
            <a:ext cx="8070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מקור: </a:t>
            </a:r>
            <a:r>
              <a:rPr lang="he-I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עיבודי אגף אסטרטגיה במשרד העבודה לנתוני </a:t>
            </a:r>
            <a:r>
              <a:rPr lang="he-IL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הלמ"ס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תרשים 8">
            <a:extLst>
              <a:ext uri="{FF2B5EF4-FFF2-40B4-BE49-F238E27FC236}">
                <a16:creationId xmlns:a16="http://schemas.microsoft.com/office/drawing/2014/main" id="{AE50574E-78C2-4F91-B091-066AE86298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869895"/>
              </p:ext>
            </p:extLst>
          </p:nvPr>
        </p:nvGraphicFramePr>
        <p:xfrm>
          <a:off x="2517169" y="1504464"/>
          <a:ext cx="6976152" cy="4504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21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>
            <a:extLst>
              <a:ext uri="{FF2B5EF4-FFF2-40B4-BE49-F238E27FC236}">
                <a16:creationId xmlns:a16="http://schemas.microsoft.com/office/drawing/2014/main" id="{9A2DB037-2739-4452-AE03-67E3070FE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046" y="334816"/>
            <a:ext cx="9077576" cy="674952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he-IL" sz="40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שכר לפי אוכלוסיות</a:t>
            </a:r>
            <a:endParaRPr lang="he-IL" sz="40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ממרץ 2020 ועד דצמבר 2021 ומאוקטובר 2023 שיעור האבטלה כולל נעדרים כל השבוע מסיבות כלכליות (חל"ת או בגלל צמצומים). אוכלוסייה בגילי 15+. שיעור האבטלה ברמה חודשית מנוכה עונתיות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לנתוני סקר כוח אדם של הלמ"ס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E04C1295-BE78-46DC-A2EE-0D6BA852D0BD}"/>
              </a:ext>
            </a:extLst>
          </p:cNvPr>
          <p:cNvSpPr txBox="1">
            <a:spLocks/>
          </p:cNvSpPr>
          <p:nvPr/>
        </p:nvSpPr>
        <p:spPr>
          <a:xfrm>
            <a:off x="554577" y="6133519"/>
            <a:ext cx="1041310" cy="365125"/>
          </a:xfrm>
          <a:prstGeom prst="rect">
            <a:avLst/>
          </a:prstGeom>
          <a:noFill/>
        </p:spPr>
        <p:txBody>
          <a:bodyPr vert="horz" lIns="91440" tIns="45720" rIns="91440" bIns="45720" rtlCol="1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C956B5-E543-468B-83B1-1736B3F78F68}" type="slidenum">
              <a:rPr lang="en-US" sz="1600" b="1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A2918F2B-8774-40CB-B3C3-92622A2C6312}"/>
              </a:ext>
            </a:extLst>
          </p:cNvPr>
          <p:cNvSpPr/>
          <p:nvPr/>
        </p:nvSpPr>
        <p:spPr>
          <a:xfrm>
            <a:off x="3503364" y="6313978"/>
            <a:ext cx="8070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e-IL" dirty="0" smtClean="0">
                <a:latin typeface="Calibri" panose="020F0502020204030204" pitchFamily="34" charset="0"/>
                <a:cs typeface="Calibri" panose="020F0502020204030204" pitchFamily="34" charset="0"/>
              </a:rPr>
              <a:t>גילי 25-39. מקור</a:t>
            </a:r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e-IL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עיבודי אגף אסטרטגיה במשרד העבודה לנתוני </a:t>
            </a:r>
            <a:r>
              <a:rPr lang="he-IL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הלמ"ס</a:t>
            </a:r>
            <a:endParaRPr lang="he-I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D6075B42-F870-4EFA-9A9D-ED6834F5C849}"/>
              </a:ext>
            </a:extLst>
          </p:cNvPr>
          <p:cNvSpPr/>
          <p:nvPr/>
        </p:nvSpPr>
        <p:spPr>
          <a:xfrm>
            <a:off x="1595888" y="1135132"/>
            <a:ext cx="9961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he-IL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גידול בפער שכר ב-2022</a:t>
            </a:r>
            <a:endParaRPr lang="he-IL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תרשים 13">
            <a:extLst>
              <a:ext uri="{FF2B5EF4-FFF2-40B4-BE49-F238E27FC236}">
                <a16:creationId xmlns:a16="http://schemas.microsoft.com/office/drawing/2014/main" id="{00000000-0008-0000-0D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57349" y="1720546"/>
          <a:ext cx="11077439" cy="4468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3185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38582" y="144278"/>
            <a:ext cx="859708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בהסתכלות לפי שנתונים</a:t>
            </a:r>
            <a:r>
              <a:rPr kumimoji="0" lang="he-IL" sz="3200" b="1" i="0" u="none" strike="noStrike" kern="1200" cap="none" spc="0" normalizeH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– גידול בתעסוקה בין דורי וגם בתוך הדור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4" name="Slide Number Placeholder 14">
            <a:extLst>
              <a:ext uri="{FF2B5EF4-FFF2-40B4-BE49-F238E27FC236}">
                <a16:creationId xmlns:a16="http://schemas.microsoft.com/office/drawing/2014/main" id="{7F0A1782-2B92-4664-9AB5-5A9C8487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84468" y="6116375"/>
            <a:ext cx="27432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956B5-E543-468B-83B1-1736B3F78F68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1CADE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CADE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F675C23F-C963-4648-8F2C-152752F63738}"/>
              </a:ext>
            </a:extLst>
          </p:cNvPr>
          <p:cNvSpPr/>
          <p:nvPr/>
        </p:nvSpPr>
        <p:spPr>
          <a:xfrm>
            <a:off x="3855307" y="6332705"/>
            <a:ext cx="806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לנתונים</a:t>
            </a:r>
            <a:r>
              <a:rPr kumimoji="0" lang="he-IL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מנהליים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של </a:t>
            </a:r>
            <a:r>
              <a:rPr kumimoji="0" lang="he-I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הלמ"ס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. </a:t>
            </a:r>
          </a:p>
        </p:txBody>
      </p:sp>
      <p:graphicFrame>
        <p:nvGraphicFramePr>
          <p:cNvPr id="7" name="תרשים 6">
            <a:extLst>
              <a:ext uri="{FF2B5EF4-FFF2-40B4-BE49-F238E27FC236}">
                <a16:creationId xmlns:a16="http://schemas.microsoft.com/office/drawing/2014/main" id="{5EEFE5E5-CAE6-422A-8F93-1174F45472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863299"/>
              </p:ext>
            </p:extLst>
          </p:nvPr>
        </p:nvGraphicFramePr>
        <p:xfrm>
          <a:off x="1266825" y="1323975"/>
          <a:ext cx="9667875" cy="479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106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38582" y="144278"/>
            <a:ext cx="859708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השכלה – יש שיפור אך עדיין רחוק מיהודיות לא חרדיות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4" name="Slide Number Placeholder 14">
            <a:extLst>
              <a:ext uri="{FF2B5EF4-FFF2-40B4-BE49-F238E27FC236}">
                <a16:creationId xmlns:a16="http://schemas.microsoft.com/office/drawing/2014/main" id="{7F0A1782-2B92-4664-9AB5-5A9C8487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84468" y="6116375"/>
            <a:ext cx="27432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956B5-E543-468B-83B1-1736B3F78F68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1CADE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CADE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F675C23F-C963-4648-8F2C-152752F63738}"/>
              </a:ext>
            </a:extLst>
          </p:cNvPr>
          <p:cNvSpPr/>
          <p:nvPr/>
        </p:nvSpPr>
        <p:spPr>
          <a:xfrm>
            <a:off x="3855307" y="6332705"/>
            <a:ext cx="806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לנתונים</a:t>
            </a:r>
            <a:r>
              <a:rPr kumimoji="0" lang="he-IL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מנהליים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של </a:t>
            </a:r>
            <a:r>
              <a:rPr kumimoji="0" lang="he-I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הלמ"ס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. </a:t>
            </a:r>
          </a:p>
        </p:txBody>
      </p:sp>
      <p:graphicFrame>
        <p:nvGraphicFramePr>
          <p:cNvPr id="6" name="תרשים 5">
            <a:extLst>
              <a:ext uri="{FF2B5EF4-FFF2-40B4-BE49-F238E27FC236}">
                <a16:creationId xmlns:a16="http://schemas.microsoft.com/office/drawing/2014/main" id="{D2DB44E2-2BD8-47EB-8B14-0999F17FC4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445604"/>
              </p:ext>
            </p:extLst>
          </p:nvPr>
        </p:nvGraphicFramePr>
        <p:xfrm>
          <a:off x="585627" y="1774790"/>
          <a:ext cx="5568110" cy="4173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תרשים 7">
            <a:extLst>
              <a:ext uri="{FF2B5EF4-FFF2-40B4-BE49-F238E27FC236}">
                <a16:creationId xmlns:a16="http://schemas.microsoft.com/office/drawing/2014/main" id="{46F112DD-1B79-4183-BC24-A57F84B082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066401"/>
              </p:ext>
            </p:extLst>
          </p:nvPr>
        </p:nvGraphicFramePr>
        <p:xfrm>
          <a:off x="6280254" y="1751805"/>
          <a:ext cx="5432285" cy="419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מלבן 1"/>
          <p:cNvSpPr/>
          <p:nvPr/>
        </p:nvSpPr>
        <p:spPr>
          <a:xfrm>
            <a:off x="3105737" y="1367836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e-IL" sz="1600" b="1" dirty="0">
                <a:latin typeface="Calibri" panose="020F0502020204030204" pitchFamily="34" charset="0"/>
                <a:cs typeface="Calibri" panose="020F0502020204030204" pitchFamily="34" charset="0"/>
              </a:rPr>
              <a:t>שיעור </a:t>
            </a:r>
            <a:r>
              <a:rPr lang="he-I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בעלות תואר אקדמי או </a:t>
            </a:r>
            <a:r>
              <a:rPr lang="he-IL" sz="1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מה"ט</a:t>
            </a:r>
            <a:r>
              <a:rPr lang="he-I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e-IL" sz="1600" b="1" dirty="0">
                <a:latin typeface="Calibri" panose="020F0502020204030204" pitchFamily="34" charset="0"/>
                <a:cs typeface="Calibri" panose="020F0502020204030204" pitchFamily="34" charset="0"/>
              </a:rPr>
              <a:t>על פי גיל ושנת לידה</a:t>
            </a:r>
          </a:p>
        </p:txBody>
      </p:sp>
    </p:spTree>
    <p:extLst>
      <p:ext uri="{BB962C8B-B14F-4D97-AF65-F5344CB8AC3E}">
        <p14:creationId xmlns:p14="http://schemas.microsoft.com/office/powerpoint/2010/main" val="121211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38582" y="144278"/>
            <a:ext cx="859708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מהט</a:t>
            </a:r>
            <a:r>
              <a:rPr kumimoji="0" lang="he-I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– גידול משמעותי בסטודנטיות להנדסאות מחשבים, במיוחד</a:t>
            </a:r>
            <a:r>
              <a:rPr kumimoji="0" lang="he-IL" sz="3200" b="1" i="0" u="none" strike="noStrike" kern="1200" cap="none" spc="0" normalizeH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בשנים האחרונות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4" name="Slide Number Placeholder 14">
            <a:extLst>
              <a:ext uri="{FF2B5EF4-FFF2-40B4-BE49-F238E27FC236}">
                <a16:creationId xmlns:a16="http://schemas.microsoft.com/office/drawing/2014/main" id="{7F0A1782-2B92-4664-9AB5-5A9C8487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84468" y="6116375"/>
            <a:ext cx="27432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956B5-E543-468B-83B1-1736B3F78F68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1CADE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CADE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F675C23F-C963-4648-8F2C-152752F63738}"/>
              </a:ext>
            </a:extLst>
          </p:cNvPr>
          <p:cNvSpPr/>
          <p:nvPr/>
        </p:nvSpPr>
        <p:spPr>
          <a:xfrm>
            <a:off x="3855307" y="6332705"/>
            <a:ext cx="806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לנתוני משרד העבודה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graphicFrame>
        <p:nvGraphicFramePr>
          <p:cNvPr id="6" name="תרשים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689580"/>
              </p:ext>
            </p:extLst>
          </p:nvPr>
        </p:nvGraphicFramePr>
        <p:xfrm>
          <a:off x="2239767" y="1428108"/>
          <a:ext cx="8147406" cy="4688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8518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38582" y="144278"/>
            <a:ext cx="859708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השכלה – גידול בסטודנטיות –בעיקרו</a:t>
            </a:r>
            <a:r>
              <a:rPr kumimoji="0" lang="he-IL" sz="3200" b="1" i="0" u="none" strike="noStrike" kern="1200" cap="none" spc="0" normalizeH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לא במקצועות</a:t>
            </a:r>
            <a:r>
              <a:rPr kumimoji="0" lang="he-I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CADE4">
                    <a:lumMod val="50000"/>
                  </a:srgbClr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הייטק</a:t>
            </a:r>
            <a:endParaRPr kumimoji="0" lang="he-IL" sz="3200" b="1" i="0" u="none" strike="noStrike" kern="1200" cap="none" spc="0" normalizeH="0" baseline="0" noProof="0" dirty="0">
              <a:ln>
                <a:noFill/>
              </a:ln>
              <a:solidFill>
                <a:srgbClr val="1CADE4">
                  <a:lumMod val="50000"/>
                </a:srgbClr>
              </a:solidFill>
              <a:effectLst/>
              <a:uLnTx/>
              <a:uFillTx/>
              <a:latin typeface="Gisha" panose="020B0502040204020203" pitchFamily="34" charset="-79"/>
              <a:ea typeface="+mn-ea"/>
              <a:cs typeface="Gisha" panose="020B0502040204020203" pitchFamily="34" charset="-79"/>
            </a:endParaRPr>
          </a:p>
        </p:txBody>
      </p:sp>
      <p:sp>
        <p:nvSpPr>
          <p:cNvPr id="14" name="Slide Number Placeholder 14">
            <a:extLst>
              <a:ext uri="{FF2B5EF4-FFF2-40B4-BE49-F238E27FC236}">
                <a16:creationId xmlns:a16="http://schemas.microsoft.com/office/drawing/2014/main" id="{7F0A1782-2B92-4664-9AB5-5A9C8487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684468" y="6116375"/>
            <a:ext cx="27432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956B5-E543-468B-83B1-1736B3F78F68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1CADE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CADE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F675C23F-C963-4648-8F2C-152752F63738}"/>
              </a:ext>
            </a:extLst>
          </p:cNvPr>
          <p:cNvSpPr/>
          <p:nvPr/>
        </p:nvSpPr>
        <p:spPr>
          <a:xfrm>
            <a:off x="3855307" y="6332705"/>
            <a:ext cx="8068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מקור: עיבודי אגף אסטרטגיה במשרד העבודה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לנתונים</a:t>
            </a:r>
            <a:r>
              <a:rPr kumimoji="0" lang="he-IL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 מנהליים 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של </a:t>
            </a:r>
            <a:r>
              <a:rPr kumimoji="0" lang="he-IL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הלמ"ס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. </a:t>
            </a:r>
          </a:p>
        </p:txBody>
      </p:sp>
      <p:graphicFrame>
        <p:nvGraphicFramePr>
          <p:cNvPr id="9" name="תרשים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672616"/>
              </p:ext>
            </p:extLst>
          </p:nvPr>
        </p:nvGraphicFramePr>
        <p:xfrm>
          <a:off x="2156561" y="1354093"/>
          <a:ext cx="8347234" cy="371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38582" y="5285378"/>
            <a:ext cx="66483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40% מהאקדמאיות בתחומי הייטק הן בוגרות </a:t>
            </a:r>
            <a:r>
              <a:rPr lang="he-IL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מה"ט</a:t>
            </a:r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algn="ctr"/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15% מבוגרות </a:t>
            </a:r>
            <a:r>
              <a:rPr lang="he-IL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מה"ט</a:t>
            </a:r>
            <a:r>
              <a:rPr lang="he-IL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הן בעלות תואר אקדמי</a:t>
            </a:r>
            <a:endParaRPr lang="he-I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93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>
            <a:extLst>
              <a:ext uri="{FF2B5EF4-FFF2-40B4-BE49-F238E27FC236}">
                <a16:creationId xmlns:a16="http://schemas.microsoft.com/office/drawing/2014/main" id="{C2B52889-3C6F-5A1C-12E4-218E75E067A8}"/>
              </a:ext>
            </a:extLst>
          </p:cNvPr>
          <p:cNvGrpSpPr/>
          <p:nvPr/>
        </p:nvGrpSpPr>
        <p:grpSpPr>
          <a:xfrm>
            <a:off x="6283053" y="6584447"/>
            <a:ext cx="5903589" cy="273538"/>
            <a:chOff x="7506890" y="0"/>
            <a:chExt cx="4685109" cy="274950"/>
          </a:xfrm>
        </p:grpSpPr>
        <p:sp>
          <p:nvSpPr>
            <p:cNvPr id="6" name="Arrow: Pentagon 2">
              <a:extLst>
                <a:ext uri="{FF2B5EF4-FFF2-40B4-BE49-F238E27FC236}">
                  <a16:creationId xmlns:a16="http://schemas.microsoft.com/office/drawing/2014/main" id="{826F82E6-FCE1-0C81-753B-3F8C661C1715}"/>
                </a:ext>
              </a:extLst>
            </p:cNvPr>
            <p:cNvSpPr/>
            <p:nvPr/>
          </p:nvSpPr>
          <p:spPr>
            <a:xfrm rot="10800000">
              <a:off x="7506890" y="0"/>
              <a:ext cx="4685109" cy="274950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Arrow: Pentagon 4">
              <a:extLst>
                <a:ext uri="{FF2B5EF4-FFF2-40B4-BE49-F238E27FC236}">
                  <a16:creationId xmlns:a16="http://schemas.microsoft.com/office/drawing/2014/main" id="{37043030-B3AE-299F-C53A-876C55707CE8}"/>
                </a:ext>
              </a:extLst>
            </p:cNvPr>
            <p:cNvSpPr txBox="1"/>
            <p:nvPr/>
          </p:nvSpPr>
          <p:spPr>
            <a:xfrm rot="21600000">
              <a:off x="7575627" y="0"/>
              <a:ext cx="4616372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106680" bIns="533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000" kern="1200" dirty="0">
                  <a:latin typeface="Calibri" panose="020F0502020204030204" pitchFamily="34" charset="0"/>
                </a:rPr>
                <a:t>כהן קובץ' </a:t>
              </a:r>
              <a:r>
                <a:rPr lang="he-IL" sz="2000" kern="1200" dirty="0" err="1">
                  <a:latin typeface="Calibri" panose="020F0502020204030204" pitchFamily="34" charset="0"/>
                </a:rPr>
                <a:t>וג'רסי</a:t>
              </a:r>
              <a:r>
                <a:rPr lang="he-IL" sz="2000" kern="1200" dirty="0">
                  <a:latin typeface="Calibri" panose="020F0502020204030204" pitchFamily="34" charset="0"/>
                </a:rPr>
                <a:t>, 2023</a:t>
              </a:r>
              <a:endParaRPr lang="en-US" sz="2000" kern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8" name="Group 5">
            <a:extLst>
              <a:ext uri="{FF2B5EF4-FFF2-40B4-BE49-F238E27FC236}">
                <a16:creationId xmlns:a16="http://schemas.microsoft.com/office/drawing/2014/main" id="{76AE3AEB-9CB8-94E3-6471-A93B70B8E907}"/>
              </a:ext>
            </a:extLst>
          </p:cNvPr>
          <p:cNvGrpSpPr/>
          <p:nvPr/>
        </p:nvGrpSpPr>
        <p:grpSpPr>
          <a:xfrm>
            <a:off x="0" y="6584433"/>
            <a:ext cx="6472989" cy="273552"/>
            <a:chOff x="3753445" y="0"/>
            <a:chExt cx="4685109" cy="274950"/>
          </a:xfrm>
        </p:grpSpPr>
        <p:sp>
          <p:nvSpPr>
            <p:cNvPr id="9" name="Arrow: Chevron 6">
              <a:extLst>
                <a:ext uri="{FF2B5EF4-FFF2-40B4-BE49-F238E27FC236}">
                  <a16:creationId xmlns:a16="http://schemas.microsoft.com/office/drawing/2014/main" id="{A15AC2A9-05BC-8A49-0B4F-B400ED9B7003}"/>
                </a:ext>
              </a:extLst>
            </p:cNvPr>
            <p:cNvSpPr/>
            <p:nvPr/>
          </p:nvSpPr>
          <p:spPr>
            <a:xfrm rot="10800000">
              <a:off x="3753445" y="0"/>
              <a:ext cx="4685109" cy="27495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Arrow: Chevron 6">
              <a:extLst>
                <a:ext uri="{FF2B5EF4-FFF2-40B4-BE49-F238E27FC236}">
                  <a16:creationId xmlns:a16="http://schemas.microsoft.com/office/drawing/2014/main" id="{82A2BD56-3E42-6261-114A-E9075304846E}"/>
                </a:ext>
              </a:extLst>
            </p:cNvPr>
            <p:cNvSpPr txBox="1"/>
            <p:nvPr/>
          </p:nvSpPr>
          <p:spPr>
            <a:xfrm rot="21600000">
              <a:off x="3890920" y="0"/>
              <a:ext cx="4410159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80010" bIns="533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dirty="0">
                  <a:latin typeface="Calibri" panose="020F0502020204030204" pitchFamily="34" charset="0"/>
                </a:rPr>
                <a:t>הייטק 2021-2008</a:t>
              </a:r>
              <a:endParaRPr lang="en-US" sz="2000" dirty="0"/>
            </a:p>
          </p:txBody>
        </p:sp>
      </p:grp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44A7F28-6C1A-0736-8B8C-91203EE8BAD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9937" y="1050722"/>
          <a:ext cx="57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AB73817-B0D3-E777-880E-AE10CFC8E8D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096000" y="1050722"/>
          <a:ext cx="57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3" name="Group 5">
            <a:extLst>
              <a:ext uri="{FF2B5EF4-FFF2-40B4-BE49-F238E27FC236}">
                <a16:creationId xmlns:a16="http://schemas.microsoft.com/office/drawing/2014/main" id="{75083ED8-D505-A106-63D1-3A6EDDC1D594}"/>
              </a:ext>
            </a:extLst>
          </p:cNvPr>
          <p:cNvGrpSpPr/>
          <p:nvPr/>
        </p:nvGrpSpPr>
        <p:grpSpPr>
          <a:xfrm>
            <a:off x="0" y="6584448"/>
            <a:ext cx="6472989" cy="273552"/>
            <a:chOff x="3753445" y="0"/>
            <a:chExt cx="4685109" cy="274950"/>
          </a:xfrm>
        </p:grpSpPr>
        <p:sp>
          <p:nvSpPr>
            <p:cNvPr id="14" name="Arrow: Chevron 6">
              <a:extLst>
                <a:ext uri="{FF2B5EF4-FFF2-40B4-BE49-F238E27FC236}">
                  <a16:creationId xmlns:a16="http://schemas.microsoft.com/office/drawing/2014/main" id="{AA600DEB-973A-7C3A-DB23-C5D3548F7037}"/>
                </a:ext>
              </a:extLst>
            </p:cNvPr>
            <p:cNvSpPr/>
            <p:nvPr/>
          </p:nvSpPr>
          <p:spPr>
            <a:xfrm rot="10800000">
              <a:off x="3753445" y="0"/>
              <a:ext cx="4685109" cy="274950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Arrow: Chevron 6">
              <a:extLst>
                <a:ext uri="{FF2B5EF4-FFF2-40B4-BE49-F238E27FC236}">
                  <a16:creationId xmlns:a16="http://schemas.microsoft.com/office/drawing/2014/main" id="{AD206175-F70F-7CA0-99D9-2FD72615A752}"/>
                </a:ext>
              </a:extLst>
            </p:cNvPr>
            <p:cNvSpPr txBox="1"/>
            <p:nvPr/>
          </p:nvSpPr>
          <p:spPr>
            <a:xfrm rot="21600000">
              <a:off x="3890920" y="0"/>
              <a:ext cx="4410159" cy="2749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53340" rIns="80010" bIns="533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000" dirty="0">
                  <a:latin typeface="Calibri" panose="020F0502020204030204" pitchFamily="34" charset="0"/>
                </a:rPr>
                <a:t>הייטק 2021-2010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4883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No SW high ">
  <a:themeElements>
    <a:clrScheme name="TASC 2022">
      <a:dk1>
        <a:srgbClr val="000000"/>
      </a:dk1>
      <a:lt1>
        <a:srgbClr val="FFFFFF"/>
      </a:lt1>
      <a:dk2>
        <a:srgbClr val="0F789A"/>
      </a:dk2>
      <a:lt2>
        <a:srgbClr val="8A0F3B"/>
      </a:lt2>
      <a:accent1>
        <a:srgbClr val="6FAFB9"/>
      </a:accent1>
      <a:accent2>
        <a:srgbClr val="7993B7"/>
      </a:accent2>
      <a:accent3>
        <a:srgbClr val="B7C3D7"/>
      </a:accent3>
      <a:accent4>
        <a:srgbClr val="4FAD8B"/>
      </a:accent4>
      <a:accent5>
        <a:srgbClr val="F7BC06"/>
      </a:accent5>
      <a:accent6>
        <a:srgbClr val="FAD769"/>
      </a:accent6>
      <a:hlink>
        <a:srgbClr val="000000"/>
      </a:hlink>
      <a:folHlink>
        <a:srgbClr val="149084"/>
      </a:folHlink>
    </a:clrScheme>
    <a:fontScheme name="Custom 1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HEB   -  Read-Only" id="{43B2E5D2-A767-43F5-87BD-120C1A04F5B8}" vid="{AD375301-96C9-4953-BBB6-CBCAF6FA0DE0}"/>
    </a:ext>
  </a:extLst>
</a:theme>
</file>

<file path=ppt/theme/theme2.xml><?xml version="1.0" encoding="utf-8"?>
<a:theme xmlns:a="http://schemas.openxmlformats.org/drawingml/2006/main" name="2_שער נושא ביניים עם תמונה">
  <a:themeElements>
    <a:clrScheme name="כחול מספר שתיים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ניסוי טמפלט" id="{0C08858B-735A-409B-8424-DC8CD2B3C081}" vid="{A48E5F3C-2BEE-4A85-98F7-C7627201F431}"/>
    </a:ext>
  </a:extLst>
</a:theme>
</file>

<file path=ppt/theme/theme3.xml><?xml version="1.0" encoding="utf-8"?>
<a:theme xmlns:a="http://schemas.openxmlformats.org/drawingml/2006/main" name="ערכת נושא1">
  <a:themeElements>
    <a:clrScheme name="כחול מספר שתיים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ערכת נושא1" id="{3155DC10-43CC-474F-8773-B99C83C80EB4}" vid="{A826C7C7-6C05-4900-9D5A-26733FD7B8A7}"/>
    </a:ext>
  </a:extLst>
</a:theme>
</file>

<file path=ppt/theme/theme4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כחול מספר שתיים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כחול מספר שתיים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כחול מספר שתיים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1001</Words>
  <Application>Microsoft Office PowerPoint</Application>
  <PresentationFormat>מסך רחב</PresentationFormat>
  <Paragraphs>223</Paragraphs>
  <Slides>19</Slides>
  <Notes>15</Notes>
  <HiddenSlides>2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19</vt:i4>
      </vt:variant>
    </vt:vector>
  </HeadingPairs>
  <TitlesOfParts>
    <vt:vector size="32" baseType="lpstr">
      <vt:lpstr>Arial</vt:lpstr>
      <vt:lpstr>Arial Unicode MS</vt:lpstr>
      <vt:lpstr>Calibri</vt:lpstr>
      <vt:lpstr>Calibri Light</vt:lpstr>
      <vt:lpstr>Gisha</vt:lpstr>
      <vt:lpstr>News Gothic MT</vt:lpstr>
      <vt:lpstr>Roboto</vt:lpstr>
      <vt:lpstr>Roboto Condensed Light</vt:lpstr>
      <vt:lpstr>Times New Roman</vt:lpstr>
      <vt:lpstr>1_No SW high </vt:lpstr>
      <vt:lpstr>2_שער נושא ביניים עם תמונה</vt:lpstr>
      <vt:lpstr>ערכת נושא1</vt:lpstr>
      <vt:lpstr>1_ערכת נושא Office</vt:lpstr>
      <vt:lpstr>מצגת של PowerPoint‏</vt:lpstr>
      <vt:lpstr>שיעור תעסוקת נשים</vt:lpstr>
      <vt:lpstr>פערי שכר – מצטמצמים אך עדיין גבוהים</vt:lpstr>
      <vt:lpstr>שכר לפי אוכלוסיות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הדס פוקס</dc:creator>
  <cp:lastModifiedBy>הדס פוקס</cp:lastModifiedBy>
  <cp:revision>32</cp:revision>
  <dcterms:created xsi:type="dcterms:W3CDTF">2024-01-16T06:42:16Z</dcterms:created>
  <dcterms:modified xsi:type="dcterms:W3CDTF">2024-06-18T16:45:54Z</dcterms:modified>
</cp:coreProperties>
</file>