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xml" ContentType="application/vnd.openxmlformats-officedocument.themeOverride+xml"/>
  <Override PartName="/ppt/notesSlides/notesSlide1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4.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5.xml" ContentType="application/vnd.openxmlformats-officedocument.themeOverride+xml"/>
  <Override PartName="/ppt/notesSlides/notesSlide2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6.xml" ContentType="application/vnd.openxmlformats-officedocument.themeOverride+xml"/>
  <Override PartName="/ppt/notesSlides/notesSlide2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7.xml" ContentType="application/vnd.openxmlformats-officedocument.themeOverride+xml"/>
  <Override PartName="/ppt/notesSlides/notesSlide23.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8.xml" ContentType="application/vnd.openxmlformats-officedocument.themeOverrid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48" r:id="rId1"/>
  </p:sldMasterIdLst>
  <p:notesMasterIdLst>
    <p:notesMasterId r:id="rId27"/>
  </p:notesMasterIdLst>
  <p:sldIdLst>
    <p:sldId id="256" r:id="rId2"/>
    <p:sldId id="304" r:id="rId3"/>
    <p:sldId id="445" r:id="rId4"/>
    <p:sldId id="447" r:id="rId5"/>
    <p:sldId id="421" r:id="rId6"/>
    <p:sldId id="357" r:id="rId7"/>
    <p:sldId id="358" r:id="rId8"/>
    <p:sldId id="368" r:id="rId9"/>
    <p:sldId id="446" r:id="rId10"/>
    <p:sldId id="439" r:id="rId11"/>
    <p:sldId id="366" r:id="rId12"/>
    <p:sldId id="367" r:id="rId13"/>
    <p:sldId id="443" r:id="rId14"/>
    <p:sldId id="440" r:id="rId15"/>
    <p:sldId id="343" r:id="rId16"/>
    <p:sldId id="425" r:id="rId17"/>
    <p:sldId id="374" r:id="rId18"/>
    <p:sldId id="444" r:id="rId19"/>
    <p:sldId id="275" r:id="rId20"/>
    <p:sldId id="423" r:id="rId21"/>
    <p:sldId id="362" r:id="rId22"/>
    <p:sldId id="424" r:id="rId23"/>
    <p:sldId id="344" r:id="rId24"/>
    <p:sldId id="373" r:id="rId25"/>
    <p:sldId id="432" r:id="rId26"/>
  </p:sldIdLst>
  <p:sldSz cx="12192000" cy="6858000"/>
  <p:notesSz cx="6858000" cy="9144000"/>
  <p:defaultTex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עידן בוזגלו" initials="עב" lastIdx="3" clrIdx="0">
    <p:extLst>
      <p:ext uri="{19B8F6BF-5375-455C-9EA6-DF929625EA0E}">
        <p15:presenceInfo xmlns:p15="http://schemas.microsoft.com/office/powerpoint/2012/main" userId="S-1-5-21-436374069-287218729-1417001333-45595" providerId="AD"/>
      </p:ext>
    </p:extLst>
  </p:cmAuthor>
  <p:cmAuthor id="2" name="נועם זוסמן" initials="נז" lastIdx="16" clrIdx="1">
    <p:extLst>
      <p:ext uri="{19B8F6BF-5375-455C-9EA6-DF929625EA0E}">
        <p15:presenceInfo xmlns:p15="http://schemas.microsoft.com/office/powerpoint/2012/main" userId="S-1-5-21-2000478354-1614895754-839522115-17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F79"/>
    <a:srgbClr val="FF5E54"/>
    <a:srgbClr val="50D5FF"/>
    <a:srgbClr val="003E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075"/>
    <p:restoredTop sz="69211" autoAdjust="0"/>
  </p:normalViewPr>
  <p:slideViewPr>
    <p:cSldViewPr snapToGrid="0">
      <p:cViewPr varScale="1">
        <p:scale>
          <a:sx n="58" d="100"/>
          <a:sy n="58" d="100"/>
        </p:scale>
        <p:origin x="1147"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8.xml"/><Relationship Id="rId1" Type="http://schemas.microsoft.com/office/2011/relationships/chartStyle" Target="style18.xml"/><Relationship Id="rId5" Type="http://schemas.openxmlformats.org/officeDocument/2006/relationships/chartUserShapes" Target="../drawings/drawing2.xml"/><Relationship Id="rId4"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593294959661764E-2"/>
          <c:y val="5.8462914176990052E-2"/>
          <c:w val="0.89877065232161268"/>
          <c:h val="0.82622585458074538"/>
        </c:manualLayout>
      </c:layout>
      <c:lineChart>
        <c:grouping val="standard"/>
        <c:varyColors val="0"/>
        <c:ser>
          <c:idx val="2"/>
          <c:order val="2"/>
          <c:tx>
            <c:strRef>
              <c:f>'מעבר מכיתה יא לכיתה יג'!$M$80</c:f>
              <c:strCache>
                <c:ptCount val="1"/>
                <c:pt idx="0">
                  <c:v>עובד ולא בישיבה גדולה</c:v>
                </c:pt>
              </c:strCache>
            </c:strRef>
          </c:tx>
          <c:spPr>
            <a:ln w="28575" cap="rnd">
              <a:solidFill>
                <a:schemeClr val="accent6"/>
              </a:solidFill>
              <a:round/>
            </a:ln>
            <a:effectLst/>
          </c:spPr>
          <c:marker>
            <c:symbol val="diamond"/>
            <c:size val="5"/>
            <c:spPr>
              <a:solidFill>
                <a:srgbClr val="4472C4"/>
              </a:solidFill>
              <a:ln w="28575">
                <a:solidFill>
                  <a:schemeClr val="accent6"/>
                </a:solidFill>
              </a:ln>
              <a:effectLst/>
            </c:spPr>
          </c:marker>
          <c:dPt>
            <c:idx val="9"/>
            <c:marker>
              <c:symbol val="none"/>
            </c:marker>
            <c:bubble3D val="0"/>
            <c:spPr>
              <a:ln w="28575" cap="rnd">
                <a:noFill/>
                <a:round/>
              </a:ln>
              <a:effectLst/>
            </c:spPr>
            <c:extLst>
              <c:ext xmlns:c16="http://schemas.microsoft.com/office/drawing/2014/chart" uri="{C3380CC4-5D6E-409C-BE32-E72D297353CC}">
                <c16:uniqueId val="{00000001-8184-4628-A574-2F0222382ADF}"/>
              </c:ext>
            </c:extLst>
          </c:dPt>
          <c:dPt>
            <c:idx val="10"/>
            <c:marker>
              <c:symbol val="diamond"/>
              <c:size val="5"/>
              <c:spPr>
                <a:solidFill>
                  <a:srgbClr val="4472C4"/>
                </a:solidFill>
                <a:ln w="28575">
                  <a:solidFill>
                    <a:schemeClr val="accent6"/>
                  </a:solidFill>
                </a:ln>
                <a:effectLst/>
              </c:spPr>
            </c:marker>
            <c:bubble3D val="0"/>
            <c:spPr>
              <a:ln w="28575" cap="rnd">
                <a:noFill/>
                <a:round/>
              </a:ln>
              <a:effectLst/>
            </c:spPr>
            <c:extLst>
              <c:ext xmlns:c16="http://schemas.microsoft.com/office/drawing/2014/chart" uri="{C3380CC4-5D6E-409C-BE32-E72D297353CC}">
                <c16:uniqueId val="{00000003-8184-4628-A574-2F0222382ADF}"/>
              </c:ext>
            </c:extLst>
          </c:dPt>
          <c:cat>
            <c:numRef>
              <c:f>'מעבר מכיתה יא לכיתה יג'!$J$81:$J$100</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'מעבר מכיתה יא לכיתה יג'!$M$81:$M$100</c:f>
              <c:numCache>
                <c:formatCode>0.0</c:formatCode>
                <c:ptCount val="17"/>
                <c:pt idx="0">
                  <c:v>3.6177268616219478</c:v>
                </c:pt>
                <c:pt idx="1">
                  <c:v>3.7852718513420509</c:v>
                </c:pt>
                <c:pt idx="2">
                  <c:v>4.4623940677966099</c:v>
                </c:pt>
                <c:pt idx="3">
                  <c:v>5.2137091438401484</c:v>
                </c:pt>
                <c:pt idx="4">
                  <c:v>5.8177826564215147</c:v>
                </c:pt>
                <c:pt idx="5">
                  <c:v>6.021155410903174</c:v>
                </c:pt>
                <c:pt idx="6">
                  <c:v>5.718753490450128</c:v>
                </c:pt>
                <c:pt idx="7">
                  <c:v>5.38559592096877</c:v>
                </c:pt>
                <c:pt idx="8">
                  <c:v>6.8696581196581201</c:v>
                </c:pt>
                <c:pt idx="9">
                  <c:v>10.436815814645552</c:v>
                </c:pt>
                <c:pt idx="10">
                  <c:v>9.2826152759560099</c:v>
                </c:pt>
                <c:pt idx="11">
                  <c:v>9.2511472674176058</c:v>
                </c:pt>
                <c:pt idx="12">
                  <c:v>7.9665367430364107</c:v>
                </c:pt>
                <c:pt idx="13">
                  <c:v>9.2342770283108493</c:v>
                </c:pt>
                <c:pt idx="14">
                  <c:v>9.0941736242032505</c:v>
                </c:pt>
                <c:pt idx="15">
                  <c:v>8.1035069799114741</c:v>
                </c:pt>
                <c:pt idx="16">
                  <c:v>8.4036366614792364</c:v>
                </c:pt>
              </c:numCache>
            </c:numRef>
          </c:val>
          <c:smooth val="0"/>
          <c:extLst>
            <c:ext xmlns:c16="http://schemas.microsoft.com/office/drawing/2014/chart" uri="{C3380CC4-5D6E-409C-BE32-E72D297353CC}">
              <c16:uniqueId val="{00000004-8184-4628-A574-2F0222382ADF}"/>
            </c:ext>
          </c:extLst>
        </c:ser>
        <c:ser>
          <c:idx val="3"/>
          <c:order val="3"/>
          <c:tx>
            <c:strRef>
              <c:f>'מעבר מכיתה יא לכיתה יג'!$N$80</c:f>
              <c:strCache>
                <c:ptCount val="1"/>
                <c:pt idx="0">
                  <c:v>ישיבה גדולה ועובד</c:v>
                </c:pt>
              </c:strCache>
            </c:strRef>
          </c:tx>
          <c:spPr>
            <a:ln w="28575" cap="rnd">
              <a:solidFill>
                <a:srgbClr val="00B050"/>
              </a:solidFill>
              <a:round/>
            </a:ln>
            <a:effectLst/>
          </c:spPr>
          <c:marker>
            <c:symbol val="square"/>
            <c:size val="5"/>
            <c:spPr>
              <a:solidFill>
                <a:schemeClr val="tx1">
                  <a:lumMod val="50000"/>
                  <a:lumOff val="50000"/>
                </a:schemeClr>
              </a:solidFill>
              <a:ln w="9525">
                <a:solidFill>
                  <a:srgbClr val="00B050"/>
                </a:solidFill>
              </a:ln>
              <a:effectLst/>
            </c:spPr>
          </c:marker>
          <c:dPt>
            <c:idx val="9"/>
            <c:marker>
              <c:symbol val="none"/>
            </c:marker>
            <c:bubble3D val="0"/>
            <c:spPr>
              <a:ln w="28575" cap="rnd">
                <a:noFill/>
                <a:round/>
              </a:ln>
              <a:effectLst/>
            </c:spPr>
            <c:extLst>
              <c:ext xmlns:c16="http://schemas.microsoft.com/office/drawing/2014/chart" uri="{C3380CC4-5D6E-409C-BE32-E72D297353CC}">
                <c16:uniqueId val="{00000006-8184-4628-A574-2F0222382ADF}"/>
              </c:ext>
            </c:extLst>
          </c:dPt>
          <c:dPt>
            <c:idx val="10"/>
            <c:marker>
              <c:symbol val="square"/>
              <c:size val="5"/>
              <c:spPr>
                <a:solidFill>
                  <a:schemeClr val="tx1">
                    <a:lumMod val="50000"/>
                    <a:lumOff val="50000"/>
                  </a:schemeClr>
                </a:solidFill>
                <a:ln w="9525">
                  <a:solidFill>
                    <a:srgbClr val="00B050"/>
                  </a:solidFill>
                </a:ln>
                <a:effectLst/>
              </c:spPr>
            </c:marker>
            <c:bubble3D val="0"/>
            <c:spPr>
              <a:ln w="28575" cap="rnd">
                <a:noFill/>
                <a:round/>
              </a:ln>
              <a:effectLst/>
            </c:spPr>
            <c:extLst>
              <c:ext xmlns:c16="http://schemas.microsoft.com/office/drawing/2014/chart" uri="{C3380CC4-5D6E-409C-BE32-E72D297353CC}">
                <c16:uniqueId val="{00000008-8184-4628-A574-2F0222382ADF}"/>
              </c:ext>
            </c:extLst>
          </c:dPt>
          <c:cat>
            <c:numRef>
              <c:f>'מעבר מכיתה יא לכיתה יג'!$J$81:$J$100</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'מעבר מכיתה יא לכיתה יג'!$N$81:$N$100</c:f>
              <c:numCache>
                <c:formatCode>0.0</c:formatCode>
                <c:ptCount val="17"/>
                <c:pt idx="0">
                  <c:v>4.7331926439553813</c:v>
                </c:pt>
                <c:pt idx="1">
                  <c:v>5.1479697178251893</c:v>
                </c:pt>
                <c:pt idx="2">
                  <c:v>6.0911016949152543</c:v>
                </c:pt>
                <c:pt idx="3">
                  <c:v>6.5634511049358206</c:v>
                </c:pt>
                <c:pt idx="4">
                  <c:v>6.7935114038297355</c:v>
                </c:pt>
                <c:pt idx="5">
                  <c:v>8.5435313262815296</c:v>
                </c:pt>
                <c:pt idx="6">
                  <c:v>8.3435719870434486</c:v>
                </c:pt>
                <c:pt idx="7">
                  <c:v>9.8257913745485457</c:v>
                </c:pt>
                <c:pt idx="8">
                  <c:v>10.395299145299147</c:v>
                </c:pt>
                <c:pt idx="9">
                  <c:v>8.236794558401531</c:v>
                </c:pt>
                <c:pt idx="10">
                  <c:v>10.412672787811522</c:v>
                </c:pt>
                <c:pt idx="11">
                  <c:v>11.472674176053401</c:v>
                </c:pt>
                <c:pt idx="12">
                  <c:v>12.434642076242989</c:v>
                </c:pt>
                <c:pt idx="13">
                  <c:v>11.89435683070492</c:v>
                </c:pt>
                <c:pt idx="14">
                  <c:v>12.379926384774215</c:v>
                </c:pt>
                <c:pt idx="15">
                  <c:v>12.078651685393259</c:v>
                </c:pt>
                <c:pt idx="16">
                  <c:v>13.580145794086329</c:v>
                </c:pt>
              </c:numCache>
            </c:numRef>
          </c:val>
          <c:smooth val="0"/>
          <c:extLst>
            <c:ext xmlns:c16="http://schemas.microsoft.com/office/drawing/2014/chart" uri="{C3380CC4-5D6E-409C-BE32-E72D297353CC}">
              <c16:uniqueId val="{00000009-8184-4628-A574-2F0222382ADF}"/>
            </c:ext>
          </c:extLst>
        </c:ser>
        <c:dLbls>
          <c:showLegendKey val="0"/>
          <c:showVal val="0"/>
          <c:showCatName val="0"/>
          <c:showSerName val="0"/>
          <c:showPercent val="0"/>
          <c:showBubbleSize val="0"/>
        </c:dLbls>
        <c:marker val="1"/>
        <c:smooth val="0"/>
        <c:axId val="347642744"/>
        <c:axId val="347646272"/>
        <c:extLst>
          <c:ext xmlns:c15="http://schemas.microsoft.com/office/drawing/2012/chart" uri="{02D57815-91ED-43cb-92C2-25804820EDAC}">
            <c15:filteredLineSeries>
              <c15:ser>
                <c:idx val="0"/>
                <c:order val="0"/>
                <c:tx>
                  <c:strRef>
                    <c:extLst>
                      <c:ext uri="{02D57815-91ED-43cb-92C2-25804820EDAC}">
                        <c15:formulaRef>
                          <c15:sqref>'מעבר מכיתה יא לכיתה יג'!$K$80</c15:sqref>
                        </c15:formulaRef>
                      </c:ext>
                    </c:extLst>
                    <c:strCache>
                      <c:ptCount val="1"/>
                      <c:pt idx="0">
                        <c:v>אחר</c:v>
                      </c:pt>
                    </c:strCache>
                  </c:strRef>
                </c:tx>
                <c:spPr>
                  <a:ln w="28575" cap="rnd">
                    <a:solidFill>
                      <a:schemeClr val="bg2">
                        <a:lumMod val="90000"/>
                      </a:schemeClr>
                    </a:solidFill>
                    <a:round/>
                  </a:ln>
                  <a:effectLst/>
                </c:spPr>
                <c:marker>
                  <c:symbol val="triangle"/>
                  <c:size val="5"/>
                  <c:spPr>
                    <a:solidFill>
                      <a:schemeClr val="bg2">
                        <a:lumMod val="90000"/>
                      </a:schemeClr>
                    </a:solidFill>
                    <a:ln w="9525">
                      <a:solidFill>
                        <a:schemeClr val="bg2">
                          <a:lumMod val="90000"/>
                        </a:schemeClr>
                      </a:solidFill>
                    </a:ln>
                    <a:effectLst/>
                  </c:spPr>
                </c:marker>
                <c:cat>
                  <c:numRef>
                    <c:extLst>
                      <c:ext uri="{02D57815-91ED-43cb-92C2-25804820EDAC}">
                        <c15:formulaRef>
                          <c15:sqref>'מעבר מכיתה יא לכיתה יג'!$J$81:$J$100</c15:sqref>
                        </c15:formulaRef>
                      </c:ext>
                    </c:extLst>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extLst>
                      <c:ext uri="{02D57815-91ED-43cb-92C2-25804820EDAC}">
                        <c15:formulaRef>
                          <c15:sqref>'מעבר מכיתה יא לכיתה יג'!$K$81:$K$100</c15:sqref>
                        </c15:formulaRef>
                      </c:ext>
                    </c:extLst>
                    <c:numCache>
                      <c:formatCode>0.0</c:formatCode>
                      <c:ptCount val="17"/>
                      <c:pt idx="0">
                        <c:v>12.511305396442568</c:v>
                      </c:pt>
                      <c:pt idx="1">
                        <c:v>10.502408809359945</c:v>
                      </c:pt>
                      <c:pt idx="2">
                        <c:v>10.235699152542372</c:v>
                      </c:pt>
                      <c:pt idx="3">
                        <c:v>8.7997882757708084</c:v>
                      </c:pt>
                      <c:pt idx="4">
                        <c:v>10.52567386266618</c:v>
                      </c:pt>
                      <c:pt idx="5">
                        <c:v>13.216319888411018</c:v>
                      </c:pt>
                      <c:pt idx="6">
                        <c:v>14.185189322014969</c:v>
                      </c:pt>
                      <c:pt idx="7">
                        <c:v>10.941151476524325</c:v>
                      </c:pt>
                      <c:pt idx="8">
                        <c:v>9.967948717948719</c:v>
                      </c:pt>
                      <c:pt idx="9">
                        <c:v>16.239770432564566</c:v>
                      </c:pt>
                      <c:pt idx="10">
                        <c:v>10.392493189385531</c:v>
                      </c:pt>
                      <c:pt idx="11">
                        <c:v>10.325406758448059</c:v>
                      </c:pt>
                      <c:pt idx="12">
                        <c:v>9.0978229869759488</c:v>
                      </c:pt>
                      <c:pt idx="13">
                        <c:v>10.792323769713091</c:v>
                      </c:pt>
                      <c:pt idx="14">
                        <c:v>10.377951342131251</c:v>
                      </c:pt>
                      <c:pt idx="15">
                        <c:v>10.359210078311202</c:v>
                      </c:pt>
                      <c:pt idx="16">
                        <c:v>10.009009746908019</c:v>
                      </c:pt>
                    </c:numCache>
                  </c:numRef>
                </c:val>
                <c:smooth val="0"/>
                <c:extLst>
                  <c:ext xmlns:c16="http://schemas.microsoft.com/office/drawing/2014/chart" uri="{C3380CC4-5D6E-409C-BE32-E72D297353CC}">
                    <c16:uniqueId val="{0000000F-8184-4628-A574-2F0222382ADF}"/>
                  </c:ext>
                </c:extLst>
              </c15:ser>
            </c15:filteredLineSeries>
          </c:ext>
        </c:extLst>
      </c:lineChart>
      <c:lineChart>
        <c:grouping val="standard"/>
        <c:varyColors val="0"/>
        <c:ser>
          <c:idx val="1"/>
          <c:order val="1"/>
          <c:tx>
            <c:strRef>
              <c:f>'מעבר מכיתה יא לכיתה יג'!$L$80</c:f>
              <c:strCache>
                <c:ptCount val="1"/>
                <c:pt idx="0">
                  <c:v>ישיבה גדולה ולא עובד</c:v>
                </c:pt>
              </c:strCache>
              <c:extLst xmlns:c15="http://schemas.microsoft.com/office/drawing/2012/chart"/>
            </c:strRef>
          </c:tx>
          <c:spPr>
            <a:ln w="28575" cap="rnd">
              <a:solidFill>
                <a:schemeClr val="tx1"/>
              </a:solidFill>
              <a:round/>
            </a:ln>
            <a:effectLst/>
          </c:spPr>
          <c:marker>
            <c:symbol val="circle"/>
            <c:size val="5"/>
            <c:spPr>
              <a:solidFill>
                <a:schemeClr val="tx1"/>
              </a:solidFill>
              <a:ln w="9525">
                <a:noFill/>
              </a:ln>
              <a:effectLst/>
            </c:spPr>
          </c:marker>
          <c:dPt>
            <c:idx val="9"/>
            <c:marker>
              <c:symbol val="none"/>
            </c:marker>
            <c:bubble3D val="0"/>
            <c:spPr>
              <a:ln w="28575" cap="rnd">
                <a:noFill/>
                <a:round/>
              </a:ln>
              <a:effectLst/>
            </c:spPr>
            <c:extLst>
              <c:ext xmlns:c16="http://schemas.microsoft.com/office/drawing/2014/chart" uri="{C3380CC4-5D6E-409C-BE32-E72D297353CC}">
                <c16:uniqueId val="{0000000B-8184-4628-A574-2F0222382ADF}"/>
              </c:ext>
            </c:extLst>
          </c:dPt>
          <c:dPt>
            <c:idx val="10"/>
            <c:marker>
              <c:symbol val="circle"/>
              <c:size val="5"/>
              <c:spPr>
                <a:solidFill>
                  <a:schemeClr val="tx1"/>
                </a:solidFill>
                <a:ln w="9525">
                  <a:noFill/>
                </a:ln>
                <a:effectLst/>
              </c:spPr>
            </c:marker>
            <c:bubble3D val="0"/>
            <c:spPr>
              <a:ln w="28575" cap="rnd">
                <a:noFill/>
                <a:round/>
              </a:ln>
              <a:effectLst/>
            </c:spPr>
            <c:extLst>
              <c:ext xmlns:c16="http://schemas.microsoft.com/office/drawing/2014/chart" uri="{C3380CC4-5D6E-409C-BE32-E72D297353CC}">
                <c16:uniqueId val="{0000000D-8184-4628-A574-2F0222382ADF}"/>
              </c:ext>
            </c:extLst>
          </c:dPt>
          <c:cat>
            <c:numRef>
              <c:f>'מעבר מכיתה יא לכיתה יג'!$J$81:$J$100</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'מעבר מכיתה יא לכיתה יג'!$L$81:$L$100</c:f>
              <c:numCache>
                <c:formatCode>0.0</c:formatCode>
                <c:ptCount val="17"/>
                <c:pt idx="0">
                  <c:v>70.063310220078378</c:v>
                </c:pt>
                <c:pt idx="1">
                  <c:v>76.338609772883686</c:v>
                </c:pt>
                <c:pt idx="2">
                  <c:v>73.238877118644069</c:v>
                </c:pt>
                <c:pt idx="3">
                  <c:v>73.957919809448185</c:v>
                </c:pt>
                <c:pt idx="4">
                  <c:v>72.411269667032556</c:v>
                </c:pt>
                <c:pt idx="5">
                  <c:v>67.639195629431597</c:v>
                </c:pt>
                <c:pt idx="6">
                  <c:v>68.066569864849768</c:v>
                </c:pt>
                <c:pt idx="7">
                  <c:v>69.31166347992351</c:v>
                </c:pt>
                <c:pt idx="8">
                  <c:v>67.745726495726501</c:v>
                </c:pt>
                <c:pt idx="9">
                  <c:v>60.55903921777022</c:v>
                </c:pt>
                <c:pt idx="10">
                  <c:v>64.93794773484008</c:v>
                </c:pt>
                <c:pt idx="11">
                  <c:v>63.110137672090119</c:v>
                </c:pt>
                <c:pt idx="12">
                  <c:v>63.466108945717266</c:v>
                </c:pt>
                <c:pt idx="13">
                  <c:v>60.877826334790043</c:v>
                </c:pt>
                <c:pt idx="14">
                  <c:v>61.863722057635343</c:v>
                </c:pt>
                <c:pt idx="15">
                  <c:v>63.585291113381004</c:v>
                </c:pt>
                <c:pt idx="16">
                  <c:v>61.094274715373906</c:v>
                </c:pt>
              </c:numCache>
            </c:numRef>
          </c:val>
          <c:smooth val="0"/>
          <c:extLst>
            <c:ext xmlns:c16="http://schemas.microsoft.com/office/drawing/2014/chart" uri="{C3380CC4-5D6E-409C-BE32-E72D297353CC}">
              <c16:uniqueId val="{0000000E-8184-4628-A574-2F0222382ADF}"/>
            </c:ext>
          </c:extLst>
        </c:ser>
        <c:dLbls>
          <c:showLegendKey val="0"/>
          <c:showVal val="0"/>
          <c:showCatName val="0"/>
          <c:showSerName val="0"/>
          <c:showPercent val="0"/>
          <c:showBubbleSize val="0"/>
        </c:dLbls>
        <c:marker val="1"/>
        <c:smooth val="0"/>
        <c:axId val="347641176"/>
        <c:axId val="347644704"/>
      </c:lineChart>
      <c:catAx>
        <c:axId val="347642744"/>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8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crossAx val="347646272"/>
        <c:crosses val="autoZero"/>
        <c:auto val="1"/>
        <c:lblAlgn val="ctr"/>
        <c:lblOffset val="100"/>
        <c:noMultiLvlLbl val="0"/>
      </c:catAx>
      <c:valAx>
        <c:axId val="347646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crossAx val="347642744"/>
        <c:crosses val="autoZero"/>
        <c:crossBetween val="midCat"/>
      </c:valAx>
      <c:valAx>
        <c:axId val="347644704"/>
        <c:scaling>
          <c:orientation val="minMax"/>
        </c:scaling>
        <c:delete val="0"/>
        <c:axPos val="r"/>
        <c:numFmt formatCode="#,##0" sourceLinked="0"/>
        <c:majorTickMark val="out"/>
        <c:minorTickMark val="none"/>
        <c:tickLblPos val="nextTo"/>
        <c:spPr>
          <a:solidFill>
            <a:sysClr val="window" lastClr="FFFFFF"/>
          </a:solidFill>
          <a:ln>
            <a:solidFill>
              <a:schemeClr val="bg1"/>
            </a:solid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crossAx val="347641176"/>
        <c:crosses val="max"/>
        <c:crossBetween val="between"/>
      </c:valAx>
      <c:catAx>
        <c:axId val="347641176"/>
        <c:scaling>
          <c:orientation val="minMax"/>
        </c:scaling>
        <c:delete val="1"/>
        <c:axPos val="b"/>
        <c:numFmt formatCode="General" sourceLinked="1"/>
        <c:majorTickMark val="out"/>
        <c:minorTickMark val="none"/>
        <c:tickLblPos val="nextTo"/>
        <c:crossAx val="34764470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he-IL"/>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52833840985342E-2"/>
          <c:y val="4.9017103570673543E-2"/>
          <c:w val="0.97361111111111109"/>
          <c:h val="0.76855031269060414"/>
        </c:manualLayout>
      </c:layout>
      <c:barChart>
        <c:barDir val="col"/>
        <c:grouping val="clustered"/>
        <c:varyColors val="0"/>
        <c:ser>
          <c:idx val="0"/>
          <c:order val="0"/>
          <c:spPr>
            <a:solidFill>
              <a:schemeClr val="accent1"/>
            </a:solidFill>
            <a:ln>
              <a:noFill/>
            </a:ln>
            <a:effectLst/>
          </c:spPr>
          <c:invertIfNegative val="0"/>
          <c:dPt>
            <c:idx val="3"/>
            <c:invertIfNegative val="0"/>
            <c:bubble3D val="0"/>
            <c:spPr>
              <a:solidFill>
                <a:srgbClr val="00B0F0"/>
              </a:solidFill>
              <a:ln>
                <a:noFill/>
              </a:ln>
              <a:effectLst/>
            </c:spPr>
            <c:extLst>
              <c:ext xmlns:c16="http://schemas.microsoft.com/office/drawing/2014/chart" uri="{C3380CC4-5D6E-409C-BE32-E72D297353CC}">
                <c16:uniqueId val="{00000001-CD39-4A00-82B1-7C1D1188C307}"/>
              </c:ext>
            </c:extLst>
          </c:dPt>
          <c:dPt>
            <c:idx val="10"/>
            <c:invertIfNegative val="0"/>
            <c:bubble3D val="0"/>
            <c:spPr>
              <a:solidFill>
                <a:schemeClr val="tx1"/>
              </a:solidFill>
              <a:ln>
                <a:noFill/>
              </a:ln>
              <a:effectLst/>
            </c:spPr>
            <c:extLst>
              <c:ext xmlns:c16="http://schemas.microsoft.com/office/drawing/2014/chart" uri="{C3380CC4-5D6E-409C-BE32-E72D297353CC}">
                <c16:uniqueId val="{00000003-CD39-4A00-82B1-7C1D1188C307}"/>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David" panose="020E0502060401010101" pitchFamily="34" charset="-79"/>
                    <a:ea typeface="+mn-ea"/>
                    <a:cs typeface="David" panose="020E0502060401010101" pitchFamily="34" charset="-79"/>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תואר!$C$7:$C$18</c:f>
              <c:strCache>
                <c:ptCount val="11"/>
                <c:pt idx="0">
                  <c:v>מתמטיקה, סטטיסטיקה, מדעי המחשב, פיזיקה</c:v>
                </c:pt>
                <c:pt idx="1">
                  <c:v>הנדסה ואדריכלות</c:v>
                </c:pt>
                <c:pt idx="2">
                  <c:v>מקצועות עזר רפואיים</c:v>
                </c:pt>
                <c:pt idx="3">
                  <c:v>סה"כ מסיימי תואר</c:v>
                </c:pt>
                <c:pt idx="4">
                  <c:v>משפטים</c:v>
                </c:pt>
                <c:pt idx="5">
                  <c:v>מדעי החברה, מינהל עסקים</c:v>
                </c:pt>
                <c:pt idx="6">
                  <c:v>חינוך</c:v>
                </c:pt>
                <c:pt idx="7">
                  <c:v>מדעי הרוח, ספרות</c:v>
                </c:pt>
                <c:pt idx="8">
                  <c:v>ביולוגיה וחקלאות</c:v>
                </c:pt>
                <c:pt idx="9">
                  <c:v>אומנות ועיצוב</c:v>
                </c:pt>
                <c:pt idx="10">
                  <c:v>סה"כ חרדים</c:v>
                </c:pt>
              </c:strCache>
              <c:extLst/>
            </c:strRef>
          </c:cat>
          <c:val>
            <c:numRef>
              <c:f>תואר!$G$7:$G$18</c:f>
              <c:numCache>
                <c:formatCode>0.0</c:formatCode>
                <c:ptCount val="11"/>
                <c:pt idx="0">
                  <c:v>21.596330000000002</c:v>
                </c:pt>
                <c:pt idx="1">
                  <c:v>20.213950000000001</c:v>
                </c:pt>
                <c:pt idx="2">
                  <c:v>15.796250000000001</c:v>
                </c:pt>
                <c:pt idx="3">
                  <c:v>15.046419999999999</c:v>
                </c:pt>
                <c:pt idx="4">
                  <c:v>14.06498</c:v>
                </c:pt>
                <c:pt idx="5">
                  <c:v>13.366389999999999</c:v>
                </c:pt>
                <c:pt idx="6">
                  <c:v>11.791459999999999</c:v>
                </c:pt>
                <c:pt idx="7">
                  <c:v>11.536490000000001</c:v>
                </c:pt>
                <c:pt idx="8">
                  <c:v>10.78692</c:v>
                </c:pt>
                <c:pt idx="9">
                  <c:v>9.2496939999999999</c:v>
                </c:pt>
                <c:pt idx="10">
                  <c:v>7.7</c:v>
                </c:pt>
              </c:numCache>
              <c:extLst/>
            </c:numRef>
          </c:val>
          <c:extLst>
            <c:ext xmlns:c16="http://schemas.microsoft.com/office/drawing/2014/chart" uri="{C3380CC4-5D6E-409C-BE32-E72D297353CC}">
              <c16:uniqueId val="{00000000-8D54-4795-9E23-3A679089319A}"/>
            </c:ext>
          </c:extLst>
        </c:ser>
        <c:dLbls>
          <c:dLblPos val="outEnd"/>
          <c:showLegendKey val="0"/>
          <c:showVal val="1"/>
          <c:showCatName val="0"/>
          <c:showSerName val="0"/>
          <c:showPercent val="0"/>
          <c:showBubbleSize val="0"/>
        </c:dLbls>
        <c:gapWidth val="219"/>
        <c:overlap val="-27"/>
        <c:axId val="357388328"/>
        <c:axId val="357389896"/>
      </c:barChart>
      <c:catAx>
        <c:axId val="357388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crossAx val="357389896"/>
        <c:crosses val="autoZero"/>
        <c:auto val="1"/>
        <c:lblAlgn val="ctr"/>
        <c:lblOffset val="100"/>
        <c:noMultiLvlLbl val="0"/>
      </c:catAx>
      <c:valAx>
        <c:axId val="357389896"/>
        <c:scaling>
          <c:orientation val="minMax"/>
        </c:scaling>
        <c:delete val="1"/>
        <c:axPos val="l"/>
        <c:numFmt formatCode="0.0" sourceLinked="1"/>
        <c:majorTickMark val="none"/>
        <c:minorTickMark val="none"/>
        <c:tickLblPos val="nextTo"/>
        <c:crossAx val="357388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351110942505931E-2"/>
          <c:y val="7.6647620150388673E-2"/>
          <c:w val="0.94538660112742656"/>
          <c:h val="0.76001925558302008"/>
        </c:manualLayout>
      </c:layout>
      <c:barChart>
        <c:barDir val="col"/>
        <c:grouping val="clustered"/>
        <c:varyColors val="0"/>
        <c:ser>
          <c:idx val="0"/>
          <c:order val="0"/>
          <c:tx>
            <c:strRef>
              <c:f>'עדכני - עיבוד של פרטנוי'!$D$4</c:f>
              <c:strCache>
                <c:ptCount val="1"/>
                <c:pt idx="0">
                  <c:v>יהודים לא חרדים ואחרים</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David" panose="020E0502060401010101" pitchFamily="34" charset="-79"/>
                    <a:ea typeface="+mn-ea"/>
                    <a:cs typeface="David" panose="020E0502060401010101" pitchFamily="34" charset="-79"/>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'עדכני - עיבוד של פרטנוי'!$C$5:$C$7</c:f>
              <c:strCache>
                <c:ptCount val="3"/>
                <c:pt idx="0">
                  <c:v>אוריינות קריאה</c:v>
                </c:pt>
                <c:pt idx="1">
                  <c:v>אוריינות מתמטית</c:v>
                </c:pt>
                <c:pt idx="2">
                  <c:v>פתרון בעיות בסביבה מתוקשבת</c:v>
                </c:pt>
              </c:strCache>
            </c:strRef>
          </c:cat>
          <c:val>
            <c:numRef>
              <c:f>'עדכני - עיבוד של פרטנוי'!$D$5:$D$7</c:f>
              <c:numCache>
                <c:formatCode>0</c:formatCode>
                <c:ptCount val="3"/>
                <c:pt idx="0">
                  <c:v>277</c:v>
                </c:pt>
                <c:pt idx="1">
                  <c:v>272.69</c:v>
                </c:pt>
                <c:pt idx="2">
                  <c:v>291.14999999999998</c:v>
                </c:pt>
              </c:numCache>
            </c:numRef>
          </c:val>
          <c:extLst>
            <c:ext xmlns:c16="http://schemas.microsoft.com/office/drawing/2014/chart" uri="{C3380CC4-5D6E-409C-BE32-E72D297353CC}">
              <c16:uniqueId val="{00000000-447A-4786-B049-4EC0727ECE40}"/>
            </c:ext>
          </c:extLst>
        </c:ser>
        <c:ser>
          <c:idx val="1"/>
          <c:order val="1"/>
          <c:tx>
            <c:strRef>
              <c:f>'עדכני - עיבוד של פרטנוי'!$E$4</c:f>
              <c:strCache>
                <c:ptCount val="1"/>
                <c:pt idx="0">
                  <c:v>ערבים</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David" panose="020E0502060401010101" pitchFamily="34" charset="-79"/>
                    <a:ea typeface="+mn-ea"/>
                    <a:cs typeface="David" panose="020E0502060401010101" pitchFamily="34" charset="-79"/>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'עדכני - עיבוד של פרטנוי'!$C$5:$C$7</c:f>
              <c:strCache>
                <c:ptCount val="3"/>
                <c:pt idx="0">
                  <c:v>אוריינות קריאה</c:v>
                </c:pt>
                <c:pt idx="1">
                  <c:v>אוריינות מתמטית</c:v>
                </c:pt>
                <c:pt idx="2">
                  <c:v>פתרון בעיות בסביבה מתוקשבת</c:v>
                </c:pt>
              </c:strCache>
            </c:strRef>
          </c:cat>
          <c:val>
            <c:numRef>
              <c:f>'עדכני - עיבוד של פרטנוי'!$E$5:$E$7</c:f>
              <c:numCache>
                <c:formatCode>0</c:formatCode>
                <c:ptCount val="3"/>
                <c:pt idx="0">
                  <c:v>231</c:v>
                </c:pt>
                <c:pt idx="1">
                  <c:v>218.78</c:v>
                </c:pt>
                <c:pt idx="2">
                  <c:v>235</c:v>
                </c:pt>
              </c:numCache>
            </c:numRef>
          </c:val>
          <c:extLst>
            <c:ext xmlns:c16="http://schemas.microsoft.com/office/drawing/2014/chart" uri="{C3380CC4-5D6E-409C-BE32-E72D297353CC}">
              <c16:uniqueId val="{00000001-447A-4786-B049-4EC0727ECE40}"/>
            </c:ext>
          </c:extLst>
        </c:ser>
        <c:ser>
          <c:idx val="2"/>
          <c:order val="2"/>
          <c:tx>
            <c:strRef>
              <c:f>'עדכני - עיבוד של פרטנוי'!$F$4</c:f>
              <c:strCache>
                <c:ptCount val="1"/>
                <c:pt idx="0">
                  <c:v>חרדים</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David" panose="020E0502060401010101" pitchFamily="34" charset="-79"/>
                    <a:ea typeface="+mn-ea"/>
                    <a:cs typeface="David" panose="020E0502060401010101" pitchFamily="34" charset="-79"/>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'עדכני - עיבוד של פרטנוי'!$C$5:$C$7</c:f>
              <c:strCache>
                <c:ptCount val="3"/>
                <c:pt idx="0">
                  <c:v>אוריינות קריאה</c:v>
                </c:pt>
                <c:pt idx="1">
                  <c:v>אוריינות מתמטית</c:v>
                </c:pt>
                <c:pt idx="2">
                  <c:v>פתרון בעיות בסביבה מתוקשבת</c:v>
                </c:pt>
              </c:strCache>
            </c:strRef>
          </c:cat>
          <c:val>
            <c:numRef>
              <c:f>'עדכני - עיבוד של פרטנוי'!$F$5:$F$7</c:f>
              <c:numCache>
                <c:formatCode>0</c:formatCode>
                <c:ptCount val="3"/>
                <c:pt idx="0">
                  <c:v>263.77</c:v>
                </c:pt>
                <c:pt idx="1">
                  <c:v>264.44</c:v>
                </c:pt>
                <c:pt idx="2">
                  <c:v>263.37</c:v>
                </c:pt>
              </c:numCache>
            </c:numRef>
          </c:val>
          <c:extLst>
            <c:ext xmlns:c16="http://schemas.microsoft.com/office/drawing/2014/chart" uri="{C3380CC4-5D6E-409C-BE32-E72D297353CC}">
              <c16:uniqueId val="{00000002-447A-4786-B049-4EC0727ECE40}"/>
            </c:ext>
          </c:extLst>
        </c:ser>
        <c:ser>
          <c:idx val="3"/>
          <c:order val="3"/>
          <c:tx>
            <c:strRef>
              <c:f>'עדכני - עיבוד של פרטנוי'!$G$4</c:f>
              <c:strCache>
                <c:ptCount val="1"/>
                <c:pt idx="0">
                  <c:v>OECD</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David" panose="020E0502060401010101" pitchFamily="34" charset="-79"/>
                    <a:ea typeface="+mn-ea"/>
                    <a:cs typeface="David" panose="020E0502060401010101" pitchFamily="34" charset="-79"/>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'עדכני - עיבוד של פרטנוי'!$C$5:$C$7</c:f>
              <c:strCache>
                <c:ptCount val="3"/>
                <c:pt idx="0">
                  <c:v>אוריינות קריאה</c:v>
                </c:pt>
                <c:pt idx="1">
                  <c:v>אוריינות מתמטית</c:v>
                </c:pt>
                <c:pt idx="2">
                  <c:v>פתרון בעיות בסביבה מתוקשבת</c:v>
                </c:pt>
              </c:strCache>
            </c:strRef>
          </c:cat>
          <c:val>
            <c:numRef>
              <c:f>'עדכני - עיבוד של פרטנוי'!$G$5:$G$7</c:f>
              <c:numCache>
                <c:formatCode>0</c:formatCode>
                <c:ptCount val="3"/>
                <c:pt idx="0">
                  <c:v>276</c:v>
                </c:pt>
                <c:pt idx="1">
                  <c:v>271</c:v>
                </c:pt>
                <c:pt idx="2">
                  <c:v>287</c:v>
                </c:pt>
              </c:numCache>
            </c:numRef>
          </c:val>
          <c:extLst>
            <c:ext xmlns:c16="http://schemas.microsoft.com/office/drawing/2014/chart" uri="{C3380CC4-5D6E-409C-BE32-E72D297353CC}">
              <c16:uniqueId val="{00000003-447A-4786-B049-4EC0727ECE40}"/>
            </c:ext>
          </c:extLst>
        </c:ser>
        <c:dLbls>
          <c:dLblPos val="outEnd"/>
          <c:showLegendKey val="0"/>
          <c:showVal val="1"/>
          <c:showCatName val="0"/>
          <c:showSerName val="0"/>
          <c:showPercent val="0"/>
          <c:showBubbleSize val="0"/>
        </c:dLbls>
        <c:gapWidth val="219"/>
        <c:overlap val="-27"/>
        <c:axId val="355615200"/>
        <c:axId val="355616768"/>
      </c:barChart>
      <c:catAx>
        <c:axId val="35561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crossAx val="355616768"/>
        <c:crosses val="autoZero"/>
        <c:auto val="1"/>
        <c:lblAlgn val="ctr"/>
        <c:lblOffset val="100"/>
        <c:noMultiLvlLbl val="0"/>
      </c:catAx>
      <c:valAx>
        <c:axId val="355616768"/>
        <c:scaling>
          <c:orientation val="minMax"/>
          <c:min val="2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crossAx val="355615200"/>
        <c:crosses val="autoZero"/>
        <c:crossBetween val="between"/>
      </c:valAx>
      <c:spPr>
        <a:noFill/>
        <a:ln>
          <a:noFill/>
        </a:ln>
        <a:effectLst/>
      </c:spPr>
    </c:plotArea>
    <c:legend>
      <c:legendPos val="b"/>
      <c:layout>
        <c:manualLayout>
          <c:xMode val="edge"/>
          <c:yMode val="edge"/>
          <c:x val="0.24759873112562922"/>
          <c:y val="0.91177848074236201"/>
          <c:w val="0.49214766561619622"/>
          <c:h val="4.4563737570133405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David" panose="020E0502060401010101" pitchFamily="34" charset="-79"/>
              <a:ea typeface="+mn-ea"/>
              <a:cs typeface="David" panose="020E0502060401010101" pitchFamily="34" charset="-79"/>
            </a:defRPr>
          </a:pPr>
          <a:endParaRPr lang="he-IL"/>
        </a:p>
      </c:txPr>
    </c:legend>
    <c:plotVisOnly val="1"/>
    <c:dispBlanksAs val="gap"/>
    <c:showDLblsOverMax val="0"/>
  </c:chart>
  <c:spPr>
    <a:noFill/>
    <a:ln>
      <a:noFill/>
    </a:ln>
    <a:effectLst/>
  </c:spPr>
  <c:txPr>
    <a:bodyPr/>
    <a:lstStyle/>
    <a:p>
      <a:pPr>
        <a:defRPr/>
      </a:pPr>
      <a:endParaRPr lang="he-IL"/>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941706120695486E-2"/>
          <c:y val="9.2913426728211665E-2"/>
          <c:w val="0.91417290722001365"/>
          <c:h val="0.7382168206013191"/>
        </c:manualLayout>
      </c:layout>
      <c:barChart>
        <c:barDir val="col"/>
        <c:grouping val="clustered"/>
        <c:varyColors val="0"/>
        <c:ser>
          <c:idx val="0"/>
          <c:order val="0"/>
          <c:tx>
            <c:strRef>
              <c:f>גיליון1!$D$11</c:f>
              <c:strCache>
                <c:ptCount val="1"/>
                <c:pt idx="0">
                  <c:v>לומדים בכולל ואינם עובדים</c:v>
                </c:pt>
              </c:strCache>
            </c:strRef>
          </c:tx>
          <c:spPr>
            <a:solidFill>
              <a:schemeClr val="tx1"/>
            </a:solidFill>
            <a:ln>
              <a:noFill/>
            </a:ln>
            <a:effectLst/>
          </c:spPr>
          <c:invertIfNegative val="0"/>
          <c:cat>
            <c:strRef>
              <c:f>גיליון1!$C$12:$C$14</c:f>
              <c:strCache>
                <c:ptCount val="3"/>
                <c:pt idx="0">
                  <c:v>אוריינות קריאה</c:v>
                </c:pt>
                <c:pt idx="1">
                  <c:v>אוריינות מתמטית</c:v>
                </c:pt>
                <c:pt idx="2">
                  <c:v>פתרון בעיות בסביבה מתוקשבת</c:v>
                </c:pt>
              </c:strCache>
            </c:strRef>
          </c:cat>
          <c:val>
            <c:numRef>
              <c:f>גיליון1!$D$12:$D$14</c:f>
              <c:numCache>
                <c:formatCode>General</c:formatCode>
                <c:ptCount val="3"/>
                <c:pt idx="0">
                  <c:v>266</c:v>
                </c:pt>
                <c:pt idx="1">
                  <c:v>281</c:v>
                </c:pt>
                <c:pt idx="2">
                  <c:v>279</c:v>
                </c:pt>
              </c:numCache>
            </c:numRef>
          </c:val>
          <c:extLst>
            <c:ext xmlns:c16="http://schemas.microsoft.com/office/drawing/2014/chart" uri="{C3380CC4-5D6E-409C-BE32-E72D297353CC}">
              <c16:uniqueId val="{00000000-80F7-469B-B9AC-DFE13811102E}"/>
            </c:ext>
          </c:extLst>
        </c:ser>
        <c:ser>
          <c:idx val="1"/>
          <c:order val="1"/>
          <c:tx>
            <c:strRef>
              <c:f>גיליון1!$E$11</c:f>
              <c:strCache>
                <c:ptCount val="1"/>
                <c:pt idx="0">
                  <c:v>עובדים ואינם לומדים בכולל</c:v>
                </c:pt>
              </c:strCache>
            </c:strRef>
          </c:tx>
          <c:spPr>
            <a:solidFill>
              <a:schemeClr val="tx1">
                <a:lumMod val="50000"/>
                <a:lumOff val="50000"/>
              </a:schemeClr>
            </a:solidFill>
            <a:ln>
              <a:noFill/>
            </a:ln>
            <a:effectLst/>
          </c:spPr>
          <c:invertIfNegative val="0"/>
          <c:cat>
            <c:strRef>
              <c:f>גיליון1!$C$12:$C$14</c:f>
              <c:strCache>
                <c:ptCount val="3"/>
                <c:pt idx="0">
                  <c:v>אוריינות קריאה</c:v>
                </c:pt>
                <c:pt idx="1">
                  <c:v>אוריינות מתמטית</c:v>
                </c:pt>
                <c:pt idx="2">
                  <c:v>פתרון בעיות בסביבה מתוקשבת</c:v>
                </c:pt>
              </c:strCache>
            </c:strRef>
          </c:cat>
          <c:val>
            <c:numRef>
              <c:f>גיליון1!$E$12:$E$14</c:f>
              <c:numCache>
                <c:formatCode>General</c:formatCode>
                <c:ptCount val="3"/>
                <c:pt idx="0">
                  <c:v>245</c:v>
                </c:pt>
                <c:pt idx="1">
                  <c:v>263</c:v>
                </c:pt>
                <c:pt idx="2">
                  <c:v>277</c:v>
                </c:pt>
              </c:numCache>
            </c:numRef>
          </c:val>
          <c:extLst>
            <c:ext xmlns:c16="http://schemas.microsoft.com/office/drawing/2014/chart" uri="{C3380CC4-5D6E-409C-BE32-E72D297353CC}">
              <c16:uniqueId val="{00000001-80F7-469B-B9AC-DFE13811102E}"/>
            </c:ext>
          </c:extLst>
        </c:ser>
        <c:dLbls>
          <c:showLegendKey val="0"/>
          <c:showVal val="0"/>
          <c:showCatName val="0"/>
          <c:showSerName val="0"/>
          <c:showPercent val="0"/>
          <c:showBubbleSize val="0"/>
        </c:dLbls>
        <c:gapWidth val="219"/>
        <c:overlap val="-27"/>
        <c:axId val="357382840"/>
        <c:axId val="357379704"/>
      </c:barChart>
      <c:catAx>
        <c:axId val="357382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crossAx val="357379704"/>
        <c:crosses val="autoZero"/>
        <c:auto val="1"/>
        <c:lblAlgn val="ctr"/>
        <c:lblOffset val="100"/>
        <c:noMultiLvlLbl val="0"/>
      </c:catAx>
      <c:valAx>
        <c:axId val="357379704"/>
        <c:scaling>
          <c:orientation val="minMax"/>
          <c:min val="2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crossAx val="357382840"/>
        <c:crosses val="autoZero"/>
        <c:crossBetween val="between"/>
      </c:valAx>
      <c:spPr>
        <a:noFill/>
        <a:ln>
          <a:noFill/>
        </a:ln>
        <a:effectLst/>
      </c:spPr>
    </c:plotArea>
    <c:legend>
      <c:legendPos val="b"/>
      <c:layout>
        <c:manualLayout>
          <c:xMode val="edge"/>
          <c:yMode val="edge"/>
          <c:x val="0.22137255882794316"/>
          <c:y val="0.90920621087003262"/>
          <c:w val="0.55725488234411369"/>
          <c:h val="4.4981335934422537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legend>
    <c:plotVisOnly val="1"/>
    <c:dispBlanksAs val="gap"/>
    <c:showDLblsOverMax val="0"/>
  </c:chart>
  <c:spPr>
    <a:noFill/>
    <a:ln>
      <a:noFill/>
    </a:ln>
    <a:effectLst/>
  </c:spPr>
  <c:txPr>
    <a:bodyPr/>
    <a:lstStyle/>
    <a:p>
      <a:pPr>
        <a:defRPr/>
      </a:pPr>
      <a:endParaRPr lang="he-IL"/>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e-IL" sz="1800" b="1" i="0" baseline="0" dirty="0">
                <a:solidFill>
                  <a:schemeClr val="tx1"/>
                </a:solidFill>
                <a:effectLst/>
                <a:latin typeface="David" panose="020E0502060401010101" pitchFamily="34" charset="-79"/>
                <a:cs typeface="David" panose="020E0502060401010101" pitchFamily="34" charset="-79"/>
              </a:rPr>
              <a:t>שכירים לפי ענף כלכלי והשכר הממוצע ברוטו לחודש עבודה מעבודה שכירה של גברים חרדים בני 34-25, 2019 </a:t>
            </a:r>
            <a:r>
              <a:rPr lang="he-IL" sz="1800" b="0" i="0" baseline="0" dirty="0">
                <a:solidFill>
                  <a:schemeClr val="tx1"/>
                </a:solidFill>
                <a:effectLst/>
                <a:latin typeface="David" panose="020E0502060401010101" pitchFamily="34" charset="-79"/>
                <a:cs typeface="David" panose="020E0502060401010101" pitchFamily="34" charset="-79"/>
              </a:rPr>
              <a:t>(אחוזים, אלפי ש"ח)</a:t>
            </a:r>
            <a:endParaRPr lang="he-IL" dirty="0">
              <a:solidFill>
                <a:schemeClr val="tx1"/>
              </a:solidFill>
              <a:effectLst/>
              <a:latin typeface="David" panose="020E0502060401010101" pitchFamily="34" charset="-79"/>
              <a:cs typeface="David" panose="020E0502060401010101" pitchFamily="34" charset="-79"/>
            </a:endParaRPr>
          </a:p>
        </c:rich>
      </c:tx>
      <c:layout>
        <c:manualLayout>
          <c:xMode val="edge"/>
          <c:yMode val="edge"/>
          <c:x val="0.11480774989362397"/>
          <c:y val="9.159186664224217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e-IL"/>
        </a:p>
      </c:txPr>
    </c:title>
    <c:autoTitleDeleted val="0"/>
    <c:plotArea>
      <c:layout>
        <c:manualLayout>
          <c:layoutTarget val="inner"/>
          <c:xMode val="edge"/>
          <c:yMode val="edge"/>
          <c:x val="0.45652802299205592"/>
          <c:y val="0.15254619611794462"/>
          <c:w val="0.52703206675690928"/>
          <c:h val="0.75463807793088356"/>
        </c:manualLayout>
      </c:layout>
      <c:barChart>
        <c:barDir val="bar"/>
        <c:grouping val="clustered"/>
        <c:varyColors val="0"/>
        <c:ser>
          <c:idx val="0"/>
          <c:order val="0"/>
          <c:tx>
            <c:strRef>
              <c:f>'ענף '!$E$69</c:f>
              <c:strCache>
                <c:ptCount val="1"/>
                <c:pt idx="0">
                  <c:v>שיעור השכירים בענף</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70C0"/>
                    </a:solidFill>
                    <a:latin typeface="David" panose="020E0502060401010101" pitchFamily="34" charset="-79"/>
                    <a:ea typeface="+mn-ea"/>
                    <a:cs typeface="David" panose="020E0502060401010101" pitchFamily="34" charset="-79"/>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'ענף '!$D$70:$D$88</c:f>
              <c:strCache>
                <c:ptCount val="13"/>
                <c:pt idx="0">
                  <c:v>חינוך</c:v>
                </c:pt>
                <c:pt idx="1">
                  <c:v>מסחר סיטוני וקמעוני; תיקון כלי רכב</c:v>
                </c:pt>
                <c:pt idx="2">
                  <c:v>תעשייה</c:v>
                </c:pt>
                <c:pt idx="3">
                  <c:v>שירותי ניהול ותמיכה</c:v>
                </c:pt>
                <c:pt idx="4">
                  <c:v>שירותי בריאות, רווחה וסעד</c:v>
                </c:pt>
                <c:pt idx="5">
                  <c:v>שירותים אחרים</c:v>
                </c:pt>
                <c:pt idx="6">
                  <c:v>שירותי אירוח ואוכל</c:v>
                </c:pt>
                <c:pt idx="7">
                  <c:v>שירותים מקצועיים, מדעיים וטכניים</c:v>
                </c:pt>
                <c:pt idx="8">
                  <c:v>בינוי</c:v>
                </c:pt>
                <c:pt idx="9">
                  <c:v>מידע ותקשורת</c:v>
                </c:pt>
                <c:pt idx="10">
                  <c:v>מינהל מקומי, מינהל ציבורי וביטחון</c:v>
                </c:pt>
                <c:pt idx="11">
                  <c:v>שירותי תחבורה, אחסנה, דואר ובלדרות</c:v>
                </c:pt>
                <c:pt idx="12">
                  <c:v>שירותים פיננסיים ושירותי ביטוח</c:v>
                </c:pt>
              </c:strCache>
            </c:strRef>
          </c:cat>
          <c:val>
            <c:numRef>
              <c:f>'ענף '!$E$70:$E$88</c:f>
              <c:numCache>
                <c:formatCode>0.0</c:formatCode>
                <c:ptCount val="13"/>
                <c:pt idx="0">
                  <c:v>20.993019148280016</c:v>
                </c:pt>
                <c:pt idx="1">
                  <c:v>17.382040427261771</c:v>
                </c:pt>
                <c:pt idx="2">
                  <c:v>8.1078807928453269</c:v>
                </c:pt>
                <c:pt idx="3">
                  <c:v>7.6004373545655897</c:v>
                </c:pt>
                <c:pt idx="4">
                  <c:v>7.5387591465978856</c:v>
                </c:pt>
                <c:pt idx="5">
                  <c:v>5.8454119823936752</c:v>
                </c:pt>
                <c:pt idx="6">
                  <c:v>5.444503630603605</c:v>
                </c:pt>
                <c:pt idx="7">
                  <c:v>5.1585410300260728</c:v>
                </c:pt>
                <c:pt idx="8">
                  <c:v>4.8753819843561637</c:v>
                </c:pt>
                <c:pt idx="9">
                  <c:v>4.070761725868401</c:v>
                </c:pt>
                <c:pt idx="10">
                  <c:v>3.9726373041016005</c:v>
                </c:pt>
                <c:pt idx="11">
                  <c:v>3.5969609464801371</c:v>
                </c:pt>
                <c:pt idx="12">
                  <c:v>2.0522021923799381</c:v>
                </c:pt>
              </c:numCache>
            </c:numRef>
          </c:val>
          <c:extLst>
            <c:ext xmlns:c16="http://schemas.microsoft.com/office/drawing/2014/chart" uri="{C3380CC4-5D6E-409C-BE32-E72D297353CC}">
              <c16:uniqueId val="{00000000-B7D8-447D-ADB8-ABC42EEB6B28}"/>
            </c:ext>
          </c:extLst>
        </c:ser>
        <c:ser>
          <c:idx val="1"/>
          <c:order val="1"/>
          <c:tx>
            <c:strRef>
              <c:f>'ענף '!$F$69</c:f>
              <c:strCache>
                <c:ptCount val="1"/>
                <c:pt idx="0">
                  <c:v>שכר שכיר לחודש עבודה</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2"/>
                    </a:solidFill>
                    <a:latin typeface="David" panose="020E0502060401010101" pitchFamily="34" charset="-79"/>
                    <a:ea typeface="+mn-ea"/>
                    <a:cs typeface="David" panose="020E0502060401010101" pitchFamily="34" charset="-79"/>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'ענף '!$D$70:$D$88</c:f>
              <c:strCache>
                <c:ptCount val="13"/>
                <c:pt idx="0">
                  <c:v>חינוך</c:v>
                </c:pt>
                <c:pt idx="1">
                  <c:v>מסחר סיטוני וקמעוני; תיקון כלי רכב</c:v>
                </c:pt>
                <c:pt idx="2">
                  <c:v>תעשייה</c:v>
                </c:pt>
                <c:pt idx="3">
                  <c:v>שירותי ניהול ותמיכה</c:v>
                </c:pt>
                <c:pt idx="4">
                  <c:v>שירותי בריאות, רווחה וסעד</c:v>
                </c:pt>
                <c:pt idx="5">
                  <c:v>שירותים אחרים</c:v>
                </c:pt>
                <c:pt idx="6">
                  <c:v>שירותי אירוח ואוכל</c:v>
                </c:pt>
                <c:pt idx="7">
                  <c:v>שירותים מקצועיים, מדעיים וטכניים</c:v>
                </c:pt>
                <c:pt idx="8">
                  <c:v>בינוי</c:v>
                </c:pt>
                <c:pt idx="9">
                  <c:v>מידע ותקשורת</c:v>
                </c:pt>
                <c:pt idx="10">
                  <c:v>מינהל מקומי, מינהל ציבורי וביטחון</c:v>
                </c:pt>
                <c:pt idx="11">
                  <c:v>שירותי תחבורה, אחסנה, דואר ובלדרות</c:v>
                </c:pt>
                <c:pt idx="12">
                  <c:v>שירותים פיננסיים ושירותי ביטוח</c:v>
                </c:pt>
              </c:strCache>
            </c:strRef>
          </c:cat>
          <c:val>
            <c:numRef>
              <c:f>'ענף '!$F$70:$F$88</c:f>
              <c:numCache>
                <c:formatCode>0.0</c:formatCode>
                <c:ptCount val="13"/>
                <c:pt idx="0">
                  <c:v>5.8186249170673063</c:v>
                </c:pt>
                <c:pt idx="1">
                  <c:v>7.7875524090322576</c:v>
                </c:pt>
                <c:pt idx="2">
                  <c:v>8.4277869543568471</c:v>
                </c:pt>
                <c:pt idx="3">
                  <c:v>6.69619568646256</c:v>
                </c:pt>
                <c:pt idx="4">
                  <c:v>5.6573166054295267</c:v>
                </c:pt>
                <c:pt idx="5">
                  <c:v>5.401823288729017</c:v>
                </c:pt>
                <c:pt idx="6">
                  <c:v>6.3334560226570549</c:v>
                </c:pt>
                <c:pt idx="7">
                  <c:v>9.378370489130436</c:v>
                </c:pt>
                <c:pt idx="8">
                  <c:v>9.3717407130534802</c:v>
                </c:pt>
                <c:pt idx="9">
                  <c:v>15.416136336088154</c:v>
                </c:pt>
                <c:pt idx="10">
                  <c:v>8.8439527388849672</c:v>
                </c:pt>
                <c:pt idx="11">
                  <c:v>8.3747003624318026</c:v>
                </c:pt>
                <c:pt idx="12">
                  <c:v>10.905750987704918</c:v>
                </c:pt>
              </c:numCache>
            </c:numRef>
          </c:val>
          <c:extLst>
            <c:ext xmlns:c16="http://schemas.microsoft.com/office/drawing/2014/chart" uri="{C3380CC4-5D6E-409C-BE32-E72D297353CC}">
              <c16:uniqueId val="{00000001-B7D8-447D-ADB8-ABC42EEB6B28}"/>
            </c:ext>
          </c:extLst>
        </c:ser>
        <c:dLbls>
          <c:dLblPos val="outEnd"/>
          <c:showLegendKey val="0"/>
          <c:showVal val="1"/>
          <c:showCatName val="0"/>
          <c:showSerName val="0"/>
          <c:showPercent val="0"/>
          <c:showBubbleSize val="0"/>
        </c:dLbls>
        <c:gapWidth val="182"/>
        <c:axId val="362821048"/>
        <c:axId val="362823008"/>
      </c:barChart>
      <c:catAx>
        <c:axId val="3628210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crossAx val="362823008"/>
        <c:crosses val="autoZero"/>
        <c:auto val="1"/>
        <c:lblAlgn val="ctr"/>
        <c:lblOffset val="100"/>
        <c:noMultiLvlLbl val="0"/>
      </c:catAx>
      <c:valAx>
        <c:axId val="362823008"/>
        <c:scaling>
          <c:orientation val="minMax"/>
        </c:scaling>
        <c:delete val="1"/>
        <c:axPos val="b"/>
        <c:numFmt formatCode="0.0" sourceLinked="1"/>
        <c:majorTickMark val="none"/>
        <c:minorTickMark val="none"/>
        <c:tickLblPos val="nextTo"/>
        <c:crossAx val="362821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legend>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e-IL" sz="1800" b="1" i="0" baseline="0" dirty="0">
                <a:solidFill>
                  <a:schemeClr val="tx1"/>
                </a:solidFill>
                <a:effectLst/>
                <a:latin typeface="David" panose="020E0502060401010101" pitchFamily="34" charset="-79"/>
                <a:cs typeface="David" panose="020E0502060401010101" pitchFamily="34" charset="-79"/>
              </a:rPr>
              <a:t>שכירים לפי ענף כלכלי</a:t>
            </a:r>
            <a:r>
              <a:rPr lang="he-IL" sz="1800" b="1" i="0" baseline="30000" dirty="0">
                <a:solidFill>
                  <a:schemeClr val="tx1"/>
                </a:solidFill>
                <a:effectLst/>
                <a:latin typeface="David" panose="020E0502060401010101" pitchFamily="34" charset="-79"/>
                <a:cs typeface="David" panose="020E0502060401010101" pitchFamily="34" charset="-79"/>
              </a:rPr>
              <a:t> </a:t>
            </a:r>
            <a:r>
              <a:rPr lang="he-IL" sz="1800" b="1" i="0" baseline="0" dirty="0">
                <a:solidFill>
                  <a:schemeClr val="tx1"/>
                </a:solidFill>
                <a:effectLst/>
                <a:latin typeface="David" panose="020E0502060401010101" pitchFamily="34" charset="-79"/>
                <a:cs typeface="David" panose="020E0502060401010101" pitchFamily="34" charset="-79"/>
              </a:rPr>
              <a:t>והשכר הממוצע ברוטו</a:t>
            </a:r>
            <a:r>
              <a:rPr lang="he-IL" sz="1800" b="1" i="0" baseline="30000" dirty="0">
                <a:solidFill>
                  <a:schemeClr val="tx1"/>
                </a:solidFill>
                <a:effectLst/>
                <a:latin typeface="David" panose="020E0502060401010101" pitchFamily="34" charset="-79"/>
                <a:cs typeface="David" panose="020E0502060401010101" pitchFamily="34" charset="-79"/>
              </a:rPr>
              <a:t> </a:t>
            </a:r>
            <a:r>
              <a:rPr lang="he-IL" sz="1800" b="1" i="0" baseline="0" dirty="0">
                <a:solidFill>
                  <a:schemeClr val="tx1"/>
                </a:solidFill>
                <a:effectLst/>
                <a:latin typeface="David" panose="020E0502060401010101" pitchFamily="34" charset="-79"/>
                <a:cs typeface="David" panose="020E0502060401010101" pitchFamily="34" charset="-79"/>
              </a:rPr>
              <a:t>לחודש עבודה מעבודה שכירה של גברים חרדים בני 34-25 הלומדים בכולל, 2019 </a:t>
            </a:r>
            <a:r>
              <a:rPr lang="he-IL" sz="1800" b="0" i="0" baseline="0" dirty="0">
                <a:solidFill>
                  <a:schemeClr val="tx1"/>
                </a:solidFill>
                <a:effectLst/>
                <a:latin typeface="David" panose="020E0502060401010101" pitchFamily="34" charset="-79"/>
                <a:cs typeface="David" panose="020E0502060401010101" pitchFamily="34" charset="-79"/>
              </a:rPr>
              <a:t>(אחוזים, אלפי ש"ח)</a:t>
            </a:r>
            <a:endParaRPr lang="he-IL" dirty="0">
              <a:solidFill>
                <a:schemeClr val="tx1"/>
              </a:solidFill>
              <a:effectLst/>
              <a:latin typeface="David" panose="020E0502060401010101" pitchFamily="34" charset="-79"/>
              <a:cs typeface="David" panose="020E0502060401010101" pitchFamily="34" charset="-79"/>
            </a:endParaRPr>
          </a:p>
        </c:rich>
      </c:tx>
      <c:layout>
        <c:manualLayout>
          <c:xMode val="edge"/>
          <c:yMode val="edge"/>
          <c:x val="0.11994580024279408"/>
          <c:y val="1.140139685964234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e-IL"/>
        </a:p>
      </c:txPr>
    </c:title>
    <c:autoTitleDeleted val="0"/>
    <c:plotArea>
      <c:layout/>
      <c:barChart>
        <c:barDir val="bar"/>
        <c:grouping val="clustered"/>
        <c:varyColors val="0"/>
        <c:ser>
          <c:idx val="0"/>
          <c:order val="0"/>
          <c:tx>
            <c:strRef>
              <c:f>'ענף '!$E$116</c:f>
              <c:strCache>
                <c:ptCount val="1"/>
                <c:pt idx="0">
                  <c:v>שיעור השכירים בענף</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1"/>
                    </a:solidFill>
                    <a:latin typeface="David" panose="020E0502060401010101" pitchFamily="34" charset="-79"/>
                    <a:ea typeface="+mn-ea"/>
                    <a:cs typeface="David" panose="020E0502060401010101" pitchFamily="34" charset="-79"/>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'ענף '!$D$117:$D$135</c:f>
              <c:strCache>
                <c:ptCount val="14"/>
                <c:pt idx="0">
                  <c:v>חינוך</c:v>
                </c:pt>
                <c:pt idx="1">
                  <c:v>מסחר סיטוני וקמעוני; תיקון כלי רכב</c:v>
                </c:pt>
                <c:pt idx="2">
                  <c:v>שירותי בריאות, רווחה וסעד</c:v>
                </c:pt>
                <c:pt idx="3">
                  <c:v>שירותים אחרים</c:v>
                </c:pt>
                <c:pt idx="4">
                  <c:v>שירותי ניהול ותמיכה</c:v>
                </c:pt>
                <c:pt idx="5">
                  <c:v>תעשייה</c:v>
                </c:pt>
                <c:pt idx="6">
                  <c:v>שירותי אירוח ואוכל</c:v>
                </c:pt>
                <c:pt idx="7">
                  <c:v>שירותים מקצועיים, מדעיים וטכניים</c:v>
                </c:pt>
                <c:pt idx="8">
                  <c:v>מינהל מקומי, מינהל ציבורי וביטחון</c:v>
                </c:pt>
                <c:pt idx="9">
                  <c:v>בינוי</c:v>
                </c:pt>
                <c:pt idx="10">
                  <c:v>שירותי תחבורה, אחסנה, דואר ובלדרות</c:v>
                </c:pt>
                <c:pt idx="11">
                  <c:v>פעילויות בנדל"ן</c:v>
                </c:pt>
                <c:pt idx="12">
                  <c:v>מידע ותקשורת</c:v>
                </c:pt>
                <c:pt idx="13">
                  <c:v>שירותים פיננסיים ושירותי ביטוח</c:v>
                </c:pt>
              </c:strCache>
            </c:strRef>
          </c:cat>
          <c:val>
            <c:numRef>
              <c:f>'ענף '!$E$117:$E$135</c:f>
              <c:numCache>
                <c:formatCode>0.0</c:formatCode>
                <c:ptCount val="14"/>
                <c:pt idx="0">
                  <c:v>34.431617089407602</c:v>
                </c:pt>
                <c:pt idx="1">
                  <c:v>12.319878655093957</c:v>
                </c:pt>
                <c:pt idx="2">
                  <c:v>11.730007584056628</c:v>
                </c:pt>
                <c:pt idx="3">
                  <c:v>9.6486053762534763</c:v>
                </c:pt>
                <c:pt idx="4">
                  <c:v>5.9239908991320469</c:v>
                </c:pt>
                <c:pt idx="5">
                  <c:v>5.2498525322322411</c:v>
                </c:pt>
                <c:pt idx="6">
                  <c:v>3.8594421505013901</c:v>
                </c:pt>
                <c:pt idx="7">
                  <c:v>3.8594421505013901</c:v>
                </c:pt>
                <c:pt idx="8">
                  <c:v>3.5223729670514876</c:v>
                </c:pt>
                <c:pt idx="9">
                  <c:v>2.2330833403556078</c:v>
                </c:pt>
                <c:pt idx="10">
                  <c:v>1.9044408864919524</c:v>
                </c:pt>
                <c:pt idx="11">
                  <c:v>1.3145698154546221</c:v>
                </c:pt>
                <c:pt idx="12">
                  <c:v>1.0870481166259374</c:v>
                </c:pt>
                <c:pt idx="13">
                  <c:v>0.97750063200471893</c:v>
                </c:pt>
              </c:numCache>
            </c:numRef>
          </c:val>
          <c:extLst>
            <c:ext xmlns:c16="http://schemas.microsoft.com/office/drawing/2014/chart" uri="{C3380CC4-5D6E-409C-BE32-E72D297353CC}">
              <c16:uniqueId val="{00000000-81F3-4AA8-A66F-B80C93E16F2C}"/>
            </c:ext>
          </c:extLst>
        </c:ser>
        <c:ser>
          <c:idx val="1"/>
          <c:order val="1"/>
          <c:tx>
            <c:strRef>
              <c:f>'ענף '!$F$116</c:f>
              <c:strCache>
                <c:ptCount val="1"/>
                <c:pt idx="0">
                  <c:v>שכר שכיר לחודש עבודה</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2"/>
                    </a:solidFill>
                    <a:latin typeface="David" panose="020E0502060401010101" pitchFamily="34" charset="-79"/>
                    <a:ea typeface="+mn-ea"/>
                    <a:cs typeface="David" panose="020E0502060401010101" pitchFamily="34" charset="-79"/>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'ענף '!$D$117:$D$135</c:f>
              <c:strCache>
                <c:ptCount val="14"/>
                <c:pt idx="0">
                  <c:v>חינוך</c:v>
                </c:pt>
                <c:pt idx="1">
                  <c:v>מסחר סיטוני וקמעוני; תיקון כלי רכב</c:v>
                </c:pt>
                <c:pt idx="2">
                  <c:v>שירותי בריאות, רווחה וסעד</c:v>
                </c:pt>
                <c:pt idx="3">
                  <c:v>שירותים אחרים</c:v>
                </c:pt>
                <c:pt idx="4">
                  <c:v>שירותי ניהול ותמיכה</c:v>
                </c:pt>
                <c:pt idx="5">
                  <c:v>תעשייה</c:v>
                </c:pt>
                <c:pt idx="6">
                  <c:v>שירותי אירוח ואוכל</c:v>
                </c:pt>
                <c:pt idx="7">
                  <c:v>שירותים מקצועיים, מדעיים וטכניים</c:v>
                </c:pt>
                <c:pt idx="8">
                  <c:v>מינהל מקומי, מינהל ציבורי וביטחון</c:v>
                </c:pt>
                <c:pt idx="9">
                  <c:v>בינוי</c:v>
                </c:pt>
                <c:pt idx="10">
                  <c:v>שירותי תחבורה, אחסנה, דואר ובלדרות</c:v>
                </c:pt>
                <c:pt idx="11">
                  <c:v>פעילויות בנדל"ן</c:v>
                </c:pt>
                <c:pt idx="12">
                  <c:v>מידע ותקשורת</c:v>
                </c:pt>
                <c:pt idx="13">
                  <c:v>שירותים פיננסיים ושירותי ביטוח</c:v>
                </c:pt>
              </c:strCache>
            </c:strRef>
          </c:cat>
          <c:val>
            <c:numRef>
              <c:f>'ענף '!$F$117:$F$135</c:f>
              <c:numCache>
                <c:formatCode>0.0</c:formatCode>
                <c:ptCount val="14"/>
                <c:pt idx="0">
                  <c:v>4.078786</c:v>
                </c:pt>
                <c:pt idx="1">
                  <c:v>5.0687749999999996</c:v>
                </c:pt>
                <c:pt idx="2">
                  <c:v>3.9343870000000001</c:v>
                </c:pt>
                <c:pt idx="3">
                  <c:v>3.626674</c:v>
                </c:pt>
                <c:pt idx="4">
                  <c:v>4.3300479999999997</c:v>
                </c:pt>
                <c:pt idx="5">
                  <c:v>5.1677659999999994</c:v>
                </c:pt>
                <c:pt idx="6">
                  <c:v>4.4012799999999999</c:v>
                </c:pt>
                <c:pt idx="7">
                  <c:v>5.013579</c:v>
                </c:pt>
                <c:pt idx="8">
                  <c:v>4.9056600000000001</c:v>
                </c:pt>
                <c:pt idx="9">
                  <c:v>5.9511220000000007</c:v>
                </c:pt>
                <c:pt idx="10">
                  <c:v>4.9159669999999993</c:v>
                </c:pt>
                <c:pt idx="11">
                  <c:v>5.7644500000000001</c:v>
                </c:pt>
                <c:pt idx="12">
                  <c:v>7.4082850000000002</c:v>
                </c:pt>
                <c:pt idx="13">
                  <c:v>6.6121160000000003</c:v>
                </c:pt>
              </c:numCache>
            </c:numRef>
          </c:val>
          <c:extLst>
            <c:ext xmlns:c16="http://schemas.microsoft.com/office/drawing/2014/chart" uri="{C3380CC4-5D6E-409C-BE32-E72D297353CC}">
              <c16:uniqueId val="{00000001-81F3-4AA8-A66F-B80C93E16F2C}"/>
            </c:ext>
          </c:extLst>
        </c:ser>
        <c:dLbls>
          <c:dLblPos val="outEnd"/>
          <c:showLegendKey val="0"/>
          <c:showVal val="1"/>
          <c:showCatName val="0"/>
          <c:showSerName val="0"/>
          <c:showPercent val="0"/>
          <c:showBubbleSize val="0"/>
        </c:dLbls>
        <c:gapWidth val="182"/>
        <c:axId val="362824968"/>
        <c:axId val="362821832"/>
      </c:barChart>
      <c:catAx>
        <c:axId val="362824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crossAx val="362821832"/>
        <c:crosses val="autoZero"/>
        <c:auto val="1"/>
        <c:lblAlgn val="ctr"/>
        <c:lblOffset val="100"/>
        <c:noMultiLvlLbl val="0"/>
      </c:catAx>
      <c:valAx>
        <c:axId val="362821832"/>
        <c:scaling>
          <c:orientation val="minMax"/>
        </c:scaling>
        <c:delete val="1"/>
        <c:axPos val="b"/>
        <c:numFmt formatCode="0.0" sourceLinked="1"/>
        <c:majorTickMark val="none"/>
        <c:minorTickMark val="none"/>
        <c:tickLblPos val="nextTo"/>
        <c:crossAx val="362824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legend>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he-IL" sz="1800" b="1" dirty="0">
                <a:solidFill>
                  <a:sysClr val="windowText" lastClr="000000"/>
                </a:solidFill>
                <a:latin typeface="David" panose="020E0502060401010101" pitchFamily="34" charset="-79"/>
                <a:cs typeface="David" panose="020E0502060401010101" pitchFamily="34" charset="-79"/>
              </a:rPr>
              <a:t>שכירות לפי ענף כלכלי והשכר הממוצע ברוטו לחודש עבודה מעבודה שכירה של נשים חרדיות בנות 34-25, 2019 </a:t>
            </a:r>
            <a:r>
              <a:rPr lang="he-IL" sz="1800" b="0" dirty="0">
                <a:solidFill>
                  <a:sysClr val="windowText" lastClr="000000"/>
                </a:solidFill>
                <a:latin typeface="David" panose="020E0502060401010101" pitchFamily="34" charset="-79"/>
                <a:cs typeface="David" panose="020E0502060401010101" pitchFamily="34" charset="-79"/>
              </a:rPr>
              <a:t>(אחוזים, אלפי ש"ח)</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he-IL"/>
        </a:p>
      </c:txPr>
    </c:title>
    <c:autoTitleDeleted val="0"/>
    <c:plotArea>
      <c:layout>
        <c:manualLayout>
          <c:layoutTarget val="inner"/>
          <c:xMode val="edge"/>
          <c:yMode val="edge"/>
          <c:x val="0.38727910812321853"/>
          <c:y val="0.14591108622215798"/>
          <c:w val="0.59299299957553964"/>
          <c:h val="0.75620427407554591"/>
        </c:manualLayout>
      </c:layout>
      <c:barChart>
        <c:barDir val="bar"/>
        <c:grouping val="clustered"/>
        <c:varyColors val="0"/>
        <c:ser>
          <c:idx val="0"/>
          <c:order val="0"/>
          <c:tx>
            <c:strRef>
              <c:f>גיליון1!$X$43</c:f>
              <c:strCache>
                <c:ptCount val="1"/>
                <c:pt idx="0">
                  <c:v>שיעור השכירות בענף</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David" panose="020E0502060401010101" pitchFamily="34" charset="-79"/>
                    <a:ea typeface="+mn-ea"/>
                    <a:cs typeface="David" panose="020E0502060401010101" pitchFamily="34" charset="-79"/>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גיליון1!$W$44:$W$53</c:f>
              <c:strCache>
                <c:ptCount val="10"/>
                <c:pt idx="0">
                  <c:v>חינוך</c:v>
                </c:pt>
                <c:pt idx="1">
                  <c:v>שירותי בריאות, רווחה וסעד</c:v>
                </c:pt>
                <c:pt idx="2">
                  <c:v>שירותים מקצועיים, מדעיים וטכניים</c:v>
                </c:pt>
                <c:pt idx="3">
                  <c:v>מינהל מקומי, מינהל ציבורי וביטחון</c:v>
                </c:pt>
                <c:pt idx="4">
                  <c:v>מסחר סיטוני וקמעוני; תיקון כלי רכב</c:v>
                </c:pt>
                <c:pt idx="5">
                  <c:v>מידע ותקשורת</c:v>
                </c:pt>
                <c:pt idx="6">
                  <c:v>שירותים אחרים</c:v>
                </c:pt>
                <c:pt idx="7">
                  <c:v>שירותים פיננסיים ושירותי ביטוח</c:v>
                </c:pt>
                <c:pt idx="8">
                  <c:v>שירותי ניהול ותמיכה</c:v>
                </c:pt>
                <c:pt idx="9">
                  <c:v>תעשייה</c:v>
                </c:pt>
              </c:strCache>
            </c:strRef>
          </c:cat>
          <c:val>
            <c:numRef>
              <c:f>גיליון1!$X$44:$X$53</c:f>
              <c:numCache>
                <c:formatCode>0.0</c:formatCode>
                <c:ptCount val="10"/>
                <c:pt idx="0">
                  <c:v>36.29868310451107</c:v>
                </c:pt>
                <c:pt idx="1">
                  <c:v>12.764679982388024</c:v>
                </c:pt>
                <c:pt idx="2">
                  <c:v>8.0434695593003251</c:v>
                </c:pt>
                <c:pt idx="3">
                  <c:v>7.7052395629027739</c:v>
                </c:pt>
                <c:pt idx="4">
                  <c:v>7.4230476724172432</c:v>
                </c:pt>
                <c:pt idx="5">
                  <c:v>6.148180762918785</c:v>
                </c:pt>
                <c:pt idx="6">
                  <c:v>5.9400392266741386</c:v>
                </c:pt>
                <c:pt idx="7">
                  <c:v>4.5030620822159069</c:v>
                </c:pt>
                <c:pt idx="8">
                  <c:v>4.2809110194932556</c:v>
                </c:pt>
                <c:pt idx="9">
                  <c:v>1.9052956010086857</c:v>
                </c:pt>
              </c:numCache>
            </c:numRef>
          </c:val>
          <c:extLst>
            <c:ext xmlns:c16="http://schemas.microsoft.com/office/drawing/2014/chart" uri="{C3380CC4-5D6E-409C-BE32-E72D297353CC}">
              <c16:uniqueId val="{00000000-8EC9-4EBD-9FE2-F69EB4C72197}"/>
            </c:ext>
          </c:extLst>
        </c:ser>
        <c:ser>
          <c:idx val="1"/>
          <c:order val="1"/>
          <c:tx>
            <c:strRef>
              <c:f>גיליון1!$Y$43</c:f>
              <c:strCache>
                <c:ptCount val="1"/>
                <c:pt idx="0">
                  <c:v>שכר חודשי</c:v>
                </c:pt>
              </c:strCache>
            </c:strRef>
          </c:tx>
          <c:spPr>
            <a:solidFill>
              <a:srgbClr val="ED7D3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2"/>
                    </a:solidFill>
                    <a:latin typeface="David" panose="020E0502060401010101" pitchFamily="34" charset="-79"/>
                    <a:ea typeface="+mn-ea"/>
                    <a:cs typeface="David" panose="020E0502060401010101" pitchFamily="34" charset="-79"/>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גיליון1!$W$44:$W$53</c:f>
              <c:strCache>
                <c:ptCount val="10"/>
                <c:pt idx="0">
                  <c:v>חינוך</c:v>
                </c:pt>
                <c:pt idx="1">
                  <c:v>שירותי בריאות, רווחה וסעד</c:v>
                </c:pt>
                <c:pt idx="2">
                  <c:v>שירותים מקצועיים, מדעיים וטכניים</c:v>
                </c:pt>
                <c:pt idx="3">
                  <c:v>מינהל מקומי, מינהל ציבורי וביטחון</c:v>
                </c:pt>
                <c:pt idx="4">
                  <c:v>מסחר סיטוני וקמעוני; תיקון כלי רכב</c:v>
                </c:pt>
                <c:pt idx="5">
                  <c:v>מידע ותקשורת</c:v>
                </c:pt>
                <c:pt idx="6">
                  <c:v>שירותים אחרים</c:v>
                </c:pt>
                <c:pt idx="7">
                  <c:v>שירותים פיננסיים ושירותי ביטוח</c:v>
                </c:pt>
                <c:pt idx="8">
                  <c:v>שירותי ניהול ותמיכה</c:v>
                </c:pt>
                <c:pt idx="9">
                  <c:v>תעשייה</c:v>
                </c:pt>
              </c:strCache>
            </c:strRef>
          </c:cat>
          <c:val>
            <c:numRef>
              <c:f>גיליון1!$Y$44:$Y$53</c:f>
              <c:numCache>
                <c:formatCode>0.0</c:formatCode>
                <c:ptCount val="10"/>
                <c:pt idx="0">
                  <c:v>6.6300489999999996</c:v>
                </c:pt>
                <c:pt idx="1">
                  <c:v>6.0543779999999998</c:v>
                </c:pt>
                <c:pt idx="2">
                  <c:v>8.37148</c:v>
                </c:pt>
                <c:pt idx="3">
                  <c:v>7.2560640000000003</c:v>
                </c:pt>
                <c:pt idx="4">
                  <c:v>5.9740710000000004</c:v>
                </c:pt>
                <c:pt idx="5">
                  <c:v>13.4055</c:v>
                </c:pt>
                <c:pt idx="6">
                  <c:v>5.3564539999999994</c:v>
                </c:pt>
                <c:pt idx="7">
                  <c:v>10.195260000000001</c:v>
                </c:pt>
                <c:pt idx="8">
                  <c:v>5.4691559999999999</c:v>
                </c:pt>
                <c:pt idx="9">
                  <c:v>7.8025510000000002</c:v>
                </c:pt>
              </c:numCache>
            </c:numRef>
          </c:val>
          <c:extLst>
            <c:ext xmlns:c16="http://schemas.microsoft.com/office/drawing/2014/chart" uri="{C3380CC4-5D6E-409C-BE32-E72D297353CC}">
              <c16:uniqueId val="{00000001-8EC9-4EBD-9FE2-F69EB4C72197}"/>
            </c:ext>
          </c:extLst>
        </c:ser>
        <c:dLbls>
          <c:dLblPos val="outEnd"/>
          <c:showLegendKey val="0"/>
          <c:showVal val="1"/>
          <c:showCatName val="0"/>
          <c:showSerName val="0"/>
          <c:showPercent val="0"/>
          <c:showBubbleSize val="0"/>
        </c:dLbls>
        <c:gapWidth val="182"/>
        <c:axId val="362822616"/>
        <c:axId val="362819088"/>
      </c:barChart>
      <c:catAx>
        <c:axId val="362822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000000"/>
                </a:solidFill>
                <a:latin typeface="David" panose="020E0502060401010101" pitchFamily="34" charset="-79"/>
                <a:ea typeface="+mn-ea"/>
                <a:cs typeface="David" panose="020E0502060401010101" pitchFamily="34" charset="-79"/>
              </a:defRPr>
            </a:pPr>
            <a:endParaRPr lang="he-IL"/>
          </a:p>
        </c:txPr>
        <c:crossAx val="362819088"/>
        <c:crosses val="autoZero"/>
        <c:auto val="1"/>
        <c:lblAlgn val="ctr"/>
        <c:lblOffset val="100"/>
        <c:noMultiLvlLbl val="0"/>
      </c:catAx>
      <c:valAx>
        <c:axId val="362819088"/>
        <c:scaling>
          <c:orientation val="minMax"/>
        </c:scaling>
        <c:delete val="1"/>
        <c:axPos val="b"/>
        <c:numFmt formatCode="0.0" sourceLinked="1"/>
        <c:majorTickMark val="none"/>
        <c:minorTickMark val="none"/>
        <c:tickLblPos val="nextTo"/>
        <c:crossAx val="362822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legend>
    <c:plotVisOnly val="1"/>
    <c:dispBlanksAs val="gap"/>
    <c:showDLblsOverMax val="0"/>
  </c:chart>
  <c:spPr>
    <a:noFill/>
    <a:ln>
      <a:noFill/>
    </a:ln>
    <a:effectLst/>
  </c:spPr>
  <c:txPr>
    <a:bodyPr/>
    <a:lstStyle/>
    <a:p>
      <a:pPr>
        <a:defRPr/>
      </a:pPr>
      <a:endParaRPr lang="he-IL"/>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גיליון1!$K$31</c:f>
              <c:strCache>
                <c:ptCount val="1"/>
                <c:pt idx="0">
                  <c:v>שכר לחודש עבודה מעבודה שכירה ועצמאית</c:v>
                </c:pt>
              </c:strCache>
            </c:strRef>
          </c:tx>
          <c:spPr>
            <a:solidFill>
              <a:schemeClr val="accent1"/>
            </a:solidFill>
            <a:ln>
              <a:noFill/>
            </a:ln>
            <a:effectLst/>
          </c:spPr>
          <c:invertIfNegative val="0"/>
          <c:dPt>
            <c:idx val="5"/>
            <c:invertIfNegative val="0"/>
            <c:bubble3D val="0"/>
            <c:spPr>
              <a:solidFill>
                <a:srgbClr val="44546A"/>
              </a:solidFill>
              <a:ln>
                <a:noFill/>
              </a:ln>
              <a:effectLst/>
            </c:spPr>
            <c:extLst>
              <c:ext xmlns:c16="http://schemas.microsoft.com/office/drawing/2014/chart" uri="{C3380CC4-5D6E-409C-BE32-E72D297353CC}">
                <c16:uniqueId val="{00000001-862A-4839-882F-67A55AE793D1}"/>
              </c:ext>
            </c:extLst>
          </c:dPt>
          <c:dPt>
            <c:idx val="10"/>
            <c:invertIfNegative val="0"/>
            <c:bubble3D val="0"/>
            <c:spPr>
              <a:solidFill>
                <a:sysClr val="windowText" lastClr="000000"/>
              </a:solidFill>
              <a:ln>
                <a:noFill/>
              </a:ln>
              <a:effectLst/>
            </c:spPr>
            <c:extLst>
              <c:ext xmlns:c16="http://schemas.microsoft.com/office/drawing/2014/chart" uri="{C3380CC4-5D6E-409C-BE32-E72D297353CC}">
                <c16:uniqueId val="{00000002-862A-4839-882F-67A55AE793D1}"/>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David" panose="020E0502060401010101" pitchFamily="34" charset="-79"/>
                    <a:ea typeface="+mn-ea"/>
                    <a:cs typeface="David" panose="020E0502060401010101" pitchFamily="34" charset="-79"/>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'[נתוני שכר ותעסוקה - נשים חרדיות.xlsx]גיליון1'!$J$32:$J$43</c:f>
              <c:strCache>
                <c:ptCount val="11"/>
                <c:pt idx="0">
                  <c:v>הנדסה</c:v>
                </c:pt>
                <c:pt idx="1">
                  <c:v>מתמטיקה ומחשב</c:v>
                </c:pt>
                <c:pt idx="2">
                  <c:v>משפטים</c:v>
                </c:pt>
                <c:pt idx="3">
                  <c:v>עזר רפואי</c:v>
                </c:pt>
                <c:pt idx="4">
                  <c:v>חברה</c:v>
                </c:pt>
                <c:pt idx="5">
                  <c:v>סה"כ מסיימות תואר</c:v>
                </c:pt>
                <c:pt idx="6">
                  <c:v>ביולוגיה</c:v>
                </c:pt>
                <c:pt idx="7">
                  <c:v>חינוך</c:v>
                </c:pt>
                <c:pt idx="8">
                  <c:v>רוח</c:v>
                </c:pt>
                <c:pt idx="9">
                  <c:v>אומנות</c:v>
                </c:pt>
                <c:pt idx="10">
                  <c:v>סה"כ</c:v>
                </c:pt>
              </c:strCache>
              <c:extLst/>
            </c:strRef>
          </c:cat>
          <c:val>
            <c:numRef>
              <c:f>'[נתוני שכר ותעסוקה - נשים חרדיות.xlsx]גיליון1'!$K$32:$K$43</c:f>
              <c:numCache>
                <c:formatCode>0.0</c:formatCode>
                <c:ptCount val="11"/>
                <c:pt idx="0">
                  <c:v>18.558240000000001</c:v>
                </c:pt>
                <c:pt idx="1">
                  <c:v>16.62087</c:v>
                </c:pt>
                <c:pt idx="2">
                  <c:v>11.195290000000002</c:v>
                </c:pt>
                <c:pt idx="3">
                  <c:v>10.50643</c:v>
                </c:pt>
                <c:pt idx="4">
                  <c:v>10.37843</c:v>
                </c:pt>
                <c:pt idx="5">
                  <c:v>10.213389999999999</c:v>
                </c:pt>
                <c:pt idx="6">
                  <c:v>8.7395689999999995</c:v>
                </c:pt>
                <c:pt idx="7">
                  <c:v>8.5826239999999991</c:v>
                </c:pt>
                <c:pt idx="8">
                  <c:v>8.5316200000000002</c:v>
                </c:pt>
                <c:pt idx="9">
                  <c:v>7.6419049999999995</c:v>
                </c:pt>
                <c:pt idx="10">
                  <c:v>7.2867839999999999</c:v>
                </c:pt>
              </c:numCache>
              <c:extLst/>
            </c:numRef>
          </c:val>
          <c:extLst>
            <c:ext xmlns:c16="http://schemas.microsoft.com/office/drawing/2014/chart" uri="{C3380CC4-5D6E-409C-BE32-E72D297353CC}">
              <c16:uniqueId val="{00000000-862A-4839-882F-67A55AE793D1}"/>
            </c:ext>
          </c:extLst>
        </c:ser>
        <c:dLbls>
          <c:dLblPos val="outEnd"/>
          <c:showLegendKey val="0"/>
          <c:showVal val="1"/>
          <c:showCatName val="0"/>
          <c:showSerName val="0"/>
          <c:showPercent val="0"/>
          <c:showBubbleSize val="0"/>
        </c:dLbls>
        <c:gapWidth val="219"/>
        <c:overlap val="-27"/>
        <c:axId val="357390288"/>
        <c:axId val="353646968"/>
      </c:barChart>
      <c:catAx>
        <c:axId val="357390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95000"/>
                    <a:lumOff val="5000"/>
                  </a:schemeClr>
                </a:solidFill>
                <a:latin typeface="David" panose="020E0502060401010101" pitchFamily="34" charset="-79"/>
                <a:ea typeface="+mn-ea"/>
                <a:cs typeface="David" panose="020E0502060401010101" pitchFamily="34" charset="-79"/>
              </a:defRPr>
            </a:pPr>
            <a:endParaRPr lang="he-IL"/>
          </a:p>
        </c:txPr>
        <c:crossAx val="353646968"/>
        <c:crosses val="autoZero"/>
        <c:auto val="1"/>
        <c:lblAlgn val="ctr"/>
        <c:lblOffset val="100"/>
        <c:noMultiLvlLbl val="0"/>
      </c:catAx>
      <c:valAx>
        <c:axId val="353646968"/>
        <c:scaling>
          <c:orientation val="minMax"/>
        </c:scaling>
        <c:delete val="1"/>
        <c:axPos val="l"/>
        <c:numFmt formatCode="0" sourceLinked="0"/>
        <c:majorTickMark val="out"/>
        <c:minorTickMark val="none"/>
        <c:tickLblPos val="nextTo"/>
        <c:crossAx val="357390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e-IL"/>
    </a:p>
  </c:txPr>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he-IL" sz="1800" b="1" i="0" baseline="0" dirty="0">
                <a:solidFill>
                  <a:sysClr val="windowText" lastClr="000000"/>
                </a:solidFill>
                <a:effectLst/>
                <a:latin typeface="David" panose="020E0502060401010101" pitchFamily="34" charset="-79"/>
                <a:cs typeface="David" panose="020E0502060401010101" pitchFamily="34" charset="-79"/>
              </a:rPr>
              <a:t>סקר מיומנויות בוגרים 2014-2015, גילאי , 39-20, לפי מגדר</a:t>
            </a:r>
            <a:endParaRPr lang="he-IL" sz="1800" dirty="0">
              <a:solidFill>
                <a:sysClr val="windowText" lastClr="000000"/>
              </a:solidFill>
              <a:effectLst/>
              <a:latin typeface="David" panose="020E0502060401010101" pitchFamily="34" charset="-79"/>
              <a:cs typeface="David" panose="020E0502060401010101" pitchFamily="34" charset="-79"/>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he-IL"/>
        </a:p>
      </c:txPr>
    </c:title>
    <c:autoTitleDeleted val="0"/>
    <c:plotArea>
      <c:layout>
        <c:manualLayout>
          <c:layoutTarget val="inner"/>
          <c:xMode val="edge"/>
          <c:yMode val="edge"/>
          <c:x val="4.8483630796888298E-2"/>
          <c:y val="7.6647620150388673E-2"/>
          <c:w val="0.93587070792865457"/>
          <c:h val="0.72217084898430195"/>
        </c:manualLayout>
      </c:layout>
      <c:barChart>
        <c:barDir val="col"/>
        <c:grouping val="clustered"/>
        <c:varyColors val="0"/>
        <c:ser>
          <c:idx val="0"/>
          <c:order val="0"/>
          <c:tx>
            <c:strRef>
              <c:f>'פרטנוי - לפי מגדר'!$A$36</c:f>
              <c:strCache>
                <c:ptCount val="1"/>
                <c:pt idx="0">
                  <c:v>גברים</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David" panose="020E0502060401010101" pitchFamily="34" charset="-79"/>
                    <a:ea typeface="+mn-ea"/>
                    <a:cs typeface="David" panose="020E0502060401010101" pitchFamily="34" charset="-79"/>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'פרטנוי - לפי מגדר'!$B$34:$I$35</c:f>
              <c:multiLvlStrCache>
                <c:ptCount val="8"/>
                <c:lvl>
                  <c:pt idx="0">
                    <c:v>יהודים לא חרדים ואחרים</c:v>
                  </c:pt>
                  <c:pt idx="1">
                    <c:v>ערבים</c:v>
                  </c:pt>
                  <c:pt idx="2">
                    <c:v>חרדים</c:v>
                  </c:pt>
                  <c:pt idx="3">
                    <c:v>OECD</c:v>
                  </c:pt>
                  <c:pt idx="4">
                    <c:v>יהודים לא חרדים ואחרים</c:v>
                  </c:pt>
                  <c:pt idx="5">
                    <c:v>ערבים</c:v>
                  </c:pt>
                  <c:pt idx="6">
                    <c:v>חרדים</c:v>
                  </c:pt>
                  <c:pt idx="7">
                    <c:v>OECD</c:v>
                  </c:pt>
                </c:lvl>
                <c:lvl>
                  <c:pt idx="0">
                    <c:v>אוריינות קריאה</c:v>
                  </c:pt>
                  <c:pt idx="4">
                    <c:v>אוריינות מתמטית</c:v>
                  </c:pt>
                </c:lvl>
              </c:multiLvlStrCache>
            </c:multiLvlStrRef>
          </c:cat>
          <c:val>
            <c:numRef>
              <c:f>'פרטנוי - לפי מגדר'!$B$36:$I$36</c:f>
              <c:numCache>
                <c:formatCode>0</c:formatCode>
                <c:ptCount val="8"/>
                <c:pt idx="0">
                  <c:v>278</c:v>
                </c:pt>
                <c:pt idx="1">
                  <c:v>231</c:v>
                </c:pt>
                <c:pt idx="2">
                  <c:v>262</c:v>
                </c:pt>
                <c:pt idx="3">
                  <c:v>276</c:v>
                </c:pt>
                <c:pt idx="4">
                  <c:v>279</c:v>
                </c:pt>
                <c:pt idx="5">
                  <c:v>227</c:v>
                </c:pt>
                <c:pt idx="6">
                  <c:v>267</c:v>
                </c:pt>
                <c:pt idx="7">
                  <c:v>276</c:v>
                </c:pt>
              </c:numCache>
            </c:numRef>
          </c:val>
          <c:extLst>
            <c:ext xmlns:c16="http://schemas.microsoft.com/office/drawing/2014/chart" uri="{C3380CC4-5D6E-409C-BE32-E72D297353CC}">
              <c16:uniqueId val="{00000000-8FF6-45E6-8F64-9AC4133FA44C}"/>
            </c:ext>
          </c:extLst>
        </c:ser>
        <c:ser>
          <c:idx val="1"/>
          <c:order val="1"/>
          <c:tx>
            <c:strRef>
              <c:f>'פרטנוי - לפי מגדר'!$A$37</c:f>
              <c:strCache>
                <c:ptCount val="1"/>
                <c:pt idx="0">
                  <c:v>נשים</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David" panose="020E0502060401010101" pitchFamily="34" charset="-79"/>
                    <a:ea typeface="+mn-ea"/>
                    <a:cs typeface="David" panose="020E0502060401010101" pitchFamily="34" charset="-79"/>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'פרטנוי - לפי מגדר'!$B$34:$I$35</c:f>
              <c:multiLvlStrCache>
                <c:ptCount val="8"/>
                <c:lvl>
                  <c:pt idx="0">
                    <c:v>יהודים לא חרדים ואחרים</c:v>
                  </c:pt>
                  <c:pt idx="1">
                    <c:v>ערבים</c:v>
                  </c:pt>
                  <c:pt idx="2">
                    <c:v>חרדים</c:v>
                  </c:pt>
                  <c:pt idx="3">
                    <c:v>OECD</c:v>
                  </c:pt>
                  <c:pt idx="4">
                    <c:v>יהודים לא חרדים ואחרים</c:v>
                  </c:pt>
                  <c:pt idx="5">
                    <c:v>ערבים</c:v>
                  </c:pt>
                  <c:pt idx="6">
                    <c:v>חרדים</c:v>
                  </c:pt>
                  <c:pt idx="7">
                    <c:v>OECD</c:v>
                  </c:pt>
                </c:lvl>
                <c:lvl>
                  <c:pt idx="0">
                    <c:v>אוריינות קריאה</c:v>
                  </c:pt>
                  <c:pt idx="4">
                    <c:v>אוריינות מתמטית</c:v>
                  </c:pt>
                </c:lvl>
              </c:multiLvlStrCache>
            </c:multiLvlStrRef>
          </c:cat>
          <c:val>
            <c:numRef>
              <c:f>'פרטנוי - לפי מגדר'!$B$37:$I$37</c:f>
              <c:numCache>
                <c:formatCode>0</c:formatCode>
                <c:ptCount val="8"/>
                <c:pt idx="0">
                  <c:v>276</c:v>
                </c:pt>
                <c:pt idx="1">
                  <c:v>230</c:v>
                </c:pt>
                <c:pt idx="2">
                  <c:v>266</c:v>
                </c:pt>
                <c:pt idx="3">
                  <c:v>275</c:v>
                </c:pt>
                <c:pt idx="4">
                  <c:v>267</c:v>
                </c:pt>
                <c:pt idx="5">
                  <c:v>212</c:v>
                </c:pt>
                <c:pt idx="6">
                  <c:v>262</c:v>
                </c:pt>
                <c:pt idx="7">
                  <c:v>266</c:v>
                </c:pt>
              </c:numCache>
            </c:numRef>
          </c:val>
          <c:extLst>
            <c:ext xmlns:c16="http://schemas.microsoft.com/office/drawing/2014/chart" uri="{C3380CC4-5D6E-409C-BE32-E72D297353CC}">
              <c16:uniqueId val="{00000001-8FF6-45E6-8F64-9AC4133FA44C}"/>
            </c:ext>
          </c:extLst>
        </c:ser>
        <c:dLbls>
          <c:dLblPos val="outEnd"/>
          <c:showLegendKey val="0"/>
          <c:showVal val="1"/>
          <c:showCatName val="0"/>
          <c:showSerName val="0"/>
          <c:showPercent val="0"/>
          <c:showBubbleSize val="0"/>
        </c:dLbls>
        <c:gapWidth val="219"/>
        <c:overlap val="-27"/>
        <c:axId val="366211528"/>
        <c:axId val="366217800"/>
      </c:barChart>
      <c:catAx>
        <c:axId val="366211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David" panose="020E0502060401010101" pitchFamily="34" charset="-79"/>
                <a:ea typeface="+mn-ea"/>
                <a:cs typeface="David" panose="020E0502060401010101" pitchFamily="34" charset="-79"/>
              </a:defRPr>
            </a:pPr>
            <a:endParaRPr lang="he-IL"/>
          </a:p>
        </c:txPr>
        <c:crossAx val="366217800"/>
        <c:crosses val="autoZero"/>
        <c:auto val="1"/>
        <c:lblAlgn val="ctr"/>
        <c:lblOffset val="100"/>
        <c:noMultiLvlLbl val="0"/>
      </c:catAx>
      <c:valAx>
        <c:axId val="366217800"/>
        <c:scaling>
          <c:orientation val="minMax"/>
          <c:min val="2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crossAx val="36621152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legend>
    <c:plotVisOnly val="1"/>
    <c:dispBlanksAs val="gap"/>
    <c:showDLblsOverMax val="0"/>
  </c:chart>
  <c:spPr>
    <a:noFill/>
    <a:ln>
      <a:noFill/>
    </a:ln>
    <a:effectLst/>
  </c:spPr>
  <c:txPr>
    <a:bodyPr/>
    <a:lstStyle/>
    <a:p>
      <a:pPr>
        <a:defRPr/>
      </a:pPr>
      <a:endParaRPr lang="he-IL"/>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גיליון1!$R$85</c:f>
              <c:strCache>
                <c:ptCount val="1"/>
                <c:pt idx="0">
                  <c:v>יהודים לא חרדים ואחרים</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גיליון1!$P$86:$Q$91</c:f>
              <c:multiLvlStrCache>
                <c:ptCount val="6"/>
                <c:lvl>
                  <c:pt idx="0">
                    <c:v>2021 - 9.5M</c:v>
                  </c:pt>
                  <c:pt idx="1">
                    <c:v>2065 - 20M</c:v>
                  </c:pt>
                  <c:pt idx="2">
                    <c:v>2021</c:v>
                  </c:pt>
                  <c:pt idx="3">
                    <c:v>2065</c:v>
                  </c:pt>
                  <c:pt idx="4">
                    <c:v>2021</c:v>
                  </c:pt>
                  <c:pt idx="5">
                    <c:v>2065</c:v>
                  </c:pt>
                </c:lvl>
                <c:lvl>
                  <c:pt idx="0">
                    <c:v>סה"כ</c:v>
                  </c:pt>
                  <c:pt idx="2">
                    <c:v>כוח העבודה (64-25)</c:v>
                  </c:pt>
                  <c:pt idx="4">
                    <c:v>ילדי כיתה א'</c:v>
                  </c:pt>
                </c:lvl>
              </c:multiLvlStrCache>
            </c:multiLvlStrRef>
          </c:cat>
          <c:val>
            <c:numRef>
              <c:f>גיליון1!$R$86:$R$91</c:f>
              <c:numCache>
                <c:formatCode>0.0</c:formatCode>
                <c:ptCount val="6"/>
                <c:pt idx="0">
                  <c:v>67.045295264189321</c:v>
                </c:pt>
                <c:pt idx="1">
                  <c:v>48.43745107800811</c:v>
                </c:pt>
                <c:pt idx="2">
                  <c:v>71.291053120186604</c:v>
                </c:pt>
                <c:pt idx="3">
                  <c:v>52.20323756044634</c:v>
                </c:pt>
                <c:pt idx="4">
                  <c:v>57.31413684354861</c:v>
                </c:pt>
                <c:pt idx="5">
                  <c:v>34.621034534146567</c:v>
                </c:pt>
              </c:numCache>
            </c:numRef>
          </c:val>
          <c:extLst>
            <c:ext xmlns:c16="http://schemas.microsoft.com/office/drawing/2014/chart" uri="{C3380CC4-5D6E-409C-BE32-E72D297353CC}">
              <c16:uniqueId val="{00000000-7240-42F5-B0CE-B8A282CABB5A}"/>
            </c:ext>
          </c:extLst>
        </c:ser>
        <c:ser>
          <c:idx val="1"/>
          <c:order val="1"/>
          <c:tx>
            <c:strRef>
              <c:f>גיליון1!$S$85</c:f>
              <c:strCache>
                <c:ptCount val="1"/>
                <c:pt idx="0">
                  <c:v>חרדים</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גיליון1!$P$86:$Q$91</c:f>
              <c:multiLvlStrCache>
                <c:ptCount val="6"/>
                <c:lvl>
                  <c:pt idx="0">
                    <c:v>2021 - 9.5M</c:v>
                  </c:pt>
                  <c:pt idx="1">
                    <c:v>2065 - 20M</c:v>
                  </c:pt>
                  <c:pt idx="2">
                    <c:v>2021</c:v>
                  </c:pt>
                  <c:pt idx="3">
                    <c:v>2065</c:v>
                  </c:pt>
                  <c:pt idx="4">
                    <c:v>2021</c:v>
                  </c:pt>
                  <c:pt idx="5">
                    <c:v>2065</c:v>
                  </c:pt>
                </c:lvl>
                <c:lvl>
                  <c:pt idx="0">
                    <c:v>סה"כ</c:v>
                  </c:pt>
                  <c:pt idx="2">
                    <c:v>כוח העבודה (64-25)</c:v>
                  </c:pt>
                  <c:pt idx="4">
                    <c:v>ילדי כיתה א'</c:v>
                  </c:pt>
                </c:lvl>
              </c:multiLvlStrCache>
            </c:multiLvlStrRef>
          </c:cat>
          <c:val>
            <c:numRef>
              <c:f>גיליון1!$S$86:$S$91</c:f>
              <c:numCache>
                <c:formatCode>0.0</c:formatCode>
                <c:ptCount val="6"/>
                <c:pt idx="0">
                  <c:v>11.820543268124585</c:v>
                </c:pt>
                <c:pt idx="1">
                  <c:v>32.31247714407521</c:v>
                </c:pt>
                <c:pt idx="2">
                  <c:v>8.0190945958574602</c:v>
                </c:pt>
                <c:pt idx="3">
                  <c:v>25.976722953018829</c:v>
                </c:pt>
                <c:pt idx="4">
                  <c:v>19.815713698066638</c:v>
                </c:pt>
                <c:pt idx="5">
                  <c:v>49.986537818478027</c:v>
                </c:pt>
              </c:numCache>
            </c:numRef>
          </c:val>
          <c:extLst>
            <c:ext xmlns:c16="http://schemas.microsoft.com/office/drawing/2014/chart" uri="{C3380CC4-5D6E-409C-BE32-E72D297353CC}">
              <c16:uniqueId val="{00000001-7240-42F5-B0CE-B8A282CABB5A}"/>
            </c:ext>
          </c:extLst>
        </c:ser>
        <c:ser>
          <c:idx val="2"/>
          <c:order val="2"/>
          <c:tx>
            <c:strRef>
              <c:f>גיליון1!$T$85</c:f>
              <c:strCache>
                <c:ptCount val="1"/>
                <c:pt idx="0">
                  <c:v>ערבים</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גיליון1!$P$86:$Q$91</c:f>
              <c:multiLvlStrCache>
                <c:ptCount val="6"/>
                <c:lvl>
                  <c:pt idx="0">
                    <c:v>2021 - 9.5M</c:v>
                  </c:pt>
                  <c:pt idx="1">
                    <c:v>2065 - 20M</c:v>
                  </c:pt>
                  <c:pt idx="2">
                    <c:v>2021</c:v>
                  </c:pt>
                  <c:pt idx="3">
                    <c:v>2065</c:v>
                  </c:pt>
                  <c:pt idx="4">
                    <c:v>2021</c:v>
                  </c:pt>
                  <c:pt idx="5">
                    <c:v>2065</c:v>
                  </c:pt>
                </c:lvl>
                <c:lvl>
                  <c:pt idx="0">
                    <c:v>סה"כ</c:v>
                  </c:pt>
                  <c:pt idx="2">
                    <c:v>כוח העבודה (64-25)</c:v>
                  </c:pt>
                  <c:pt idx="4">
                    <c:v>ילדי כיתה א'</c:v>
                  </c:pt>
                </c:lvl>
              </c:multiLvlStrCache>
            </c:multiLvlStrRef>
          </c:cat>
          <c:val>
            <c:numRef>
              <c:f>גיליון1!$T$86:$T$91</c:f>
              <c:numCache>
                <c:formatCode>0.0</c:formatCode>
                <c:ptCount val="6"/>
                <c:pt idx="0">
                  <c:v>21.134161467686098</c:v>
                </c:pt>
                <c:pt idx="1">
                  <c:v>19.250071777916695</c:v>
                </c:pt>
                <c:pt idx="2">
                  <c:v>20.689876002772255</c:v>
                </c:pt>
                <c:pt idx="3">
                  <c:v>21.820039486534831</c:v>
                </c:pt>
                <c:pt idx="4">
                  <c:v>22.870149458384752</c:v>
                </c:pt>
                <c:pt idx="5">
                  <c:v>15.39242764737541</c:v>
                </c:pt>
              </c:numCache>
            </c:numRef>
          </c:val>
          <c:extLst>
            <c:ext xmlns:c16="http://schemas.microsoft.com/office/drawing/2014/chart" uri="{C3380CC4-5D6E-409C-BE32-E72D297353CC}">
              <c16:uniqueId val="{00000002-7240-42F5-B0CE-B8A282CABB5A}"/>
            </c:ext>
          </c:extLst>
        </c:ser>
        <c:dLbls>
          <c:dLblPos val="ctr"/>
          <c:showLegendKey val="0"/>
          <c:showVal val="1"/>
          <c:showCatName val="0"/>
          <c:showSerName val="0"/>
          <c:showPercent val="0"/>
          <c:showBubbleSize val="0"/>
        </c:dLbls>
        <c:gapWidth val="150"/>
        <c:overlap val="100"/>
        <c:axId val="310977240"/>
        <c:axId val="310981944"/>
      </c:barChart>
      <c:catAx>
        <c:axId val="310977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crossAx val="310981944"/>
        <c:crosses val="autoZero"/>
        <c:auto val="1"/>
        <c:lblAlgn val="ctr"/>
        <c:lblOffset val="100"/>
        <c:noMultiLvlLbl val="0"/>
      </c:catAx>
      <c:valAx>
        <c:axId val="310981944"/>
        <c:scaling>
          <c:orientation val="minMax"/>
          <c:max val="100"/>
        </c:scaling>
        <c:delete val="1"/>
        <c:axPos val="l"/>
        <c:numFmt formatCode="0" sourceLinked="0"/>
        <c:majorTickMark val="none"/>
        <c:minorTickMark val="none"/>
        <c:tickLblPos val="nextTo"/>
        <c:crossAx val="310977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legend>
    <c:plotVisOnly val="1"/>
    <c:dispBlanksAs val="gap"/>
    <c:showDLblsOverMax val="0"/>
  </c:chart>
  <c:spPr>
    <a:noFill/>
    <a:ln>
      <a:noFill/>
    </a:ln>
    <a:effectLst/>
  </c:spPr>
  <c:txPr>
    <a:bodyPr/>
    <a:lstStyle/>
    <a:p>
      <a:pPr>
        <a:defRPr/>
      </a:pPr>
      <a:endParaRPr lang="he-IL"/>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21485344596701E-2"/>
          <c:y val="8.3787435240919472E-2"/>
          <c:w val="0.73590862720361594"/>
          <c:h val="0.82392583618598603"/>
        </c:manualLayout>
      </c:layout>
      <c:barChart>
        <c:barDir val="col"/>
        <c:grouping val="stacked"/>
        <c:varyColors val="0"/>
        <c:ser>
          <c:idx val="0"/>
          <c:order val="0"/>
          <c:tx>
            <c:strRef>
              <c:f>מצבים!$Z$45</c:f>
              <c:strCache>
                <c:ptCount val="1"/>
                <c:pt idx="0">
                  <c:v>לומדים בכולל ולא עובדים</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מצבים!$C$46:$C$65</c:f>
              <c:numCache>
                <c:formatCode>General</c:formatCode>
                <c:ptCount val="12"/>
                <c:pt idx="0">
                  <c:v>2007</c:v>
                </c:pt>
                <c:pt idx="1">
                  <c:v>2008</c:v>
                </c:pt>
                <c:pt idx="2">
                  <c:v>2009</c:v>
                </c:pt>
                <c:pt idx="3">
                  <c:v>2010</c:v>
                </c:pt>
                <c:pt idx="4">
                  <c:v>2011</c:v>
                </c:pt>
                <c:pt idx="5">
                  <c:v>2013</c:v>
                </c:pt>
                <c:pt idx="6">
                  <c:v>2014</c:v>
                </c:pt>
                <c:pt idx="7">
                  <c:v>2015</c:v>
                </c:pt>
                <c:pt idx="8">
                  <c:v>2016</c:v>
                </c:pt>
                <c:pt idx="9">
                  <c:v>2017</c:v>
                </c:pt>
                <c:pt idx="10">
                  <c:v>2018</c:v>
                </c:pt>
                <c:pt idx="11">
                  <c:v>2019</c:v>
                </c:pt>
              </c:numCache>
              <c:extLst/>
            </c:numRef>
          </c:cat>
          <c:val>
            <c:numRef>
              <c:f>מצבים!$Z$46:$Z$65</c:f>
              <c:numCache>
                <c:formatCode>0</c:formatCode>
                <c:ptCount val="12"/>
                <c:pt idx="0">
                  <c:v>43.612266227845851</c:v>
                </c:pt>
                <c:pt idx="1">
                  <c:v>42.128493304052014</c:v>
                </c:pt>
                <c:pt idx="2">
                  <c:v>41.758995572369919</c:v>
                </c:pt>
                <c:pt idx="3">
                  <c:v>41.359858674268281</c:v>
                </c:pt>
                <c:pt idx="4">
                  <c:v>40.329586847692696</c:v>
                </c:pt>
                <c:pt idx="5">
                  <c:v>36.319683007070545</c:v>
                </c:pt>
                <c:pt idx="6">
                  <c:v>33.160693802356697</c:v>
                </c:pt>
                <c:pt idx="7">
                  <c:v>31.166030850887378</c:v>
                </c:pt>
                <c:pt idx="8">
                  <c:v>30.429122545206305</c:v>
                </c:pt>
                <c:pt idx="9">
                  <c:v>29.722845070852205</c:v>
                </c:pt>
                <c:pt idx="10">
                  <c:v>29.449819154879876</c:v>
                </c:pt>
                <c:pt idx="11">
                  <c:v>28.961974156088115</c:v>
                </c:pt>
              </c:numCache>
              <c:extLst/>
            </c:numRef>
          </c:val>
          <c:extLst>
            <c:ext xmlns:c16="http://schemas.microsoft.com/office/drawing/2014/chart" uri="{C3380CC4-5D6E-409C-BE32-E72D297353CC}">
              <c16:uniqueId val="{00000000-C690-46C2-9BBD-DF7A637AE37B}"/>
            </c:ext>
          </c:extLst>
        </c:ser>
        <c:ser>
          <c:idx val="1"/>
          <c:order val="1"/>
          <c:tx>
            <c:strRef>
              <c:f>מצבים!$AA$45</c:f>
              <c:strCache>
                <c:ptCount val="1"/>
                <c:pt idx="0">
                  <c:v>לומדים בכולל ועובדים</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מצבים!$C$46:$C$65</c:f>
              <c:numCache>
                <c:formatCode>General</c:formatCode>
                <c:ptCount val="12"/>
                <c:pt idx="0">
                  <c:v>2007</c:v>
                </c:pt>
                <c:pt idx="1">
                  <c:v>2008</c:v>
                </c:pt>
                <c:pt idx="2">
                  <c:v>2009</c:v>
                </c:pt>
                <c:pt idx="3">
                  <c:v>2010</c:v>
                </c:pt>
                <c:pt idx="4">
                  <c:v>2011</c:v>
                </c:pt>
                <c:pt idx="5">
                  <c:v>2013</c:v>
                </c:pt>
                <c:pt idx="6">
                  <c:v>2014</c:v>
                </c:pt>
                <c:pt idx="7">
                  <c:v>2015</c:v>
                </c:pt>
                <c:pt idx="8">
                  <c:v>2016</c:v>
                </c:pt>
                <c:pt idx="9">
                  <c:v>2017</c:v>
                </c:pt>
                <c:pt idx="10">
                  <c:v>2018</c:v>
                </c:pt>
                <c:pt idx="11">
                  <c:v>2019</c:v>
                </c:pt>
              </c:numCache>
              <c:extLst/>
            </c:numRef>
          </c:cat>
          <c:val>
            <c:numRef>
              <c:f>מצבים!$AA$46:$AA$65</c:f>
              <c:numCache>
                <c:formatCode>0</c:formatCode>
                <c:ptCount val="12"/>
                <c:pt idx="0">
                  <c:v>11.779225688807847</c:v>
                </c:pt>
                <c:pt idx="1">
                  <c:v>14.289712784739269</c:v>
                </c:pt>
                <c:pt idx="2">
                  <c:v>15.835533290373544</c:v>
                </c:pt>
                <c:pt idx="3">
                  <c:v>17.980888906733046</c:v>
                </c:pt>
                <c:pt idx="4">
                  <c:v>19.714825564407736</c:v>
                </c:pt>
                <c:pt idx="5">
                  <c:v>16.285875274915028</c:v>
                </c:pt>
                <c:pt idx="6">
                  <c:v>17.178212659459838</c:v>
                </c:pt>
                <c:pt idx="7">
                  <c:v>16.822026870127715</c:v>
                </c:pt>
                <c:pt idx="8">
                  <c:v>17.00773150867612</c:v>
                </c:pt>
                <c:pt idx="9">
                  <c:v>17.581110145060176</c:v>
                </c:pt>
                <c:pt idx="10">
                  <c:v>18.288881700826298</c:v>
                </c:pt>
                <c:pt idx="11">
                  <c:v>18.896225878066829</c:v>
                </c:pt>
              </c:numCache>
              <c:extLst/>
            </c:numRef>
          </c:val>
          <c:extLst>
            <c:ext xmlns:c16="http://schemas.microsoft.com/office/drawing/2014/chart" uri="{C3380CC4-5D6E-409C-BE32-E72D297353CC}">
              <c16:uniqueId val="{00000001-C690-46C2-9BBD-DF7A637AE37B}"/>
            </c:ext>
          </c:extLst>
        </c:ser>
        <c:ser>
          <c:idx val="2"/>
          <c:order val="2"/>
          <c:tx>
            <c:strRef>
              <c:f>מצבים!$AB$45</c:f>
              <c:strCache>
                <c:ptCount val="1"/>
                <c:pt idx="0">
                  <c:v>עובדים ולא בכולל</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מצבים!$C$46:$C$65</c:f>
              <c:numCache>
                <c:formatCode>General</c:formatCode>
                <c:ptCount val="12"/>
                <c:pt idx="0">
                  <c:v>2007</c:v>
                </c:pt>
                <c:pt idx="1">
                  <c:v>2008</c:v>
                </c:pt>
                <c:pt idx="2">
                  <c:v>2009</c:v>
                </c:pt>
                <c:pt idx="3">
                  <c:v>2010</c:v>
                </c:pt>
                <c:pt idx="4">
                  <c:v>2011</c:v>
                </c:pt>
                <c:pt idx="5">
                  <c:v>2013</c:v>
                </c:pt>
                <c:pt idx="6">
                  <c:v>2014</c:v>
                </c:pt>
                <c:pt idx="7">
                  <c:v>2015</c:v>
                </c:pt>
                <c:pt idx="8">
                  <c:v>2016</c:v>
                </c:pt>
                <c:pt idx="9">
                  <c:v>2017</c:v>
                </c:pt>
                <c:pt idx="10">
                  <c:v>2018</c:v>
                </c:pt>
                <c:pt idx="11">
                  <c:v>2019</c:v>
                </c:pt>
              </c:numCache>
              <c:extLst/>
            </c:numRef>
          </c:cat>
          <c:val>
            <c:numRef>
              <c:f>מצבים!$AB$46:$AB$65</c:f>
              <c:numCache>
                <c:formatCode>0</c:formatCode>
                <c:ptCount val="12"/>
                <c:pt idx="0">
                  <c:v>32.889323756365499</c:v>
                </c:pt>
                <c:pt idx="1">
                  <c:v>31.182448434741421</c:v>
                </c:pt>
                <c:pt idx="2">
                  <c:v>30.390587648367184</c:v>
                </c:pt>
                <c:pt idx="3">
                  <c:v>29.284939976713375</c:v>
                </c:pt>
                <c:pt idx="4">
                  <c:v>28.77067222471122</c:v>
                </c:pt>
                <c:pt idx="5">
                  <c:v>33.713215915080795</c:v>
                </c:pt>
                <c:pt idx="6">
                  <c:v>35.411380305189617</c:v>
                </c:pt>
                <c:pt idx="7">
                  <c:v>38.01957206833638</c:v>
                </c:pt>
                <c:pt idx="8">
                  <c:v>39.124291542967818</c:v>
                </c:pt>
                <c:pt idx="9">
                  <c:v>40.115010906206621</c:v>
                </c:pt>
                <c:pt idx="10">
                  <c:v>39.022848237127647</c:v>
                </c:pt>
                <c:pt idx="11">
                  <c:v>39.178573461604145</c:v>
                </c:pt>
              </c:numCache>
              <c:extLst/>
            </c:numRef>
          </c:val>
          <c:extLst>
            <c:ext xmlns:c16="http://schemas.microsoft.com/office/drawing/2014/chart" uri="{C3380CC4-5D6E-409C-BE32-E72D297353CC}">
              <c16:uniqueId val="{00000002-C690-46C2-9BBD-DF7A637AE37B}"/>
            </c:ext>
          </c:extLst>
        </c:ser>
        <c:ser>
          <c:idx val="3"/>
          <c:order val="3"/>
          <c:tx>
            <c:strRef>
              <c:f>מצבים!$AC$45</c:f>
              <c:strCache>
                <c:ptCount val="1"/>
                <c:pt idx="0">
                  <c:v>לא עובדים ולא בכולל</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מצבים!$C$46:$C$65</c:f>
              <c:numCache>
                <c:formatCode>General</c:formatCode>
                <c:ptCount val="12"/>
                <c:pt idx="0">
                  <c:v>2007</c:v>
                </c:pt>
                <c:pt idx="1">
                  <c:v>2008</c:v>
                </c:pt>
                <c:pt idx="2">
                  <c:v>2009</c:v>
                </c:pt>
                <c:pt idx="3">
                  <c:v>2010</c:v>
                </c:pt>
                <c:pt idx="4">
                  <c:v>2011</c:v>
                </c:pt>
                <c:pt idx="5">
                  <c:v>2013</c:v>
                </c:pt>
                <c:pt idx="6">
                  <c:v>2014</c:v>
                </c:pt>
                <c:pt idx="7">
                  <c:v>2015</c:v>
                </c:pt>
                <c:pt idx="8">
                  <c:v>2016</c:v>
                </c:pt>
                <c:pt idx="9">
                  <c:v>2017</c:v>
                </c:pt>
                <c:pt idx="10">
                  <c:v>2018</c:v>
                </c:pt>
                <c:pt idx="11">
                  <c:v>2019</c:v>
                </c:pt>
              </c:numCache>
              <c:extLst/>
            </c:numRef>
          </c:cat>
          <c:val>
            <c:numRef>
              <c:f>מצבים!$AC$46:$AC$65</c:f>
              <c:numCache>
                <c:formatCode>0</c:formatCode>
                <c:ptCount val="12"/>
                <c:pt idx="0">
                  <c:v>11.719184326980809</c:v>
                </c:pt>
                <c:pt idx="1">
                  <c:v>12.399345476467296</c:v>
                </c:pt>
                <c:pt idx="2">
                  <c:v>12.014883488889348</c:v>
                </c:pt>
                <c:pt idx="3">
                  <c:v>11.3743124422853</c:v>
                </c:pt>
                <c:pt idx="4">
                  <c:v>11.184915363188344</c:v>
                </c:pt>
                <c:pt idx="5">
                  <c:v>13.681225802933636</c:v>
                </c:pt>
                <c:pt idx="6">
                  <c:v>14.249713232993852</c:v>
                </c:pt>
                <c:pt idx="7">
                  <c:v>13.992370210648533</c:v>
                </c:pt>
                <c:pt idx="8">
                  <c:v>13.438854403149755</c:v>
                </c:pt>
                <c:pt idx="9">
                  <c:v>12.581033877880992</c:v>
                </c:pt>
                <c:pt idx="10">
                  <c:v>13.238450907166172</c:v>
                </c:pt>
                <c:pt idx="11">
                  <c:v>12.963226504240907</c:v>
                </c:pt>
              </c:numCache>
              <c:extLst/>
            </c:numRef>
          </c:val>
          <c:extLst>
            <c:ext xmlns:c16="http://schemas.microsoft.com/office/drawing/2014/chart" uri="{C3380CC4-5D6E-409C-BE32-E72D297353CC}">
              <c16:uniqueId val="{00000003-C690-46C2-9BBD-DF7A637AE37B}"/>
            </c:ext>
          </c:extLst>
        </c:ser>
        <c:dLbls>
          <c:dLblPos val="ctr"/>
          <c:showLegendKey val="0"/>
          <c:showVal val="1"/>
          <c:showCatName val="0"/>
          <c:showSerName val="0"/>
          <c:showPercent val="0"/>
          <c:showBubbleSize val="0"/>
        </c:dLbls>
        <c:gapWidth val="150"/>
        <c:overlap val="100"/>
        <c:axId val="362801840"/>
        <c:axId val="362797920"/>
      </c:barChart>
      <c:catAx>
        <c:axId val="362801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crossAx val="362797920"/>
        <c:crosses val="autoZero"/>
        <c:auto val="1"/>
        <c:lblAlgn val="ctr"/>
        <c:lblOffset val="100"/>
        <c:noMultiLvlLbl val="0"/>
      </c:catAx>
      <c:valAx>
        <c:axId val="362797920"/>
        <c:scaling>
          <c:orientation val="minMax"/>
          <c:max val="100"/>
        </c:scaling>
        <c:delete val="1"/>
        <c:axPos val="l"/>
        <c:numFmt formatCode="0" sourceLinked="1"/>
        <c:majorTickMark val="none"/>
        <c:minorTickMark val="none"/>
        <c:tickLblPos val="nextTo"/>
        <c:crossAx val="362801840"/>
        <c:crosses val="autoZero"/>
        <c:crossBetween val="between"/>
      </c:valAx>
      <c:spPr>
        <a:noFill/>
        <a:ln>
          <a:noFill/>
        </a:ln>
        <a:effectLst/>
      </c:spPr>
    </c:plotArea>
    <c:legend>
      <c:legendPos val="r"/>
      <c:layout>
        <c:manualLayout>
          <c:xMode val="edge"/>
          <c:yMode val="edge"/>
          <c:x val="0.76292910863197594"/>
          <c:y val="4.1742424042344399E-2"/>
          <c:w val="0.23707089136802401"/>
          <c:h val="0.8278700616535184"/>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legend>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284867221761344E-2"/>
          <c:y val="8.9645420650101046E-2"/>
          <c:w val="0.71419112470086155"/>
          <c:h val="0.84054015740231325"/>
        </c:manualLayout>
      </c:layout>
      <c:barChart>
        <c:barDir val="col"/>
        <c:grouping val="percentStacked"/>
        <c:varyColors val="0"/>
        <c:ser>
          <c:idx val="0"/>
          <c:order val="0"/>
          <c:tx>
            <c:strRef>
              <c:f>מצבים!$AR$15</c:f>
              <c:strCache>
                <c:ptCount val="1"/>
                <c:pt idx="0">
                  <c:v>לומדים בכולל ולא עובדים</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מצבים!$AP$16:$AP$20</c:f>
              <c:strCache>
                <c:ptCount val="3"/>
                <c:pt idx="0">
                  <c:v>ליטאי</c:v>
                </c:pt>
                <c:pt idx="1">
                  <c:v>חסידי</c:v>
                </c:pt>
                <c:pt idx="2">
                  <c:v>ספרדי</c:v>
                </c:pt>
              </c:strCache>
            </c:strRef>
          </c:cat>
          <c:val>
            <c:numRef>
              <c:f>מצבים!$AR$16:$AR$20</c:f>
              <c:numCache>
                <c:formatCode>0</c:formatCode>
                <c:ptCount val="3"/>
                <c:pt idx="0">
                  <c:v>47.450729342905483</c:v>
                </c:pt>
                <c:pt idx="1">
                  <c:v>21.464058376028568</c:v>
                </c:pt>
                <c:pt idx="2">
                  <c:v>30.779147530416566</c:v>
                </c:pt>
              </c:numCache>
            </c:numRef>
          </c:val>
          <c:extLst>
            <c:ext xmlns:c16="http://schemas.microsoft.com/office/drawing/2014/chart" uri="{C3380CC4-5D6E-409C-BE32-E72D297353CC}">
              <c16:uniqueId val="{00000000-6C4F-4C44-A15F-35D74D991574}"/>
            </c:ext>
          </c:extLst>
        </c:ser>
        <c:ser>
          <c:idx val="1"/>
          <c:order val="1"/>
          <c:tx>
            <c:strRef>
              <c:f>מצבים!$AS$15</c:f>
              <c:strCache>
                <c:ptCount val="1"/>
                <c:pt idx="0">
                  <c:v>לומדים בכולל ועובדים</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מצבים!$AP$16:$AP$20</c:f>
              <c:strCache>
                <c:ptCount val="3"/>
                <c:pt idx="0">
                  <c:v>ליטאי</c:v>
                </c:pt>
                <c:pt idx="1">
                  <c:v>חסידי</c:v>
                </c:pt>
                <c:pt idx="2">
                  <c:v>ספרדי</c:v>
                </c:pt>
              </c:strCache>
            </c:strRef>
          </c:cat>
          <c:val>
            <c:numRef>
              <c:f>מצבים!$AS$16:$AS$20</c:f>
              <c:numCache>
                <c:formatCode>0</c:formatCode>
                <c:ptCount val="3"/>
                <c:pt idx="0">
                  <c:v>20.211257945036355</c:v>
                </c:pt>
                <c:pt idx="1">
                  <c:v>24.320757646328207</c:v>
                </c:pt>
                <c:pt idx="2">
                  <c:v>24.792522762065911</c:v>
                </c:pt>
              </c:numCache>
            </c:numRef>
          </c:val>
          <c:extLst>
            <c:ext xmlns:c16="http://schemas.microsoft.com/office/drawing/2014/chart" uri="{C3380CC4-5D6E-409C-BE32-E72D297353CC}">
              <c16:uniqueId val="{00000005-6C4F-4C44-A15F-35D74D991574}"/>
            </c:ext>
          </c:extLst>
        </c:ser>
        <c:ser>
          <c:idx val="2"/>
          <c:order val="2"/>
          <c:tx>
            <c:strRef>
              <c:f>מצבים!$AT$15</c:f>
              <c:strCache>
                <c:ptCount val="1"/>
                <c:pt idx="0">
                  <c:v>עובדים ולא בכולל</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מצבים!$AP$16:$AP$20</c:f>
              <c:strCache>
                <c:ptCount val="3"/>
                <c:pt idx="0">
                  <c:v>ליטאי</c:v>
                </c:pt>
                <c:pt idx="1">
                  <c:v>חסידי</c:v>
                </c:pt>
                <c:pt idx="2">
                  <c:v>ספרדי</c:v>
                </c:pt>
              </c:strCache>
            </c:strRef>
          </c:cat>
          <c:val>
            <c:numRef>
              <c:f>מצבים!$AT$16:$AT$20</c:f>
              <c:numCache>
                <c:formatCode>0</c:formatCode>
                <c:ptCount val="3"/>
                <c:pt idx="0">
                  <c:v>24.326672458731537</c:v>
                </c:pt>
                <c:pt idx="1">
                  <c:v>40.964136003726132</c:v>
                </c:pt>
                <c:pt idx="2">
                  <c:v>35.702199661590519</c:v>
                </c:pt>
              </c:numCache>
            </c:numRef>
          </c:val>
          <c:extLst>
            <c:ext xmlns:c16="http://schemas.microsoft.com/office/drawing/2014/chart" uri="{C3380CC4-5D6E-409C-BE32-E72D297353CC}">
              <c16:uniqueId val="{00000006-6C4F-4C44-A15F-35D74D991574}"/>
            </c:ext>
          </c:extLst>
        </c:ser>
        <c:ser>
          <c:idx val="3"/>
          <c:order val="3"/>
          <c:tx>
            <c:strRef>
              <c:f>מצבים!$AU$15</c:f>
              <c:strCache>
                <c:ptCount val="1"/>
                <c:pt idx="0">
                  <c:v>לא עובדים ולא בכולל</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מצבים!$AP$16:$AP$20</c:f>
              <c:strCache>
                <c:ptCount val="3"/>
                <c:pt idx="0">
                  <c:v>ליטאי</c:v>
                </c:pt>
                <c:pt idx="1">
                  <c:v>חסידי</c:v>
                </c:pt>
                <c:pt idx="2">
                  <c:v>ספרדי</c:v>
                </c:pt>
              </c:strCache>
            </c:strRef>
          </c:cat>
          <c:val>
            <c:numRef>
              <c:f>מצבים!$AU$16:$AU$20</c:f>
              <c:numCache>
                <c:formatCode>0</c:formatCode>
                <c:ptCount val="3"/>
                <c:pt idx="0">
                  <c:v>8.011340253326626</c:v>
                </c:pt>
                <c:pt idx="1">
                  <c:v>13.251047973917093</c:v>
                </c:pt>
                <c:pt idx="2">
                  <c:v>8.7261300459270004</c:v>
                </c:pt>
              </c:numCache>
            </c:numRef>
          </c:val>
          <c:extLst>
            <c:ext xmlns:c16="http://schemas.microsoft.com/office/drawing/2014/chart" uri="{C3380CC4-5D6E-409C-BE32-E72D297353CC}">
              <c16:uniqueId val="{00000007-6C4F-4C44-A15F-35D74D991574}"/>
            </c:ext>
          </c:extLst>
        </c:ser>
        <c:dLbls>
          <c:dLblPos val="ctr"/>
          <c:showLegendKey val="0"/>
          <c:showVal val="1"/>
          <c:showCatName val="0"/>
          <c:showSerName val="0"/>
          <c:showPercent val="0"/>
          <c:showBubbleSize val="0"/>
        </c:dLbls>
        <c:gapWidth val="150"/>
        <c:overlap val="100"/>
        <c:axId val="362800272"/>
        <c:axId val="362803016"/>
      </c:barChart>
      <c:catAx>
        <c:axId val="36280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crossAx val="362803016"/>
        <c:crosses val="autoZero"/>
        <c:auto val="1"/>
        <c:lblAlgn val="ctr"/>
        <c:lblOffset val="100"/>
        <c:noMultiLvlLbl val="0"/>
      </c:catAx>
      <c:valAx>
        <c:axId val="362803016"/>
        <c:scaling>
          <c:orientation val="minMax"/>
        </c:scaling>
        <c:delete val="1"/>
        <c:axPos val="l"/>
        <c:numFmt formatCode="0%" sourceLinked="1"/>
        <c:majorTickMark val="none"/>
        <c:minorTickMark val="none"/>
        <c:tickLblPos val="nextTo"/>
        <c:crossAx val="362800272"/>
        <c:crosses val="autoZero"/>
        <c:crossBetween val="between"/>
      </c:valAx>
      <c:spPr>
        <a:noFill/>
        <a:ln>
          <a:noFill/>
        </a:ln>
        <a:effectLst/>
      </c:spPr>
    </c:plotArea>
    <c:legend>
      <c:legendPos val="r"/>
      <c:layout>
        <c:manualLayout>
          <c:xMode val="edge"/>
          <c:yMode val="edge"/>
          <c:x val="0.71870399390029294"/>
          <c:y val="2.4543275767934546E-2"/>
          <c:w val="0.28129600609970712"/>
          <c:h val="0.8761798345190025"/>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legend>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304147491061683E-2"/>
          <c:y val="7.4203528050303766E-2"/>
          <c:w val="0.73846891453717911"/>
          <c:h val="0.75067986532119435"/>
        </c:manualLayout>
      </c:layout>
      <c:barChart>
        <c:barDir val="col"/>
        <c:grouping val="percentStacked"/>
        <c:varyColors val="0"/>
        <c:ser>
          <c:idx val="0"/>
          <c:order val="0"/>
          <c:tx>
            <c:strRef>
              <c:f>'שנים מעבודה'!$W$28</c:f>
              <c:strCache>
                <c:ptCount val="1"/>
                <c:pt idx="0">
                  <c:v>עובדים ולא לומדים בכולל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'שנים מעבודה'!$V$29:$V$33</c:f>
              <c:numCache>
                <c:formatCode>General</c:formatCode>
                <c:ptCount val="5"/>
                <c:pt idx="0">
                  <c:v>1</c:v>
                </c:pt>
                <c:pt idx="1">
                  <c:v>2</c:v>
                </c:pt>
                <c:pt idx="2">
                  <c:v>3</c:v>
                </c:pt>
                <c:pt idx="3">
                  <c:v>4</c:v>
                </c:pt>
                <c:pt idx="4">
                  <c:v>5</c:v>
                </c:pt>
              </c:numCache>
            </c:numRef>
          </c:cat>
          <c:val>
            <c:numRef>
              <c:f>'שנים מעבודה'!$W$29:$W$33</c:f>
              <c:numCache>
                <c:formatCode>0</c:formatCode>
                <c:ptCount val="5"/>
                <c:pt idx="0">
                  <c:v>14.17058428475487</c:v>
                </c:pt>
                <c:pt idx="1">
                  <c:v>23.186440677966104</c:v>
                </c:pt>
                <c:pt idx="2">
                  <c:v>31.916204559457796</c:v>
                </c:pt>
                <c:pt idx="3">
                  <c:v>39.6011396011396</c:v>
                </c:pt>
                <c:pt idx="4">
                  <c:v>46.199633699633701</c:v>
                </c:pt>
              </c:numCache>
            </c:numRef>
          </c:val>
          <c:extLst>
            <c:ext xmlns:c16="http://schemas.microsoft.com/office/drawing/2014/chart" uri="{C3380CC4-5D6E-409C-BE32-E72D297353CC}">
              <c16:uniqueId val="{00000000-A3CB-4CF7-9E6F-FD661C3CE760}"/>
            </c:ext>
          </c:extLst>
        </c:ser>
        <c:ser>
          <c:idx val="1"/>
          <c:order val="1"/>
          <c:tx>
            <c:strRef>
              <c:f>'שנים מעבודה'!$X$28</c:f>
              <c:strCache>
                <c:ptCount val="1"/>
                <c:pt idx="0">
                  <c:v>עובדים ולומדים בכולל</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'שנים מעבודה'!$V$29:$V$33</c:f>
              <c:numCache>
                <c:formatCode>General</c:formatCode>
                <c:ptCount val="5"/>
                <c:pt idx="0">
                  <c:v>1</c:v>
                </c:pt>
                <c:pt idx="1">
                  <c:v>2</c:v>
                </c:pt>
                <c:pt idx="2">
                  <c:v>3</c:v>
                </c:pt>
                <c:pt idx="3">
                  <c:v>4</c:v>
                </c:pt>
                <c:pt idx="4">
                  <c:v>5</c:v>
                </c:pt>
              </c:numCache>
            </c:numRef>
          </c:cat>
          <c:val>
            <c:numRef>
              <c:f>'שנים מעבודה'!$X$29:$X$33</c:f>
              <c:numCache>
                <c:formatCode>0</c:formatCode>
                <c:ptCount val="5"/>
                <c:pt idx="0">
                  <c:v>85.829415715245133</c:v>
                </c:pt>
                <c:pt idx="1">
                  <c:v>76.813559322033896</c:v>
                </c:pt>
                <c:pt idx="2">
                  <c:v>68.083795440542204</c:v>
                </c:pt>
                <c:pt idx="3">
                  <c:v>60.3988603988604</c:v>
                </c:pt>
                <c:pt idx="4">
                  <c:v>53.800366300366299</c:v>
                </c:pt>
              </c:numCache>
            </c:numRef>
          </c:val>
          <c:extLst>
            <c:ext xmlns:c16="http://schemas.microsoft.com/office/drawing/2014/chart" uri="{C3380CC4-5D6E-409C-BE32-E72D297353CC}">
              <c16:uniqueId val="{00000001-A3CB-4CF7-9E6F-FD661C3CE760}"/>
            </c:ext>
          </c:extLst>
        </c:ser>
        <c:dLbls>
          <c:dLblPos val="ctr"/>
          <c:showLegendKey val="0"/>
          <c:showVal val="1"/>
          <c:showCatName val="0"/>
          <c:showSerName val="0"/>
          <c:showPercent val="0"/>
          <c:showBubbleSize val="0"/>
        </c:dLbls>
        <c:gapWidth val="150"/>
        <c:overlap val="100"/>
        <c:axId val="362805760"/>
        <c:axId val="362794392"/>
      </c:barChart>
      <c:catAx>
        <c:axId val="362805760"/>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he-IL" sz="1600" b="1" dirty="0">
                    <a:latin typeface="David" panose="020E0502060401010101" pitchFamily="34" charset="-79"/>
                    <a:cs typeface="David" panose="020E0502060401010101" pitchFamily="34" charset="-79"/>
                  </a:rPr>
                  <a:t>מספר</a:t>
                </a:r>
                <a:r>
                  <a:rPr lang="he-IL" sz="1600" b="1" baseline="0" dirty="0">
                    <a:latin typeface="David" panose="020E0502060401010101" pitchFamily="34" charset="-79"/>
                    <a:cs typeface="David" panose="020E0502060401010101" pitchFamily="34" charset="-79"/>
                  </a:rPr>
                  <a:t> השנים מההשתלבות בתעסוקה</a:t>
                </a:r>
                <a:endParaRPr lang="he-IL" sz="1600" b="1" dirty="0">
                  <a:latin typeface="David" panose="020E0502060401010101" pitchFamily="34" charset="-79"/>
                  <a:cs typeface="David" panose="020E0502060401010101" pitchFamily="34" charset="-79"/>
                </a:endParaRP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he-IL"/>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crossAx val="362794392"/>
        <c:crosses val="autoZero"/>
        <c:auto val="1"/>
        <c:lblAlgn val="ctr"/>
        <c:lblOffset val="100"/>
        <c:noMultiLvlLbl val="0"/>
      </c:catAx>
      <c:valAx>
        <c:axId val="362794392"/>
        <c:scaling>
          <c:orientation val="minMax"/>
        </c:scaling>
        <c:delete val="1"/>
        <c:axPos val="l"/>
        <c:numFmt formatCode="0%" sourceLinked="1"/>
        <c:majorTickMark val="none"/>
        <c:minorTickMark val="none"/>
        <c:tickLblPos val="nextTo"/>
        <c:crossAx val="362805760"/>
        <c:crosses val="autoZero"/>
        <c:crossBetween val="between"/>
      </c:valAx>
      <c:spPr>
        <a:noFill/>
        <a:ln>
          <a:noFill/>
        </a:ln>
        <a:effectLst/>
      </c:spPr>
    </c:plotArea>
    <c:legend>
      <c:legendPos val="r"/>
      <c:layout>
        <c:manualLayout>
          <c:xMode val="edge"/>
          <c:yMode val="edge"/>
          <c:x val="0.73948520601898626"/>
          <c:y val="0.32011475253661403"/>
          <c:w val="0.26051479398101368"/>
          <c:h val="0.3139780310037563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legend>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6609973989794391E-2"/>
          <c:y val="6.3371027697853827E-2"/>
          <c:w val="0.93033647607036862"/>
          <c:h val="0.70264960473915816"/>
        </c:manualLayout>
      </c:layout>
      <c:lineChart>
        <c:grouping val="standard"/>
        <c:varyColors val="0"/>
        <c:ser>
          <c:idx val="0"/>
          <c:order val="0"/>
          <c:tx>
            <c:strRef>
              <c:f>תעסוקה!$BA$56</c:f>
              <c:strCache>
                <c:ptCount val="1"/>
                <c:pt idx="0">
                  <c:v>1997</c:v>
                </c:pt>
              </c:strCache>
            </c:strRef>
          </c:tx>
          <c:spPr>
            <a:ln w="28575" cap="rnd">
              <a:solidFill>
                <a:srgbClr val="7030A0"/>
              </a:solidFill>
              <a:round/>
            </a:ln>
            <a:effectLst/>
          </c:spPr>
          <c:marker>
            <c:symbol val="diamond"/>
            <c:size val="5"/>
            <c:spPr>
              <a:noFill/>
              <a:ln w="28575">
                <a:solidFill>
                  <a:srgbClr val="7030A0"/>
                </a:solidFill>
              </a:ln>
              <a:effectLst/>
            </c:spPr>
          </c:marker>
          <c:cat>
            <c:numRef>
              <c:f>תעסוקה!$BB$55:$BW$55</c:f>
              <c:numCache>
                <c:formatCode>General</c:formatCode>
                <c:ptCount val="2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numCache>
            </c:numRef>
          </c:cat>
          <c:val>
            <c:numRef>
              <c:f>תעסוקה!$BB$56:$BW$56</c:f>
              <c:numCache>
                <c:formatCode>0</c:formatCode>
                <c:ptCount val="22"/>
                <c:pt idx="0">
                  <c:v>10.415735359856951</c:v>
                </c:pt>
                <c:pt idx="1">
                  <c:v>12.829682610639248</c:v>
                </c:pt>
                <c:pt idx="2">
                  <c:v>16.495306213679033</c:v>
                </c:pt>
                <c:pt idx="3">
                  <c:v>20.697362539114884</c:v>
                </c:pt>
                <c:pt idx="4">
                  <c:v>23.826553419758607</c:v>
                </c:pt>
                <c:pt idx="5">
                  <c:v>26.821636119803312</c:v>
                </c:pt>
                <c:pt idx="6">
                  <c:v>31.515422440768887</c:v>
                </c:pt>
                <c:pt idx="7">
                  <c:v>36.164506034868126</c:v>
                </c:pt>
                <c:pt idx="8">
                  <c:v>40.143048725972285</c:v>
                </c:pt>
                <c:pt idx="9">
                  <c:v>43.942780509611083</c:v>
                </c:pt>
                <c:pt idx="10">
                  <c:v>47.697809566383548</c:v>
                </c:pt>
                <c:pt idx="11">
                  <c:v>51.184622261957976</c:v>
                </c:pt>
                <c:pt idx="12">
                  <c:v>54.224407688869022</c:v>
                </c:pt>
                <c:pt idx="13">
                  <c:v>57.66651765757711</c:v>
                </c:pt>
                <c:pt idx="14">
                  <c:v>60.393383996423779</c:v>
                </c:pt>
                <c:pt idx="15">
                  <c:v>62.673223066607065</c:v>
                </c:pt>
                <c:pt idx="16">
                  <c:v>66.294143942780508</c:v>
                </c:pt>
                <c:pt idx="17">
                  <c:v>69.199821189092532</c:v>
                </c:pt>
                <c:pt idx="18">
                  <c:v>71.434957532409484</c:v>
                </c:pt>
                <c:pt idx="19">
                  <c:v>73.401877514528394</c:v>
                </c:pt>
                <c:pt idx="20">
                  <c:v>74.564148413053204</c:v>
                </c:pt>
                <c:pt idx="21">
                  <c:v>75.771122038444346</c:v>
                </c:pt>
              </c:numCache>
            </c:numRef>
          </c:val>
          <c:smooth val="0"/>
          <c:extLst>
            <c:ext xmlns:c16="http://schemas.microsoft.com/office/drawing/2014/chart" uri="{C3380CC4-5D6E-409C-BE32-E72D297353CC}">
              <c16:uniqueId val="{00000000-D145-4923-8B82-58702AE02D3B}"/>
            </c:ext>
          </c:extLst>
        </c:ser>
        <c:ser>
          <c:idx val="1"/>
          <c:order val="1"/>
          <c:tx>
            <c:strRef>
              <c:f>תעסוקה!$BA$57</c:f>
              <c:strCache>
                <c:ptCount val="1"/>
                <c:pt idx="0">
                  <c:v>2002</c:v>
                </c:pt>
              </c:strCache>
            </c:strRef>
          </c:tx>
          <c:spPr>
            <a:ln w="28575" cap="rnd">
              <a:solidFill>
                <a:schemeClr val="tx2"/>
              </a:solidFill>
              <a:round/>
            </a:ln>
            <a:effectLst/>
          </c:spPr>
          <c:marker>
            <c:symbol val="x"/>
            <c:size val="5"/>
            <c:spPr>
              <a:noFill/>
              <a:ln w="9525">
                <a:solidFill>
                  <a:schemeClr val="tx2"/>
                </a:solidFill>
              </a:ln>
              <a:effectLst/>
            </c:spPr>
          </c:marker>
          <c:cat>
            <c:numRef>
              <c:f>תעסוקה!$BB$55:$BW$55</c:f>
              <c:numCache>
                <c:formatCode>General</c:formatCode>
                <c:ptCount val="2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numCache>
            </c:numRef>
          </c:cat>
          <c:val>
            <c:numRef>
              <c:f>תעסוקה!$BB$57:$BW$57</c:f>
              <c:numCache>
                <c:formatCode>0</c:formatCode>
                <c:ptCount val="22"/>
                <c:pt idx="0">
                  <c:v>15.026086956521739</c:v>
                </c:pt>
                <c:pt idx="1">
                  <c:v>18.956521739130437</c:v>
                </c:pt>
                <c:pt idx="2">
                  <c:v>22.817391304347826</c:v>
                </c:pt>
                <c:pt idx="3">
                  <c:v>29.42608695652174</c:v>
                </c:pt>
                <c:pt idx="4">
                  <c:v>35.686956521739134</c:v>
                </c:pt>
                <c:pt idx="5">
                  <c:v>40.765217391304347</c:v>
                </c:pt>
                <c:pt idx="6">
                  <c:v>45.84347826086956</c:v>
                </c:pt>
                <c:pt idx="7">
                  <c:v>49.843478260869567</c:v>
                </c:pt>
                <c:pt idx="8">
                  <c:v>53.565217391304344</c:v>
                </c:pt>
                <c:pt idx="9">
                  <c:v>57.669565217391309</c:v>
                </c:pt>
                <c:pt idx="10">
                  <c:v>61.182608695652178</c:v>
                </c:pt>
                <c:pt idx="11">
                  <c:v>65.147826086956513</c:v>
                </c:pt>
                <c:pt idx="12">
                  <c:v>67.756521739130434</c:v>
                </c:pt>
                <c:pt idx="13">
                  <c:v>70.434782608695656</c:v>
                </c:pt>
                <c:pt idx="14">
                  <c:v>72.486956521739131</c:v>
                </c:pt>
                <c:pt idx="15">
                  <c:v>74.469565217391306</c:v>
                </c:pt>
                <c:pt idx="16">
                  <c:v>76.695652173913047</c:v>
                </c:pt>
              </c:numCache>
            </c:numRef>
          </c:val>
          <c:smooth val="0"/>
          <c:extLst>
            <c:ext xmlns:c16="http://schemas.microsoft.com/office/drawing/2014/chart" uri="{C3380CC4-5D6E-409C-BE32-E72D297353CC}">
              <c16:uniqueId val="{00000001-D145-4923-8B82-58702AE02D3B}"/>
            </c:ext>
          </c:extLst>
        </c:ser>
        <c:ser>
          <c:idx val="2"/>
          <c:order val="2"/>
          <c:tx>
            <c:strRef>
              <c:f>תעסוקה!$BA$58</c:f>
              <c:strCache>
                <c:ptCount val="1"/>
                <c:pt idx="0">
                  <c:v>2007</c:v>
                </c:pt>
              </c:strCache>
            </c:strRef>
          </c:tx>
          <c:spPr>
            <a:ln w="28575" cap="rnd">
              <a:solidFill>
                <a:schemeClr val="accent3"/>
              </a:solidFill>
              <a:round/>
            </a:ln>
            <a:effectLst/>
          </c:spPr>
          <c:marker>
            <c:symbol val="square"/>
            <c:size val="5"/>
            <c:spPr>
              <a:solidFill>
                <a:schemeClr val="accent3"/>
              </a:solidFill>
              <a:ln w="9525">
                <a:solidFill>
                  <a:schemeClr val="accent3"/>
                </a:solidFill>
              </a:ln>
              <a:effectLst/>
            </c:spPr>
          </c:marker>
          <c:cat>
            <c:numRef>
              <c:f>תעסוקה!$BB$55:$BW$55</c:f>
              <c:numCache>
                <c:formatCode>General</c:formatCode>
                <c:ptCount val="2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numCache>
            </c:numRef>
          </c:cat>
          <c:val>
            <c:numRef>
              <c:f>תעסוקה!$BB$58:$BW$58</c:f>
              <c:numCache>
                <c:formatCode>0</c:formatCode>
                <c:ptCount val="22"/>
                <c:pt idx="0">
                  <c:v>14.23963133640553</c:v>
                </c:pt>
                <c:pt idx="1">
                  <c:v>20.783410138248847</c:v>
                </c:pt>
                <c:pt idx="2">
                  <c:v>27.488479262672811</c:v>
                </c:pt>
                <c:pt idx="3">
                  <c:v>34.815668202764975</c:v>
                </c:pt>
                <c:pt idx="4">
                  <c:v>41.29032258064516</c:v>
                </c:pt>
                <c:pt idx="5">
                  <c:v>47.442396313364057</c:v>
                </c:pt>
                <c:pt idx="6">
                  <c:v>53.640552995391708</c:v>
                </c:pt>
                <c:pt idx="7">
                  <c:v>58.778801843317972</c:v>
                </c:pt>
                <c:pt idx="8">
                  <c:v>62.603686635944698</c:v>
                </c:pt>
                <c:pt idx="9">
                  <c:v>65.345622119815673</c:v>
                </c:pt>
                <c:pt idx="10">
                  <c:v>67.83410138248847</c:v>
                </c:pt>
                <c:pt idx="11">
                  <c:v>70.161290322580655</c:v>
                </c:pt>
              </c:numCache>
            </c:numRef>
          </c:val>
          <c:smooth val="0"/>
          <c:extLst>
            <c:ext xmlns:c16="http://schemas.microsoft.com/office/drawing/2014/chart" uri="{C3380CC4-5D6E-409C-BE32-E72D297353CC}">
              <c16:uniqueId val="{00000002-D145-4923-8B82-58702AE02D3B}"/>
            </c:ext>
          </c:extLst>
        </c:ser>
        <c:ser>
          <c:idx val="3"/>
          <c:order val="3"/>
          <c:tx>
            <c:strRef>
              <c:f>תעסוקה!$BA$59</c:f>
              <c:strCache>
                <c:ptCount val="1"/>
                <c:pt idx="0">
                  <c:v>2013</c:v>
                </c:pt>
              </c:strCache>
            </c:strRef>
          </c:tx>
          <c:spPr>
            <a:ln w="28575" cap="rnd">
              <a:solidFill>
                <a:srgbClr val="C00000"/>
              </a:solidFill>
              <a:round/>
            </a:ln>
            <a:effectLst/>
          </c:spPr>
          <c:marker>
            <c:symbol val="star"/>
            <c:size val="5"/>
            <c:spPr>
              <a:noFill/>
              <a:ln w="9525">
                <a:solidFill>
                  <a:srgbClr val="C00000"/>
                </a:solidFill>
              </a:ln>
              <a:effectLst/>
            </c:spPr>
          </c:marker>
          <c:cat>
            <c:numRef>
              <c:f>תעסוקה!$BB$55:$BW$55</c:f>
              <c:numCache>
                <c:formatCode>General</c:formatCode>
                <c:ptCount val="2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numCache>
            </c:numRef>
          </c:cat>
          <c:val>
            <c:numRef>
              <c:f>תעסוקה!$BB$59:$BW$59</c:f>
              <c:numCache>
                <c:formatCode>0</c:formatCode>
                <c:ptCount val="22"/>
                <c:pt idx="0">
                  <c:v>14.975657254138266</c:v>
                </c:pt>
                <c:pt idx="1">
                  <c:v>24.264849074975658</c:v>
                </c:pt>
                <c:pt idx="2">
                  <c:v>32.58033106134372</c:v>
                </c:pt>
                <c:pt idx="3">
                  <c:v>39.707887049659199</c:v>
                </c:pt>
                <c:pt idx="4">
                  <c:v>47.536514118792603</c:v>
                </c:pt>
                <c:pt idx="5">
                  <c:v>53.768257059396298</c:v>
                </c:pt>
              </c:numCache>
            </c:numRef>
          </c:val>
          <c:smooth val="0"/>
          <c:extLst>
            <c:ext xmlns:c16="http://schemas.microsoft.com/office/drawing/2014/chart" uri="{C3380CC4-5D6E-409C-BE32-E72D297353CC}">
              <c16:uniqueId val="{00000003-D145-4923-8B82-58702AE02D3B}"/>
            </c:ext>
          </c:extLst>
        </c:ser>
        <c:dLbls>
          <c:showLegendKey val="0"/>
          <c:showVal val="0"/>
          <c:showCatName val="0"/>
          <c:showSerName val="0"/>
          <c:showPercent val="0"/>
          <c:showBubbleSize val="0"/>
        </c:dLbls>
        <c:marker val="1"/>
        <c:smooth val="0"/>
        <c:axId val="355613240"/>
        <c:axId val="355608928"/>
      </c:lineChart>
      <c:catAx>
        <c:axId val="355613240"/>
        <c:scaling>
          <c:orientation val="minMax"/>
        </c:scaling>
        <c:delete val="0"/>
        <c:axPos val="b"/>
        <c:title>
          <c:tx>
            <c:rich>
              <a:bodyPr rot="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r>
                  <a:rPr lang="he-IL" sz="1800" b="1" i="0" kern="1200" baseline="0" dirty="0">
                    <a:solidFill>
                      <a:srgbClr val="000000"/>
                    </a:solidFill>
                    <a:effectLst/>
                    <a:latin typeface="David" panose="020E0502060401010101" pitchFamily="34" charset="-79"/>
                    <a:cs typeface="David" panose="020E0502060401010101" pitchFamily="34" charset="-79"/>
                  </a:rPr>
                  <a:t>שנים לאחר הלימודים בישיבה גדולה בגיל 18</a:t>
                </a:r>
                <a:endParaRPr lang="he-IL" sz="1800" dirty="0">
                  <a:effectLst/>
                </a:endParaRPr>
              </a:p>
            </c:rich>
          </c:tx>
          <c:overlay val="0"/>
          <c:spPr>
            <a:noFill/>
            <a:ln>
              <a:noFill/>
            </a:ln>
            <a:effectLst/>
          </c:spPr>
          <c:txPr>
            <a:bodyPr rot="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he-IL"/>
            </a:p>
          </c:txPr>
        </c:title>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crossAx val="355608928"/>
        <c:crosses val="autoZero"/>
        <c:auto val="1"/>
        <c:lblAlgn val="ctr"/>
        <c:lblOffset val="100"/>
        <c:noMultiLvlLbl val="0"/>
      </c:catAx>
      <c:valAx>
        <c:axId val="355608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David" panose="020E0502060401010101" pitchFamily="34" charset="-79"/>
                <a:ea typeface="+mn-ea"/>
                <a:cs typeface="David" panose="020E0502060401010101" pitchFamily="34" charset="-79"/>
              </a:defRPr>
            </a:pPr>
            <a:endParaRPr lang="he-IL"/>
          </a:p>
        </c:txPr>
        <c:crossAx val="355613240"/>
        <c:crosses val="autoZero"/>
        <c:crossBetween val="midCat"/>
      </c:valAx>
      <c:spPr>
        <a:noFill/>
        <a:ln>
          <a:noFill/>
        </a:ln>
        <a:effectLst/>
      </c:spPr>
    </c:plotArea>
    <c:legend>
      <c:legendPos val="b"/>
      <c:layout>
        <c:manualLayout>
          <c:xMode val="edge"/>
          <c:yMode val="edge"/>
          <c:x val="0.33202977293459102"/>
          <c:y val="0.90231712033352196"/>
          <c:w val="0.35558136843426602"/>
          <c:h val="4.247014334897284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David" panose="020E0502060401010101" pitchFamily="34" charset="-79"/>
              <a:ea typeface="+mn-ea"/>
              <a:cs typeface="David" panose="020E0502060401010101" pitchFamily="34" charset="-79"/>
            </a:defRPr>
          </a:pPr>
          <a:endParaRPr lang="he-IL"/>
        </a:p>
      </c:txPr>
    </c:legend>
    <c:plotVisOnly val="1"/>
    <c:dispBlanksAs val="gap"/>
    <c:showDLblsOverMax val="0"/>
  </c:chart>
  <c:spPr>
    <a:noFill/>
    <a:ln>
      <a:noFill/>
    </a:ln>
    <a:effectLst/>
  </c:spPr>
  <c:txPr>
    <a:bodyPr/>
    <a:lstStyle/>
    <a:p>
      <a:pPr>
        <a:defRPr/>
      </a:pPr>
      <a:endParaRPr lang="he-IL"/>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229773752737149E-3"/>
          <c:y val="9.244439522111822E-2"/>
          <c:w val="0.97288775709508979"/>
          <c:h val="0.70710838199295678"/>
        </c:manualLayout>
      </c:layout>
      <c:barChart>
        <c:barDir val="col"/>
        <c:grouping val="clustered"/>
        <c:varyColors val="0"/>
        <c:ser>
          <c:idx val="0"/>
          <c:order val="0"/>
          <c:tx>
            <c:strRef>
              <c:f>'תעסוקה לפי היקפי שכר'!$AN$16</c:f>
              <c:strCache>
                <c:ptCount val="1"/>
                <c:pt idx="0">
                  <c:v>תעסוקה</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'תעסוקה לפי היקפי שכר'!$AL$17:$AL$19</c:f>
              <c:strCache>
                <c:ptCount val="3"/>
                <c:pt idx="0">
                  <c:v>סה"כ</c:v>
                </c:pt>
                <c:pt idx="1">
                  <c:v>לא לומדים בכולל</c:v>
                </c:pt>
                <c:pt idx="2">
                  <c:v>לומדים בכולל</c:v>
                </c:pt>
              </c:strCache>
            </c:strRef>
          </c:cat>
          <c:val>
            <c:numRef>
              <c:f>'תעסוקה לפי היקפי שכר'!$AN$17:$AN$19</c:f>
              <c:numCache>
                <c:formatCode>0.0</c:formatCode>
                <c:ptCount val="3"/>
                <c:pt idx="0">
                  <c:v>50.416029999999999</c:v>
                </c:pt>
                <c:pt idx="1">
                  <c:v>67.397670000000005</c:v>
                </c:pt>
                <c:pt idx="2">
                  <c:v>31.91442</c:v>
                </c:pt>
              </c:numCache>
            </c:numRef>
          </c:val>
          <c:extLst>
            <c:ext xmlns:c16="http://schemas.microsoft.com/office/drawing/2014/chart" uri="{C3380CC4-5D6E-409C-BE32-E72D297353CC}">
              <c16:uniqueId val="{00000000-791F-4525-9AE8-6B9CAAAE1DEE}"/>
            </c:ext>
          </c:extLst>
        </c:ser>
        <c:ser>
          <c:idx val="1"/>
          <c:order val="1"/>
          <c:tx>
            <c:strRef>
              <c:f>'תעסוקה לפי היקפי שכר'!$AQ$16</c:f>
              <c:strCache>
                <c:ptCount val="1"/>
                <c:pt idx="0">
                  <c:v>תעסוקה בהיקף שכר מינימום ומעלה</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'תעסוקה לפי היקפי שכר'!$AL$17:$AL$19</c:f>
              <c:strCache>
                <c:ptCount val="3"/>
                <c:pt idx="0">
                  <c:v>סה"כ</c:v>
                </c:pt>
                <c:pt idx="1">
                  <c:v>לא לומדים בכולל</c:v>
                </c:pt>
                <c:pt idx="2">
                  <c:v>לומדים בכולל</c:v>
                </c:pt>
              </c:strCache>
            </c:strRef>
          </c:cat>
          <c:val>
            <c:numRef>
              <c:f>'תעסוקה לפי היקפי שכר'!$AQ$17:$AQ$19</c:f>
              <c:numCache>
                <c:formatCode>0.0</c:formatCode>
                <c:ptCount val="3"/>
                <c:pt idx="0">
                  <c:v>33.061520000000002</c:v>
                </c:pt>
                <c:pt idx="1">
                  <c:v>52.734110000000001</c:v>
                </c:pt>
                <c:pt idx="2">
                  <c:v>11.62811</c:v>
                </c:pt>
              </c:numCache>
            </c:numRef>
          </c:val>
          <c:extLst>
            <c:ext xmlns:c16="http://schemas.microsoft.com/office/drawing/2014/chart" uri="{C3380CC4-5D6E-409C-BE32-E72D297353CC}">
              <c16:uniqueId val="{00000004-791F-4525-9AE8-6B9CAAAE1DEE}"/>
            </c:ext>
          </c:extLst>
        </c:ser>
        <c:dLbls>
          <c:dLblPos val="outEnd"/>
          <c:showLegendKey val="0"/>
          <c:showVal val="1"/>
          <c:showCatName val="0"/>
          <c:showSerName val="0"/>
          <c:showPercent val="0"/>
          <c:showBubbleSize val="0"/>
        </c:dLbls>
        <c:gapWidth val="219"/>
        <c:overlap val="-27"/>
        <c:axId val="362812816"/>
        <c:axId val="362807328"/>
        <c:extLst/>
      </c:barChart>
      <c:catAx>
        <c:axId val="362812816"/>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crossAx val="362807328"/>
        <c:crosses val="autoZero"/>
        <c:auto val="1"/>
        <c:lblAlgn val="ctr"/>
        <c:lblOffset val="100"/>
        <c:noMultiLvlLbl val="0"/>
      </c:catAx>
      <c:valAx>
        <c:axId val="362807328"/>
        <c:scaling>
          <c:orientation val="minMax"/>
        </c:scaling>
        <c:delete val="1"/>
        <c:axPos val="l"/>
        <c:numFmt formatCode="0" sourceLinked="0"/>
        <c:majorTickMark val="none"/>
        <c:minorTickMark val="none"/>
        <c:tickLblPos val="nextTo"/>
        <c:crossAx val="362812816"/>
        <c:crosses val="autoZero"/>
        <c:crossBetween val="between"/>
      </c:valAx>
      <c:spPr>
        <a:noFill/>
        <a:ln>
          <a:noFill/>
        </a:ln>
        <a:effectLst/>
      </c:spPr>
    </c:plotArea>
    <c:legend>
      <c:legendPos val="b"/>
      <c:layout>
        <c:manualLayout>
          <c:xMode val="edge"/>
          <c:yMode val="edge"/>
          <c:x val="0.25732914560619979"/>
          <c:y val="0.88898660138948693"/>
          <c:w val="0.49103090248036957"/>
          <c:h val="4.7819424075952653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legend>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195270733343683E-2"/>
          <c:y val="7.9477216197421499E-2"/>
          <c:w val="0.9526974064530036"/>
          <c:h val="0.66859719036973619"/>
        </c:manualLayout>
      </c:layout>
      <c:barChart>
        <c:barDir val="col"/>
        <c:grouping val="clustered"/>
        <c:varyColors val="0"/>
        <c:ser>
          <c:idx val="0"/>
          <c:order val="0"/>
          <c:tx>
            <c:strRef>
              <c:f>'שנים מעבודה'!$W$37</c:f>
              <c:strCache>
                <c:ptCount val="1"/>
                <c:pt idx="0">
                  <c:v>עובדים ולא לומדים בכולל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'שנים מעבודה'!$V$38:$V$42</c:f>
              <c:numCache>
                <c:formatCode>General</c:formatCode>
                <c:ptCount val="5"/>
                <c:pt idx="0">
                  <c:v>1</c:v>
                </c:pt>
                <c:pt idx="1">
                  <c:v>2</c:v>
                </c:pt>
                <c:pt idx="2">
                  <c:v>3</c:v>
                </c:pt>
                <c:pt idx="3">
                  <c:v>4</c:v>
                </c:pt>
                <c:pt idx="4">
                  <c:v>5</c:v>
                </c:pt>
              </c:numCache>
            </c:numRef>
          </c:cat>
          <c:val>
            <c:numRef>
              <c:f>'שנים מעבודה'!$W$38:$W$42</c:f>
              <c:numCache>
                <c:formatCode>0.0</c:formatCode>
                <c:ptCount val="5"/>
                <c:pt idx="0">
                  <c:v>4.9222529999999995</c:v>
                </c:pt>
                <c:pt idx="1">
                  <c:v>5.7700449999999996</c:v>
                </c:pt>
                <c:pt idx="2">
                  <c:v>6.6043199999999995</c:v>
                </c:pt>
                <c:pt idx="3">
                  <c:v>6.9617430000000002</c:v>
                </c:pt>
                <c:pt idx="4">
                  <c:v>7.2355710000000002</c:v>
                </c:pt>
              </c:numCache>
            </c:numRef>
          </c:val>
          <c:extLst>
            <c:ext xmlns:c16="http://schemas.microsoft.com/office/drawing/2014/chart" uri="{C3380CC4-5D6E-409C-BE32-E72D297353CC}">
              <c16:uniqueId val="{00000000-784D-4155-AE1C-642FF53DEEF7}"/>
            </c:ext>
          </c:extLst>
        </c:ser>
        <c:ser>
          <c:idx val="1"/>
          <c:order val="1"/>
          <c:tx>
            <c:strRef>
              <c:f>'שנים מעבודה'!$X$37</c:f>
              <c:strCache>
                <c:ptCount val="1"/>
                <c:pt idx="0">
                  <c:v>עובדים ולומדים בכולל</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'שנים מעבודה'!$V$38:$V$42</c:f>
              <c:numCache>
                <c:formatCode>General</c:formatCode>
                <c:ptCount val="5"/>
                <c:pt idx="0">
                  <c:v>1</c:v>
                </c:pt>
                <c:pt idx="1">
                  <c:v>2</c:v>
                </c:pt>
                <c:pt idx="2">
                  <c:v>3</c:v>
                </c:pt>
                <c:pt idx="3">
                  <c:v>4</c:v>
                </c:pt>
                <c:pt idx="4">
                  <c:v>5</c:v>
                </c:pt>
              </c:numCache>
            </c:numRef>
          </c:cat>
          <c:val>
            <c:numRef>
              <c:f>'שנים מעבודה'!$X$38:$X$42</c:f>
              <c:numCache>
                <c:formatCode>0.0</c:formatCode>
                <c:ptCount val="5"/>
                <c:pt idx="0">
                  <c:v>3.2076720000000001</c:v>
                </c:pt>
                <c:pt idx="1">
                  <c:v>3.6249029999999998</c:v>
                </c:pt>
                <c:pt idx="2">
                  <c:v>3.8853629999999999</c:v>
                </c:pt>
                <c:pt idx="3">
                  <c:v>4.1452460000000002</c:v>
                </c:pt>
                <c:pt idx="4">
                  <c:v>4.3327580000000001</c:v>
                </c:pt>
              </c:numCache>
            </c:numRef>
          </c:val>
          <c:extLst>
            <c:ext xmlns:c16="http://schemas.microsoft.com/office/drawing/2014/chart" uri="{C3380CC4-5D6E-409C-BE32-E72D297353CC}">
              <c16:uniqueId val="{00000001-784D-4155-AE1C-642FF53DEEF7}"/>
            </c:ext>
          </c:extLst>
        </c:ser>
        <c:dLbls>
          <c:dLblPos val="outEnd"/>
          <c:showLegendKey val="0"/>
          <c:showVal val="1"/>
          <c:showCatName val="0"/>
          <c:showSerName val="0"/>
          <c:showPercent val="0"/>
          <c:showBubbleSize val="0"/>
        </c:dLbls>
        <c:gapWidth val="219"/>
        <c:overlap val="-27"/>
        <c:axId val="355605792"/>
        <c:axId val="355614024"/>
      </c:barChart>
      <c:catAx>
        <c:axId val="3556057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he-IL" sz="1600" b="1" dirty="0">
                    <a:solidFill>
                      <a:schemeClr val="tx1"/>
                    </a:solidFill>
                    <a:latin typeface="David" panose="020E0502060401010101" pitchFamily="34" charset="-79"/>
                    <a:cs typeface="David" panose="020E0502060401010101" pitchFamily="34" charset="-79"/>
                  </a:rPr>
                  <a:t>מספר</a:t>
                </a:r>
                <a:r>
                  <a:rPr lang="he-IL" sz="1600" b="1" baseline="0" dirty="0">
                    <a:solidFill>
                      <a:schemeClr val="tx1"/>
                    </a:solidFill>
                    <a:latin typeface="David" panose="020E0502060401010101" pitchFamily="34" charset="-79"/>
                    <a:cs typeface="David" panose="020E0502060401010101" pitchFamily="34" charset="-79"/>
                  </a:rPr>
                  <a:t> השנים מההשתלבות בתעסוקה</a:t>
                </a:r>
                <a:endParaRPr lang="he-IL" sz="1600" b="1" dirty="0">
                  <a:solidFill>
                    <a:schemeClr val="tx1"/>
                  </a:solidFill>
                  <a:latin typeface="David" panose="020E0502060401010101" pitchFamily="34" charset="-79"/>
                  <a:cs typeface="David" panose="020E0502060401010101" pitchFamily="34" charset="-79"/>
                </a:endParaRPr>
              </a:p>
            </c:rich>
          </c:tx>
          <c:layout>
            <c:manualLayout>
              <c:xMode val="edge"/>
              <c:yMode val="edge"/>
              <c:x val="0.31860667433665829"/>
              <c:y val="0.8250962536813998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e-IL"/>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crossAx val="355614024"/>
        <c:crosses val="autoZero"/>
        <c:auto val="1"/>
        <c:lblAlgn val="ctr"/>
        <c:lblOffset val="100"/>
        <c:noMultiLvlLbl val="0"/>
      </c:catAx>
      <c:valAx>
        <c:axId val="355614024"/>
        <c:scaling>
          <c:orientation val="minMax"/>
        </c:scaling>
        <c:delete val="1"/>
        <c:axPos val="l"/>
        <c:numFmt formatCode="0.0" sourceLinked="1"/>
        <c:majorTickMark val="none"/>
        <c:minorTickMark val="none"/>
        <c:tickLblPos val="nextTo"/>
        <c:crossAx val="355605792"/>
        <c:crosses val="autoZero"/>
        <c:crossBetween val="between"/>
      </c:valAx>
      <c:spPr>
        <a:noFill/>
        <a:ln>
          <a:noFill/>
        </a:ln>
        <a:effectLst/>
      </c:spPr>
    </c:plotArea>
    <c:legend>
      <c:legendPos val="b"/>
      <c:layout>
        <c:manualLayout>
          <c:xMode val="edge"/>
          <c:yMode val="edge"/>
          <c:x val="0.20521653974738532"/>
          <c:y val="0.92395500796057495"/>
          <c:w val="0.65978821231265716"/>
          <c:h val="4.5173392416857645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legend>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575892057680426E-2"/>
          <c:y val="6.9989249111056751E-2"/>
          <c:w val="0.81393481532225131"/>
          <c:h val="0.77398156597006906"/>
        </c:manualLayout>
      </c:layout>
      <c:barChart>
        <c:barDir val="col"/>
        <c:grouping val="percentStacked"/>
        <c:varyColors val="0"/>
        <c:ser>
          <c:idx val="0"/>
          <c:order val="0"/>
          <c:tx>
            <c:strRef>
              <c:f>'ענף '!$AQ$11</c:f>
              <c:strCache>
                <c:ptCount val="1"/>
                <c:pt idx="0">
                  <c:v>ענף חרדי</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'ענף '!$AP$12:$AP$14</c:f>
              <c:strCache>
                <c:ptCount val="3"/>
                <c:pt idx="0">
                  <c:v>עובדים ולא לומדים בכולל</c:v>
                </c:pt>
                <c:pt idx="1">
                  <c:v>עובדים ולומדים בכולל</c:v>
                </c:pt>
                <c:pt idx="2">
                  <c:v>סה"כ</c:v>
                </c:pt>
              </c:strCache>
            </c:strRef>
          </c:cat>
          <c:val>
            <c:numRef>
              <c:f>'ענף '!$AQ$12:$AQ$14</c:f>
              <c:numCache>
                <c:formatCode>0</c:formatCode>
                <c:ptCount val="3"/>
                <c:pt idx="0">
                  <c:v>16.103688765649945</c:v>
                </c:pt>
                <c:pt idx="1">
                  <c:v>38.670262071290132</c:v>
                </c:pt>
                <c:pt idx="2">
                  <c:v>23.611539431999777</c:v>
                </c:pt>
              </c:numCache>
            </c:numRef>
          </c:val>
          <c:extLst>
            <c:ext xmlns:c16="http://schemas.microsoft.com/office/drawing/2014/chart" uri="{C3380CC4-5D6E-409C-BE32-E72D297353CC}">
              <c16:uniqueId val="{00000000-EE84-4434-9EA1-34DFCF3FA4C1}"/>
            </c:ext>
          </c:extLst>
        </c:ser>
        <c:ser>
          <c:idx val="1"/>
          <c:order val="1"/>
          <c:tx>
            <c:strRef>
              <c:f>'ענף '!$AR$11</c:f>
              <c:strCache>
                <c:ptCount val="1"/>
                <c:pt idx="0">
                  <c:v>ענף ההיטק</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'ענף '!$AP$12:$AP$14</c:f>
              <c:strCache>
                <c:ptCount val="3"/>
                <c:pt idx="0">
                  <c:v>עובדים ולא לומדים בכולל</c:v>
                </c:pt>
                <c:pt idx="1">
                  <c:v>עובדים ולומדים בכולל</c:v>
                </c:pt>
                <c:pt idx="2">
                  <c:v>סה"כ</c:v>
                </c:pt>
              </c:strCache>
            </c:strRef>
          </c:cat>
          <c:val>
            <c:numRef>
              <c:f>'ענף '!$AR$12:$AR$14</c:f>
              <c:numCache>
                <c:formatCode>0</c:formatCode>
                <c:ptCount val="3"/>
                <c:pt idx="0">
                  <c:v>7.2851020922611545</c:v>
                </c:pt>
                <c:pt idx="1">
                  <c:v>1.2303025195921464</c:v>
                </c:pt>
                <c:pt idx="2">
                  <c:v>5.2706832263309877</c:v>
                </c:pt>
              </c:numCache>
            </c:numRef>
          </c:val>
          <c:extLst>
            <c:ext xmlns:c16="http://schemas.microsoft.com/office/drawing/2014/chart" uri="{C3380CC4-5D6E-409C-BE32-E72D297353CC}">
              <c16:uniqueId val="{00000001-EE84-4434-9EA1-34DFCF3FA4C1}"/>
            </c:ext>
          </c:extLst>
        </c:ser>
        <c:ser>
          <c:idx val="2"/>
          <c:order val="2"/>
          <c:tx>
            <c:strRef>
              <c:f>'ענף '!$AS$11</c:f>
              <c:strCache>
                <c:ptCount val="1"/>
                <c:pt idx="0">
                  <c:v>שאר ענפים</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'ענף '!$AP$12:$AP$14</c:f>
              <c:strCache>
                <c:ptCount val="3"/>
                <c:pt idx="0">
                  <c:v>עובדים ולא לומדים בכולל</c:v>
                </c:pt>
                <c:pt idx="1">
                  <c:v>עובדים ולומדים בכולל</c:v>
                </c:pt>
                <c:pt idx="2">
                  <c:v>סה"כ</c:v>
                </c:pt>
              </c:strCache>
            </c:strRef>
          </c:cat>
          <c:val>
            <c:numRef>
              <c:f>'ענף '!$AS$12:$AS$14</c:f>
              <c:numCache>
                <c:formatCode>0</c:formatCode>
                <c:ptCount val="3"/>
                <c:pt idx="0">
                  <c:v>76.611209142088896</c:v>
                </c:pt>
                <c:pt idx="1">
                  <c:v>60.099435409117724</c:v>
                </c:pt>
                <c:pt idx="2">
                  <c:v>71.117777341669239</c:v>
                </c:pt>
              </c:numCache>
            </c:numRef>
          </c:val>
          <c:extLst>
            <c:ext xmlns:c16="http://schemas.microsoft.com/office/drawing/2014/chart" uri="{C3380CC4-5D6E-409C-BE32-E72D297353CC}">
              <c16:uniqueId val="{00000002-EE84-4434-9EA1-34DFCF3FA4C1}"/>
            </c:ext>
          </c:extLst>
        </c:ser>
        <c:dLbls>
          <c:dLblPos val="ctr"/>
          <c:showLegendKey val="0"/>
          <c:showVal val="1"/>
          <c:showCatName val="0"/>
          <c:showSerName val="0"/>
          <c:showPercent val="0"/>
          <c:showBubbleSize val="0"/>
        </c:dLbls>
        <c:gapWidth val="150"/>
        <c:overlap val="100"/>
        <c:axId val="355606184"/>
        <c:axId val="355610104"/>
      </c:barChart>
      <c:catAx>
        <c:axId val="355606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crossAx val="355610104"/>
        <c:crosses val="autoZero"/>
        <c:auto val="1"/>
        <c:lblAlgn val="ctr"/>
        <c:lblOffset val="100"/>
        <c:noMultiLvlLbl val="0"/>
      </c:catAx>
      <c:valAx>
        <c:axId val="355610104"/>
        <c:scaling>
          <c:orientation val="minMax"/>
        </c:scaling>
        <c:delete val="1"/>
        <c:axPos val="l"/>
        <c:numFmt formatCode="0%" sourceLinked="1"/>
        <c:majorTickMark val="none"/>
        <c:minorTickMark val="none"/>
        <c:tickLblPos val="nextTo"/>
        <c:crossAx val="355606184"/>
        <c:crosses val="autoZero"/>
        <c:crossBetween val="between"/>
      </c:valAx>
      <c:spPr>
        <a:noFill/>
        <a:ln>
          <a:noFill/>
        </a:ln>
        <a:effectLst/>
      </c:spPr>
    </c:plotArea>
    <c:legend>
      <c:legendPos val="r"/>
      <c:layout>
        <c:manualLayout>
          <c:xMode val="edge"/>
          <c:yMode val="edge"/>
          <c:x val="0.81258762280049412"/>
          <c:y val="0.48433688483041837"/>
          <c:w val="0.16128625385334605"/>
          <c:h val="0.29965494909692725"/>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legend>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108240185133707E-2"/>
          <c:y val="0.17328073304378883"/>
          <c:w val="0.95807404015686926"/>
          <c:h val="0.67469701633536561"/>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'שכר 2019'!$AA$17:$AA$19</c:f>
              <c:strCache>
                <c:ptCount val="3"/>
                <c:pt idx="0">
                  <c:v>סה"כ</c:v>
                </c:pt>
                <c:pt idx="1">
                  <c:v>לא לומדים בכולל</c:v>
                </c:pt>
                <c:pt idx="2">
                  <c:v>לומדים בכולל</c:v>
                </c:pt>
              </c:strCache>
            </c:strRef>
          </c:cat>
          <c:val>
            <c:numRef>
              <c:f>'שכר 2019'!$AD$17:$AD$19</c:f>
              <c:numCache>
                <c:formatCode>0.0</c:formatCode>
                <c:ptCount val="3"/>
                <c:pt idx="0">
                  <c:v>7.7148850000000007</c:v>
                </c:pt>
                <c:pt idx="1">
                  <c:v>9.2388589999999997</c:v>
                </c:pt>
                <c:pt idx="2">
                  <c:v>4.5940349999999999</c:v>
                </c:pt>
              </c:numCache>
            </c:numRef>
          </c:val>
          <c:extLst>
            <c:ext xmlns:c16="http://schemas.microsoft.com/office/drawing/2014/chart" uri="{C3380CC4-5D6E-409C-BE32-E72D297353CC}">
              <c16:uniqueId val="{00000000-9878-45A5-B968-553833479167}"/>
            </c:ext>
          </c:extLst>
        </c:ser>
        <c:dLbls>
          <c:showLegendKey val="0"/>
          <c:showVal val="0"/>
          <c:showCatName val="0"/>
          <c:showSerName val="0"/>
          <c:showPercent val="0"/>
          <c:showBubbleSize val="0"/>
        </c:dLbls>
        <c:gapWidth val="219"/>
        <c:overlap val="-27"/>
        <c:axId val="362823792"/>
        <c:axId val="362825360"/>
      </c:barChart>
      <c:catAx>
        <c:axId val="362823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David" panose="020E0502060401010101" pitchFamily="34" charset="-79"/>
                <a:ea typeface="+mn-ea"/>
                <a:cs typeface="David" panose="020E0502060401010101" pitchFamily="34" charset="-79"/>
              </a:defRPr>
            </a:pPr>
            <a:endParaRPr lang="he-IL"/>
          </a:p>
        </c:txPr>
        <c:crossAx val="362825360"/>
        <c:crosses val="autoZero"/>
        <c:auto val="1"/>
        <c:lblAlgn val="ctr"/>
        <c:lblOffset val="100"/>
        <c:noMultiLvlLbl val="0"/>
      </c:catAx>
      <c:valAx>
        <c:axId val="362825360"/>
        <c:scaling>
          <c:orientation val="minMax"/>
        </c:scaling>
        <c:delete val="1"/>
        <c:axPos val="l"/>
        <c:numFmt formatCode="0.0" sourceLinked="1"/>
        <c:majorTickMark val="none"/>
        <c:minorTickMark val="none"/>
        <c:tickLblPos val="nextTo"/>
        <c:crossAx val="362823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0.00685</cdr:x>
      <cdr:y>0.70711</cdr:y>
    </cdr:from>
    <cdr:to>
      <cdr:x>0.32434</cdr:x>
      <cdr:y>0.7772</cdr:y>
    </cdr:to>
    <cdr:sp macro="" textlink="">
      <cdr:nvSpPr>
        <cdr:cNvPr id="2" name="TextBox 1"/>
        <cdr:cNvSpPr txBox="1"/>
      </cdr:nvSpPr>
      <cdr:spPr>
        <a:xfrm xmlns:a="http://schemas.openxmlformats.org/drawingml/2006/main">
          <a:off x="53127" y="3726089"/>
          <a:ext cx="2462645" cy="369332"/>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r" rtl="1"/>
          <a:r>
            <a:rPr lang="he-IL" sz="1800" baseline="0" dirty="0">
              <a:latin typeface="David" panose="020E0502060401010101" pitchFamily="34" charset="-79"/>
              <a:cs typeface="David" panose="020E0502060401010101" pitchFamily="34" charset="-79"/>
            </a:rPr>
            <a:t>ישיבה גדולה ולא עובד</a:t>
          </a:r>
          <a:endParaRPr lang="he-IL" sz="1800" dirty="0">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0.05051</cdr:x>
      <cdr:y>0.46539</cdr:y>
    </cdr:from>
    <cdr:to>
      <cdr:x>0.33634</cdr:x>
      <cdr:y>0.53221</cdr:y>
    </cdr:to>
    <cdr:sp macro="" textlink="">
      <cdr:nvSpPr>
        <cdr:cNvPr id="3" name="TextBox 2"/>
        <cdr:cNvSpPr txBox="1"/>
      </cdr:nvSpPr>
      <cdr:spPr>
        <a:xfrm xmlns:a="http://schemas.openxmlformats.org/drawingml/2006/main">
          <a:off x="391758" y="2452338"/>
          <a:ext cx="2217142" cy="352091"/>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he-IL" sz="1800" dirty="0">
              <a:latin typeface="David" panose="020E0502060401010101" pitchFamily="34" charset="-79"/>
              <a:cs typeface="David" panose="020E0502060401010101" pitchFamily="34" charset="-79"/>
            </a:rPr>
            <a:t>ישיבה גדולה ועובד</a:t>
          </a:r>
        </a:p>
      </cdr:txBody>
    </cdr:sp>
  </cdr:relSizeAnchor>
  <cdr:relSizeAnchor xmlns:cdr="http://schemas.openxmlformats.org/drawingml/2006/chartDrawing">
    <cdr:from>
      <cdr:x>0.04748</cdr:x>
      <cdr:y>0.10376</cdr:y>
    </cdr:from>
    <cdr:to>
      <cdr:x>0.42394</cdr:x>
      <cdr:y>0.17293</cdr:y>
    </cdr:to>
    <cdr:sp macro="" textlink="">
      <cdr:nvSpPr>
        <cdr:cNvPr id="5" name="TextBox 4"/>
        <cdr:cNvSpPr txBox="1"/>
      </cdr:nvSpPr>
      <cdr:spPr>
        <a:xfrm xmlns:a="http://schemas.openxmlformats.org/drawingml/2006/main">
          <a:off x="368255" y="546767"/>
          <a:ext cx="2920063" cy="364486"/>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he-IL" sz="1800" dirty="0">
              <a:latin typeface="David" panose="020E0502060401010101" pitchFamily="34" charset="-79"/>
              <a:cs typeface="David" panose="020E0502060401010101" pitchFamily="34" charset="-79"/>
            </a:rPr>
            <a:t>ישיבה גדולה ולא</a:t>
          </a:r>
          <a:r>
            <a:rPr lang="he-IL" sz="1800" baseline="0" dirty="0">
              <a:latin typeface="David" panose="020E0502060401010101" pitchFamily="34" charset="-79"/>
              <a:cs typeface="David" panose="020E0502060401010101" pitchFamily="34" charset="-79"/>
            </a:rPr>
            <a:t> עובד (ציר ימני)</a:t>
          </a:r>
          <a:endParaRPr lang="he-IL" sz="1800" dirty="0">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0.03275</cdr:x>
      <cdr:y>0.46727</cdr:y>
    </cdr:from>
    <cdr:to>
      <cdr:x>0.08917</cdr:x>
      <cdr:y>0.51508</cdr:y>
    </cdr:to>
    <cdr:sp macro="" textlink="">
      <cdr:nvSpPr>
        <cdr:cNvPr id="7" name="TextBox 1"/>
        <cdr:cNvSpPr txBox="1"/>
      </cdr:nvSpPr>
      <cdr:spPr>
        <a:xfrm xmlns:a="http://schemas.openxmlformats.org/drawingml/2006/main">
          <a:off x="304942" y="2843224"/>
          <a:ext cx="525388" cy="290914"/>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he-IL" sz="1400" dirty="0">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0.03636</cdr:x>
      <cdr:y>0.66874</cdr:y>
    </cdr:from>
    <cdr:to>
      <cdr:x>0.09278</cdr:x>
      <cdr:y>0.71655</cdr:y>
    </cdr:to>
    <cdr:sp macro="" textlink="">
      <cdr:nvSpPr>
        <cdr:cNvPr id="9" name="TextBox 1"/>
        <cdr:cNvSpPr txBox="1"/>
      </cdr:nvSpPr>
      <cdr:spPr>
        <a:xfrm xmlns:a="http://schemas.openxmlformats.org/drawingml/2006/main">
          <a:off x="337574" y="4049252"/>
          <a:ext cx="523764" cy="289491"/>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he-IL" sz="1400" dirty="0">
            <a:latin typeface="David" panose="020E0502060401010101" pitchFamily="34" charset="-79"/>
            <a:cs typeface="David" panose="020E0502060401010101" pitchFamily="34" charset="-79"/>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0.66393</cdr:x>
      <cdr:y>0</cdr:y>
    </cdr:from>
    <cdr:to>
      <cdr:x>0.66393</cdr:x>
      <cdr:y>0.76389</cdr:y>
    </cdr:to>
    <cdr:cxnSp macro="">
      <cdr:nvCxnSpPr>
        <cdr:cNvPr id="2" name="מחבר ישר 1">
          <a:extLst xmlns:a="http://schemas.openxmlformats.org/drawingml/2006/main">
            <a:ext uri="{FF2B5EF4-FFF2-40B4-BE49-F238E27FC236}">
              <a16:creationId xmlns:a16="http://schemas.microsoft.com/office/drawing/2014/main" id="{1AAB8E18-E0EE-E3C3-317B-C85523FA075B}"/>
            </a:ext>
          </a:extLst>
        </cdr:cNvPr>
        <cdr:cNvCxnSpPr/>
      </cdr:nvCxnSpPr>
      <cdr:spPr>
        <a:xfrm xmlns:a="http://schemas.openxmlformats.org/drawingml/2006/main">
          <a:off x="5832648" y="0"/>
          <a:ext cx="0" cy="3960440"/>
        </a:xfrm>
        <a:prstGeom xmlns:a="http://schemas.openxmlformats.org/drawingml/2006/main" prst="line">
          <a:avLst/>
        </a:prstGeom>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0.33325</cdr:x>
      <cdr:y>0</cdr:y>
    </cdr:from>
    <cdr:to>
      <cdr:x>0.33325</cdr:x>
      <cdr:y>0.76389</cdr:y>
    </cdr:to>
    <cdr:cxnSp macro="">
      <cdr:nvCxnSpPr>
        <cdr:cNvPr id="3" name="מחבר ישר 2">
          <a:extLst xmlns:a="http://schemas.openxmlformats.org/drawingml/2006/main">
            <a:ext uri="{FF2B5EF4-FFF2-40B4-BE49-F238E27FC236}">
              <a16:creationId xmlns:a16="http://schemas.microsoft.com/office/drawing/2014/main" id="{E4DFF477-96F8-469D-FCED-007B79A6520B}"/>
            </a:ext>
          </a:extLst>
        </cdr:cNvPr>
        <cdr:cNvCxnSpPr/>
      </cdr:nvCxnSpPr>
      <cdr:spPr>
        <a:xfrm xmlns:a="http://schemas.openxmlformats.org/drawingml/2006/main">
          <a:off x="2927558" y="0"/>
          <a:ext cx="0" cy="3813741"/>
        </a:xfrm>
        <a:prstGeom xmlns:a="http://schemas.openxmlformats.org/drawingml/2006/main" prst="line">
          <a:avLst/>
        </a:prstGeom>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FB9C88A2-510D-4F5D-877F-9D1208074CC6}" type="datetimeFigureOut">
              <a:rPr lang="he-IL" smtClean="0"/>
              <a:t>י"א/סיון/תשפ"ד</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C64ACBE7-FADB-4199-9BDE-DC0724F88579}" type="slidenum">
              <a:rPr lang="he-IL" smtClean="0"/>
              <a:t>‹#›</a:t>
            </a:fld>
            <a:endParaRPr lang="he-IL"/>
          </a:p>
        </p:txBody>
      </p:sp>
    </p:spTree>
    <p:extLst>
      <p:ext uri="{BB962C8B-B14F-4D97-AF65-F5344CB8AC3E}">
        <p14:creationId xmlns:p14="http://schemas.microsoft.com/office/powerpoint/2010/main" val="258114666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1</a:t>
            </a:fld>
            <a:endParaRPr lang="he-IL"/>
          </a:p>
        </p:txBody>
      </p:sp>
    </p:spTree>
    <p:extLst>
      <p:ext uri="{BB962C8B-B14F-4D97-AF65-F5344CB8AC3E}">
        <p14:creationId xmlns:p14="http://schemas.microsoft.com/office/powerpoint/2010/main" val="153038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effectLst/>
                <a:latin typeface="David" panose="020E0502060401010101" pitchFamily="34" charset="-79"/>
                <a:ea typeface="Calibri" panose="020F0502020204030204" pitchFamily="34" charset="0"/>
                <a:cs typeface="David" panose="020E0502060401010101" pitchFamily="34" charset="-79"/>
              </a:rPr>
              <a:t>ההכנסה עלתה מאוד בחלוף השנים מהשנה הראשונה להשתלבות בעבודה של אלו שאינם לומדים בכולל (איור 11): מכ-4.9 אלפי ש"ח בשנה הראשונה ועד לכ-7.2 אלפי ש"ח בשנה החמישית.</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effectLst/>
                <a:latin typeface="David" panose="020E0502060401010101" pitchFamily="34" charset="-79"/>
                <a:ea typeface="Calibri" panose="020F0502020204030204" pitchFamily="34" charset="0"/>
                <a:cs typeface="David" panose="020E0502060401010101" pitchFamily="34" charset="-79"/>
              </a:rPr>
              <a:t>לעומת זאת, בקרב המשלבים לימודים בכולל עם עבודה העלייה הייתה מתונה יותר.</a:t>
            </a:r>
            <a:endParaRPr lang="en-US" sz="1200" dirty="0">
              <a:effectLst/>
              <a:latin typeface="David" panose="020E0502060401010101" pitchFamily="34" charset="-79"/>
              <a:ea typeface="Calibri" panose="020F0502020204030204" pitchFamily="34" charset="0"/>
              <a:cs typeface="David" panose="020E0502060401010101" pitchFamily="34" charset="-79"/>
            </a:endParaRPr>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11</a:t>
            </a:fld>
            <a:endParaRPr lang="he-IL"/>
          </a:p>
        </p:txBody>
      </p:sp>
    </p:spTree>
    <p:extLst>
      <p:ext uri="{BB962C8B-B14F-4D97-AF65-F5344CB8AC3E}">
        <p14:creationId xmlns:p14="http://schemas.microsoft.com/office/powerpoint/2010/main" val="2639288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dirty="0">
                <a:effectLst/>
                <a:ea typeface="Calibri" panose="020F0502020204030204" pitchFamily="34" charset="0"/>
                <a:cs typeface="David" panose="020E0502060401010101" pitchFamily="34" charset="-79"/>
              </a:rPr>
              <a:t>שיעור השכירים המועסקים בענף הכלכלי הטיפוסי לעולם החרדי בקרב העובדים ולומדים בכולל עמד בשנת 2019 על כ-39% לעומת כ-16% בקרב העובדים ולא לומדים בכולל (איור 18).</a:t>
            </a:r>
          </a:p>
          <a:p>
            <a:r>
              <a:rPr lang="he-IL" sz="1200" dirty="0">
                <a:effectLst/>
                <a:ea typeface="Calibri" panose="020F0502020204030204" pitchFamily="34" charset="0"/>
                <a:cs typeface="David" panose="020E0502060401010101" pitchFamily="34" charset="-79"/>
              </a:rPr>
              <a:t>שיעור השכירים המועסקים בענף ההייטק מכלל השכירים עמד על כ-1% בקרב העובדים ולומדים בכולל, לעומת כ-7% בקרב העובדים שאינם לומדים בכולל. </a:t>
            </a:r>
            <a:endParaRPr lang="he-IL" sz="1200" dirty="0"/>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12</a:t>
            </a:fld>
            <a:endParaRPr lang="he-IL"/>
          </a:p>
        </p:txBody>
      </p:sp>
    </p:spTree>
    <p:extLst>
      <p:ext uri="{BB962C8B-B14F-4D97-AF65-F5344CB8AC3E}">
        <p14:creationId xmlns:p14="http://schemas.microsoft.com/office/powerpoint/2010/main" val="2638623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השיעור המצטבר של המתחילים לימודים על-תיכוניים לא-אקדמיים מבין אלו שהיו בישיבה (ולא עבדו) בגיל 18 עולה עם השנים שחלפו מאז (איור 8ב). למשל, 16 שנים לאחר הלימודים בישיבה בשנת 2002 השיעור המצטבר הגיע לכ-17%. ככל ששנת הכניסה לישיבה בגיל 18 הייתה מאוחרת יותר השיעור המצטבר עלה בקצב מהיר יותר: למשל, השיעור המצטבר לאחר 16 שנים אצל אלו שהיו בישיבה בשנת 1997 עמד רק על כ-11%. תמונה דומה עולה גם מהתבוננות בשיעורים המצטברים של הנכנסים למערכת ההשכלה הגבוהה (איור 8ג), אלא שהשיעורים הללו נמוכים מאלו של הפונים ללימודים על-תיכוניים לא-אקדמיים: כעבור 16 שנים מהלימודים בישיבה בגיל 18 בשנת 2002 עמד השיעור המצטבר של המתחילים לימודים אקדמיים על כ-11%. הוא כמעט כפול מהשיעור אצל הלומדים בישיבה בגיל 18 חמש שנים קודם לכן. </a:t>
            </a:r>
            <a:endParaRPr lang="en-US" sz="1200" kern="1200" dirty="0">
              <a:solidFill>
                <a:schemeClr val="tx1"/>
              </a:solidFill>
              <a:effectLst/>
              <a:latin typeface="+mn-lt"/>
              <a:ea typeface="+mn-ea"/>
              <a:cs typeface="+mn-cs"/>
            </a:endParaRPr>
          </a:p>
          <a:p>
            <a:endParaRPr lang="he-IL" sz="1200" dirty="0"/>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13</a:t>
            </a:fld>
            <a:endParaRPr lang="he-IL"/>
          </a:p>
        </p:txBody>
      </p:sp>
    </p:spTree>
    <p:extLst>
      <p:ext uri="{BB962C8B-B14F-4D97-AF65-F5344CB8AC3E}">
        <p14:creationId xmlns:p14="http://schemas.microsoft.com/office/powerpoint/2010/main" val="1817585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dirty="0">
                <a:effectLst/>
                <a:ea typeface="Calibri" panose="020F0502020204030204" pitchFamily="34" charset="0"/>
                <a:cs typeface="David" panose="020E0502060401010101" pitchFamily="34" charset="-79"/>
              </a:rPr>
              <a:t>ההכנסה החודשית הממוצעת ברוטו לחודש עבודה של הגברים החרדים בני 34-25 עמדה בשנת 2019 על כ-7.7 אלפי ש"ח (איור 10). בקרב העובדים שאינם לומדים בכולל היא עמדה על 9.2 אלפי ש"ח, ואצל הלומדים בכולל על 4.6 אלפי ₪, קרוב לשכר מינימום.</a:t>
            </a:r>
          </a:p>
          <a:p>
            <a:r>
              <a:rPr lang="he-IL" sz="1200" dirty="0">
                <a:effectLst/>
                <a:ea typeface="Calibri" panose="020F0502020204030204" pitchFamily="34" charset="0"/>
                <a:cs typeface="David" panose="020E0502060401010101" pitchFamily="34" charset="-79"/>
              </a:rPr>
              <a:t> </a:t>
            </a:r>
            <a:r>
              <a:rPr lang="he-IL" sz="1200" b="1" dirty="0">
                <a:effectLst/>
                <a:ea typeface="Calibri" panose="020F0502020204030204" pitchFamily="34" charset="0"/>
                <a:cs typeface="David" panose="020E0502060401010101" pitchFamily="34" charset="-79"/>
              </a:rPr>
              <a:t>ההכנסה הייתה דומה בין הזרמים (לא מוצג). </a:t>
            </a:r>
            <a:endParaRPr lang="he-IL" sz="1200" b="1" dirty="0"/>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14</a:t>
            </a:fld>
            <a:endParaRPr lang="he-IL"/>
          </a:p>
        </p:txBody>
      </p:sp>
    </p:spTree>
    <p:extLst>
      <p:ext uri="{BB962C8B-B14F-4D97-AF65-F5344CB8AC3E}">
        <p14:creationId xmlns:p14="http://schemas.microsoft.com/office/powerpoint/2010/main" val="2245804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dirty="0">
                <a:effectLst/>
                <a:latin typeface="David" panose="020E0502060401010101" pitchFamily="34" charset="-79"/>
                <a:ea typeface="Calibri" panose="020F0502020204030204" pitchFamily="34" charset="0"/>
                <a:cs typeface="David" panose="020E0502060401010101" pitchFamily="34" charset="-79"/>
              </a:rPr>
              <a:t>ההכנסה</a:t>
            </a:r>
            <a:r>
              <a:rPr lang="he-IL" sz="1200" b="0" baseline="0" dirty="0">
                <a:effectLst/>
                <a:latin typeface="David" panose="020E0502060401010101" pitchFamily="34" charset="-79"/>
                <a:ea typeface="Calibri" panose="020F0502020204030204" pitchFamily="34" charset="0"/>
                <a:cs typeface="David" panose="020E0502060401010101" pitchFamily="34" charset="-79"/>
              </a:rPr>
              <a:t> החודשית של גברים צעירים חרדים מסיימי תואר עמדה בשנת 2019 על כ-15 </a:t>
            </a:r>
            <a:r>
              <a:rPr lang="he-IL" sz="1200" b="0" baseline="0" dirty="0" err="1">
                <a:effectLst/>
                <a:latin typeface="David" panose="020E0502060401010101" pitchFamily="34" charset="-79"/>
                <a:ea typeface="Calibri" panose="020F0502020204030204" pitchFamily="34" charset="0"/>
                <a:cs typeface="David" panose="020E0502060401010101" pitchFamily="34" charset="-79"/>
              </a:rPr>
              <a:t>אלש"ח</a:t>
            </a:r>
            <a:r>
              <a:rPr lang="he-IL" sz="1200" b="0" baseline="0" dirty="0">
                <a:effectLst/>
                <a:latin typeface="David" panose="020E0502060401010101" pitchFamily="34" charset="-79"/>
                <a:ea typeface="Calibri" panose="020F0502020204030204" pitchFamily="34" charset="0"/>
                <a:cs typeface="David" panose="020E0502060401010101" pitchFamily="34" charset="-79"/>
              </a:rPr>
              <a:t>, </a:t>
            </a:r>
            <a:r>
              <a:rPr lang="he-IL" sz="1200" dirty="0">
                <a:effectLst/>
                <a:latin typeface="David" panose="020E0502060401010101" pitchFamily="34" charset="-79"/>
                <a:ea typeface="Calibri" panose="020F0502020204030204" pitchFamily="34" charset="0"/>
                <a:cs typeface="David" panose="020E0502060401010101" pitchFamily="34" charset="-79"/>
              </a:rPr>
              <a:t>כמעט פי שניים מההכנסה של</a:t>
            </a:r>
            <a:r>
              <a:rPr lang="he-IL" sz="1200" baseline="0" dirty="0">
                <a:effectLst/>
                <a:latin typeface="David" panose="020E0502060401010101" pitchFamily="34" charset="-79"/>
                <a:ea typeface="Calibri" panose="020F0502020204030204" pitchFamily="34" charset="0"/>
                <a:cs typeface="David" panose="020E0502060401010101" pitchFamily="34" charset="-79"/>
              </a:rPr>
              <a:t> </a:t>
            </a:r>
            <a:r>
              <a:rPr lang="he-IL" sz="1200" dirty="0">
                <a:effectLst/>
                <a:latin typeface="David" panose="020E0502060401010101" pitchFamily="34" charset="-79"/>
                <a:ea typeface="Calibri" panose="020F0502020204030204" pitchFamily="34" charset="0"/>
                <a:cs typeface="David" panose="020E0502060401010101" pitchFamily="34" charset="-79"/>
              </a:rPr>
              <a:t>כלל הגברים החרדים העובדים.</a:t>
            </a:r>
            <a:r>
              <a:rPr lang="he-IL" sz="1200" baseline="0" dirty="0">
                <a:effectLst/>
                <a:latin typeface="David" panose="020E0502060401010101" pitchFamily="34" charset="-79"/>
                <a:ea typeface="Calibri" panose="020F0502020204030204" pitchFamily="34" charset="0"/>
                <a:cs typeface="David" panose="020E0502060401010101" pitchFamily="34" charset="-79"/>
              </a:rPr>
              <a:t> </a:t>
            </a:r>
            <a:r>
              <a:rPr lang="he-IL" sz="1200" dirty="0">
                <a:effectLst/>
                <a:latin typeface="David" panose="020E0502060401010101" pitchFamily="34" charset="-79"/>
                <a:ea typeface="Calibri" panose="020F0502020204030204" pitchFamily="34" charset="0"/>
                <a:cs typeface="David" panose="020E0502060401010101" pitchFamily="34" charset="-79"/>
              </a:rPr>
              <a:t>ההכנסה למסיימי תואר בתחום מתמטיקה ומדעי המחשב עמדה על כ-22 אלפי ש"ח. גם בתחומי לימוד כמו משפטים ומדעי החברה ההכנסה הייתה גבוהה משמעותית ועמדה על כ-14.1 ו-13.4 </a:t>
            </a:r>
            <a:r>
              <a:rPr lang="he-IL" sz="1200" dirty="0" err="1">
                <a:effectLst/>
                <a:latin typeface="David" panose="020E0502060401010101" pitchFamily="34" charset="-79"/>
                <a:ea typeface="Calibri" panose="020F0502020204030204" pitchFamily="34" charset="0"/>
                <a:cs typeface="David" panose="020E0502060401010101" pitchFamily="34" charset="-79"/>
              </a:rPr>
              <a:t>אלש"ח</a:t>
            </a:r>
            <a:r>
              <a:rPr lang="he-IL" sz="1200" dirty="0">
                <a:effectLst/>
                <a:latin typeface="David" panose="020E0502060401010101" pitchFamily="34" charset="-79"/>
                <a:ea typeface="Calibri" panose="020F0502020204030204" pitchFamily="34" charset="0"/>
                <a:cs typeface="David" panose="020E0502060401010101" pitchFamily="34" charset="-79"/>
              </a:rPr>
              <a:t> בהתאמה.     </a:t>
            </a:r>
            <a:endParaRPr lang="en-US" sz="1200" dirty="0">
              <a:effectLst/>
              <a:latin typeface="David" panose="020E0502060401010101" pitchFamily="34" charset="-79"/>
              <a:ea typeface="Calibri" panose="020F0502020204030204" pitchFamily="34" charset="0"/>
              <a:cs typeface="David" panose="020E0502060401010101" pitchFamily="34" charset="-79"/>
            </a:endParaRPr>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15</a:t>
            </a:fld>
            <a:endParaRPr lang="he-IL"/>
          </a:p>
        </p:txBody>
      </p:sp>
    </p:spTree>
    <p:extLst>
      <p:ext uri="{BB962C8B-B14F-4D97-AF65-F5344CB8AC3E}">
        <p14:creationId xmlns:p14="http://schemas.microsoft.com/office/powerpoint/2010/main" val="3215964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b="0" i="0" kern="1200" dirty="0">
                <a:solidFill>
                  <a:schemeClr val="tx1"/>
                </a:solidFill>
                <a:effectLst/>
                <a:latin typeface="+mn-lt"/>
                <a:ea typeface="+mn-ea"/>
                <a:cs typeface="+mn-cs"/>
              </a:rPr>
              <a:t>על אף שקיימים פערים בין רמות המיומנות של חרדים ליהודים לא חרדים, </a:t>
            </a:r>
            <a:r>
              <a:rPr lang="he-IL" sz="1200" b="0" i="0" kern="1200" baseline="0" dirty="0">
                <a:solidFill>
                  <a:schemeClr val="tx1"/>
                </a:solidFill>
                <a:effectLst/>
                <a:latin typeface="+mn-lt"/>
                <a:ea typeface="+mn-ea"/>
                <a:cs typeface="+mn-cs"/>
              </a:rPr>
              <a:t>הפערים אינם גדולים.</a:t>
            </a:r>
          </a:p>
          <a:p>
            <a:pPr rtl="1"/>
            <a:r>
              <a:rPr lang="he-IL" sz="1200" b="0" i="0" kern="1200" baseline="0" dirty="0">
                <a:solidFill>
                  <a:schemeClr val="tx1"/>
                </a:solidFill>
                <a:effectLst/>
                <a:latin typeface="+mn-lt"/>
                <a:ea typeface="+mn-ea"/>
                <a:cs typeface="+mn-cs"/>
              </a:rPr>
              <a:t>באוריינות מתמטית רמת המיומנויות של הגברים החרדים גבוהה משל הנשים החרדיות (לא מוצג).</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המיומנויות של גברים חרדים הלומדים בישיבה</a:t>
            </a:r>
            <a:r>
              <a:rPr lang="he-IL" sz="1200" kern="1200" baseline="0" dirty="0">
                <a:solidFill>
                  <a:schemeClr val="tx1"/>
                </a:solidFill>
                <a:effectLst/>
                <a:latin typeface="+mn-lt"/>
                <a:ea typeface="+mn-ea"/>
                <a:cs typeface="+mn-cs"/>
              </a:rPr>
              <a:t> או ב</a:t>
            </a:r>
            <a:r>
              <a:rPr lang="he-IL" sz="1200" kern="1200" dirty="0">
                <a:solidFill>
                  <a:schemeClr val="tx1"/>
                </a:solidFill>
                <a:effectLst/>
                <a:latin typeface="+mn-lt"/>
                <a:ea typeface="+mn-ea"/>
                <a:cs typeface="+mn-cs"/>
              </a:rPr>
              <a:t>כולל גבוהות מאלו של העובדים (לא</a:t>
            </a:r>
            <a:r>
              <a:rPr lang="he-IL" sz="1200" kern="1200" baseline="0" dirty="0">
                <a:solidFill>
                  <a:schemeClr val="tx1"/>
                </a:solidFill>
                <a:effectLst/>
                <a:latin typeface="+mn-lt"/>
                <a:ea typeface="+mn-ea"/>
                <a:cs typeface="+mn-cs"/>
              </a:rPr>
              <a:t> מוצג</a:t>
            </a:r>
            <a:r>
              <a:rPr lang="he-IL" sz="1200" kern="1200" dirty="0">
                <a:solidFill>
                  <a:schemeClr val="tx1"/>
                </a:solidFill>
                <a:effectLst/>
                <a:latin typeface="+mn-lt"/>
                <a:ea typeface="+mn-ea"/>
                <a:cs typeface="+mn-cs"/>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kern="1200" dirty="0">
              <a:solidFill>
                <a:schemeClr val="tx1"/>
              </a:solidFill>
              <a:effectLst/>
              <a:latin typeface="+mn-lt"/>
              <a:ea typeface="+mn-ea"/>
              <a:cs typeface="+mn-cs"/>
            </a:endParaRPr>
          </a:p>
          <a:p>
            <a:pPr rtl="1"/>
            <a:r>
              <a:rPr lang="he-IL" sz="1200" b="0" i="0" kern="1200" dirty="0">
                <a:solidFill>
                  <a:schemeClr val="tx1"/>
                </a:solidFill>
                <a:effectLst/>
                <a:latin typeface="+mn-lt"/>
                <a:ea typeface="+mn-ea"/>
                <a:cs typeface="+mn-cs"/>
              </a:rPr>
              <a:t>ארחיב על ההסתייגות שלנו מהצגת ציון ממוצע בפתרון בעיות:</a:t>
            </a:r>
          </a:p>
          <a:p>
            <a:pPr rtl="1"/>
            <a:r>
              <a:rPr lang="he-IL" sz="1200" b="0" i="0" kern="1200" dirty="0">
                <a:solidFill>
                  <a:schemeClr val="tx1"/>
                </a:solidFill>
                <a:effectLst/>
                <a:latin typeface="+mn-lt"/>
                <a:ea typeface="+mn-ea"/>
                <a:cs typeface="+mn-cs"/>
              </a:rPr>
              <a:t>המבחנים נעשו על גבי מחשב, או בחוברת נייר למי שלא רצה במחשב.</a:t>
            </a:r>
          </a:p>
          <a:p>
            <a:pPr rtl="1"/>
            <a:r>
              <a:rPr lang="he-IL" sz="1200" b="0" i="0" kern="1200" dirty="0">
                <a:solidFill>
                  <a:schemeClr val="tx1"/>
                </a:solidFill>
                <a:effectLst/>
                <a:latin typeface="+mn-lt"/>
                <a:ea typeface="+mn-ea"/>
                <a:cs typeface="+mn-cs"/>
              </a:rPr>
              <a:t>מבין שלוש המיומנויות, "פתרון בעיות בסביבה מתוקשבת" היא היחידה שאין לה גרסת נייר, כי זה סותר את המהות הנבדקת (סביבה מתוקשבת).</a:t>
            </a:r>
          </a:p>
          <a:p>
            <a:pPr rtl="1"/>
            <a:r>
              <a:rPr lang="he-IL" sz="1200" b="0" i="0" kern="1200" dirty="0">
                <a:solidFill>
                  <a:schemeClr val="tx1"/>
                </a:solidFill>
                <a:effectLst/>
                <a:latin typeface="+mn-lt"/>
                <a:ea typeface="+mn-ea"/>
                <a:cs typeface="+mn-cs"/>
              </a:rPr>
              <a:t>אחוז גבוה </a:t>
            </a:r>
            <a:r>
              <a:rPr lang="he-IL" sz="1200" b="0" i="0" kern="1200" dirty="0" err="1">
                <a:solidFill>
                  <a:schemeClr val="tx1"/>
                </a:solidFill>
                <a:effectLst/>
                <a:latin typeface="+mn-lt"/>
                <a:ea typeface="+mn-ea"/>
                <a:cs typeface="+mn-cs"/>
              </a:rPr>
              <a:t>מהנדגמים</a:t>
            </a:r>
            <a:r>
              <a:rPr lang="he-IL" sz="1200" b="0" i="0" kern="1200" dirty="0">
                <a:solidFill>
                  <a:schemeClr val="tx1"/>
                </a:solidFill>
                <a:effectLst/>
                <a:latin typeface="+mn-lt"/>
                <a:ea typeface="+mn-ea"/>
                <a:cs typeface="+mn-cs"/>
              </a:rPr>
              <a:t> ענו על הסקר בגרסת הנייר (כמעט רבע מהאוכלוסייה), כלומר כלל לא קיבלו ציון בפתרון בעיות.</a:t>
            </a:r>
          </a:p>
          <a:p>
            <a:pPr rtl="1"/>
            <a:r>
              <a:rPr lang="he-IL" sz="1200" b="0" i="0" kern="1200" dirty="0">
                <a:solidFill>
                  <a:schemeClr val="tx1"/>
                </a:solidFill>
                <a:effectLst/>
                <a:latin typeface="+mn-lt"/>
                <a:ea typeface="+mn-ea"/>
                <a:cs typeface="+mn-cs"/>
              </a:rPr>
              <a:t>לכן הצגת ממוצע ציונים </a:t>
            </a:r>
            <a:r>
              <a:rPr lang="he-IL" sz="1200" b="1" i="0" kern="1200" dirty="0">
                <a:solidFill>
                  <a:schemeClr val="tx1"/>
                </a:solidFill>
                <a:effectLst/>
                <a:latin typeface="+mn-lt"/>
                <a:ea typeface="+mn-ea"/>
                <a:cs typeface="+mn-cs"/>
              </a:rPr>
              <a:t>משקף רק את </a:t>
            </a:r>
            <a:r>
              <a:rPr lang="he-IL" sz="1200" b="1" i="0" kern="1200" dirty="0" err="1">
                <a:solidFill>
                  <a:schemeClr val="tx1"/>
                </a:solidFill>
                <a:effectLst/>
                <a:latin typeface="+mn-lt"/>
                <a:ea typeface="+mn-ea"/>
                <a:cs typeface="+mn-cs"/>
              </a:rPr>
              <a:t>ציוניהם</a:t>
            </a:r>
            <a:r>
              <a:rPr lang="he-IL" sz="1200" b="1" i="0" kern="1200" dirty="0">
                <a:solidFill>
                  <a:schemeClr val="tx1"/>
                </a:solidFill>
                <a:effectLst/>
                <a:latin typeface="+mn-lt"/>
                <a:ea typeface="+mn-ea"/>
                <a:cs typeface="+mn-cs"/>
              </a:rPr>
              <a:t> של אלה שכן ענו על פתרון בעיות</a:t>
            </a:r>
            <a:r>
              <a:rPr lang="he-IL" sz="1200" b="0" i="0" kern="1200" dirty="0">
                <a:solidFill>
                  <a:schemeClr val="tx1"/>
                </a:solidFill>
                <a:effectLst/>
                <a:latin typeface="+mn-lt"/>
                <a:ea typeface="+mn-ea"/>
                <a:cs typeface="+mn-cs"/>
              </a:rPr>
              <a:t>, ובכך מטה את רמת האוכלוסייה כלפי מעלה, כי סביר להניח (וזה נתמך במחקר בעולם) שהאחוז הגבוה שהשיבו בנייר ולא ענו על פתרון בעיות יש להם מיומנויות נמוכות מאוד בתחום זה. מורכבות זו היא כאמור ייחודית לתחום פתרון בעיות, כי בתחומי המדידה האחרים הנדגמים השיבו על חוברת נייר, שאינה משפיעה כשלעצמה על תוקף הממצאים.</a:t>
            </a:r>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16</a:t>
            </a:fld>
            <a:endParaRPr lang="he-IL"/>
          </a:p>
        </p:txBody>
      </p:sp>
    </p:spTree>
    <p:extLst>
      <p:ext uri="{BB962C8B-B14F-4D97-AF65-F5344CB8AC3E}">
        <p14:creationId xmlns:p14="http://schemas.microsoft.com/office/powerpoint/2010/main" val="2200728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לטענת גרינשטיין (2017) המיומנויות של גברים חרדים הלומדים בישיבה/כולל גבוהות מאלו של העובדים (ואינם לומדים), משום שהלימודים בישיבה/כולל מפתחים יכולות של לימוד, קריאה, חשיבה לוגית (למשל סוגיות בגמרא) ועוד, ואלו היוצאים לעבוד אינם מסוגלים להתמיד בלימודים אינטנסיביים לאורך זמן משום שכישוריהם נמוכים יחסית.  </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kern="1200" baseline="0" dirty="0">
                <a:solidFill>
                  <a:srgbClr val="FF2F79"/>
                </a:solidFill>
                <a:effectLst/>
                <a:latin typeface="+mn-lt"/>
                <a:ea typeface="+mn-ea"/>
                <a:cs typeface="+mn-cs"/>
              </a:rPr>
              <a:t>הישיבות מעודדות את העילויים להישאר בהן. </a:t>
            </a:r>
            <a:r>
              <a:rPr lang="he-IL" sz="1200" b="1" kern="1200" dirty="0">
                <a:solidFill>
                  <a:srgbClr val="FF2F79"/>
                </a:solidFill>
                <a:effectLst/>
                <a:latin typeface="+mn-lt"/>
                <a:ea typeface="+mn-ea"/>
                <a:cs typeface="+mn-cs"/>
              </a:rPr>
              <a:t>      </a:t>
            </a:r>
            <a:endParaRPr lang="en-US" sz="1200" b="1" kern="1200" dirty="0">
              <a:solidFill>
                <a:srgbClr val="FF2F79"/>
              </a:solidFill>
              <a:effectLst/>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17</a:t>
            </a:fld>
            <a:endParaRPr lang="he-IL"/>
          </a:p>
        </p:txBody>
      </p:sp>
    </p:spTree>
    <p:extLst>
      <p:ext uri="{BB962C8B-B14F-4D97-AF65-F5344CB8AC3E}">
        <p14:creationId xmlns:p14="http://schemas.microsoft.com/office/powerpoint/2010/main" val="813976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dirty="0">
                <a:latin typeface="David" panose="020E0502060401010101" pitchFamily="34" charset="-79"/>
                <a:cs typeface="David" panose="020E0502060401010101" pitchFamily="34" charset="-79"/>
              </a:rPr>
              <a:t>תעסוקה - </a:t>
            </a:r>
            <a:r>
              <a:rPr lang="he-IL" sz="1200" dirty="0">
                <a:latin typeface="David" panose="020E0502060401010101" pitchFamily="34" charset="-79"/>
                <a:cs typeface="David" panose="020E0502060401010101" pitchFamily="34" charset="-79"/>
              </a:rPr>
              <a:t>12 שנים לאחר הלימודים בישיבה (ללא עבודה במקביל) בגיל 18 בשנת 2007 עמד השיעור על כ-70% לעומת כ-51% בקרב אלו שלמדו בישיבה בשנת 1997.</a:t>
            </a:r>
          </a:p>
          <a:p>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dirty="0">
                <a:latin typeface="David" panose="020E0502060401010101" pitchFamily="34" charset="-79"/>
                <a:cs typeface="David" panose="020E0502060401010101" pitchFamily="34" charset="-79"/>
              </a:rPr>
              <a:t>השכלה - </a:t>
            </a:r>
            <a:r>
              <a:rPr lang="he-IL" sz="1200" dirty="0">
                <a:latin typeface="David" panose="020E0502060401010101" pitchFamily="34" charset="-79"/>
                <a:cs typeface="David" panose="020E0502060401010101" pitchFamily="34" charset="-79"/>
              </a:rPr>
              <a:t>השיעור המצטבר של המתחילים לימודים על-תיכוניים לא-אקדמיים עמד כעבור 16 שנים מהלימודים בישיבה בגיל 18 (בשנת 2002) על כ-17%. השיעור המקביל של המתחילים לימודים אקדמיים היה כ-11%. בשני המקרים השיעור המצטבר עולה בקצב מהיר יותר בשנתונים צעירים יותר. </a:t>
            </a:r>
            <a:endParaRPr lang="en-US" sz="1200" dirty="0">
              <a:latin typeface="David" panose="020E0502060401010101" pitchFamily="34" charset="-79"/>
              <a:cs typeface="David" panose="020E0502060401010101" pitchFamily="34" charset="-79"/>
            </a:endParaRPr>
          </a:p>
          <a:p>
            <a:endParaRPr lang="he-IL" dirty="0"/>
          </a:p>
          <a:p>
            <a:pPr marL="285750" indent="-285750" algn="r" rtl="1">
              <a:buBlip>
                <a:blip r:embed="rId3"/>
              </a:buBlip>
            </a:pPr>
            <a:r>
              <a:rPr lang="he-IL" dirty="0">
                <a:solidFill>
                  <a:srgbClr val="003E7E"/>
                </a:solidFill>
                <a:effectLst/>
                <a:latin typeface="David" panose="020E0502060401010101" pitchFamily="34" charset="-79"/>
                <a:cs typeface="David" panose="020E0502060401010101" pitchFamily="34" charset="-79"/>
              </a:rPr>
              <a:t>במשך שנים רבות נאסר על  גברים חרדים "דחויי שירות" לעבוד ולרכוש השכלה תורנית בדרך כלל עד גיל 35.</a:t>
            </a:r>
          </a:p>
          <a:p>
            <a:pPr marL="285750" indent="-285750" algn="r" rtl="1">
              <a:buBlip>
                <a:blip r:embed="rId3"/>
              </a:buBlip>
            </a:pPr>
            <a:r>
              <a:rPr lang="he-IL" dirty="0">
                <a:solidFill>
                  <a:srgbClr val="003E7E"/>
                </a:solidFill>
                <a:effectLst/>
                <a:latin typeface="David" panose="020E0502060401010101" pitchFamily="34" charset="-79"/>
                <a:cs typeface="David" panose="020E0502060401010101" pitchFamily="34" charset="-79"/>
              </a:rPr>
              <a:t>איסורים אלו קיבעו דפוסי חיים, שהקשו מאוד על השתלבות גברים חרדים בשוק התעסוקה וברכישת השכלה, ואף היוו סיבה להיעדר הצורף בלימודי ליבה.</a:t>
            </a:r>
          </a:p>
          <a:p>
            <a:pPr marL="285750" indent="-285750" algn="r" rtl="1">
              <a:buBlip>
                <a:blip r:embed="rId3"/>
              </a:buBlip>
            </a:pPr>
            <a:r>
              <a:rPr lang="he-IL" dirty="0">
                <a:solidFill>
                  <a:srgbClr val="003E7E"/>
                </a:solidFill>
                <a:effectLst/>
                <a:latin typeface="David" panose="020E0502060401010101" pitchFamily="34" charset="-79"/>
                <a:cs typeface="David" panose="020E0502060401010101" pitchFamily="34" charset="-79"/>
              </a:rPr>
              <a:t>חסמים וקשיים רבים עומדים כיום בפני גברים חרדים בכניסתם לרכישת השכלה ולשערי האקדמיה. </a:t>
            </a:r>
          </a:p>
          <a:p>
            <a:pPr marL="285750" indent="-285750" algn="r" rtl="1">
              <a:buBlip>
                <a:blip r:embed="rId3"/>
              </a:buBlip>
            </a:pPr>
            <a:r>
              <a:rPr lang="he-IL" dirty="0">
                <a:solidFill>
                  <a:srgbClr val="003E7E"/>
                </a:solidFill>
                <a:effectLst/>
                <a:latin typeface="David" panose="020E0502060401010101" pitchFamily="34" charset="-79"/>
                <a:cs typeface="David" panose="020E0502060401010101" pitchFamily="34" charset="-79"/>
              </a:rPr>
              <a:t>גיבוש מדיניות ממוקדת ברמה הלאומית להסרת חסמים המונעים בפני ה"מלאי" הקיים של בנים וגברים חרדים להשתלב ברכישת השכלה ובתעסוקה איכותית. </a:t>
            </a:r>
          </a:p>
          <a:p>
            <a:pPr marL="285750" indent="-285750" algn="r" rtl="1">
              <a:buBlip>
                <a:blip r:embed="rId3"/>
              </a:buBlip>
            </a:pPr>
            <a:r>
              <a:rPr lang="he-IL" dirty="0">
                <a:solidFill>
                  <a:srgbClr val="003E7E"/>
                </a:solidFill>
                <a:effectLst/>
                <a:latin typeface="David" panose="020E0502060401010101" pitchFamily="34" charset="-79"/>
                <a:cs typeface="David" panose="020E0502060401010101" pitchFamily="34" charset="-79"/>
              </a:rPr>
              <a:t>ההשפעה השולית של ההשקעה בהם היא גדולה לאין ערוך, לרבות על המשפחה והקהילה, ולמוביליות בין-דורית. </a:t>
            </a:r>
          </a:p>
          <a:p>
            <a:pPr marL="285750" indent="-285750" algn="r" rtl="1">
              <a:buBlip>
                <a:blip r:embed="rId3"/>
              </a:buBlip>
            </a:pPr>
            <a:r>
              <a:rPr lang="he-IL" dirty="0">
                <a:solidFill>
                  <a:srgbClr val="003E7E"/>
                </a:solidFill>
                <a:effectLst/>
                <a:latin typeface="David" panose="020E0502060401010101" pitchFamily="34" charset="-79"/>
                <a:cs typeface="David" panose="020E0502060401010101" pitchFamily="34" charset="-79"/>
              </a:rPr>
              <a:t>ברמה האישית והמשפחתית ההשתלבות תתרום להקטנת שיעורי העוני, וצמצום הפערים הקיימים בתחום הבריאות ובתחומים נוספים. </a:t>
            </a:r>
          </a:p>
          <a:p>
            <a:pPr marL="285750" indent="-285750" algn="r" rtl="1">
              <a:buBlip>
                <a:blip r:embed="rId3"/>
              </a:buBlip>
            </a:pPr>
            <a:r>
              <a:rPr lang="he-IL" dirty="0">
                <a:solidFill>
                  <a:srgbClr val="003E7E"/>
                </a:solidFill>
                <a:effectLst/>
                <a:latin typeface="David" panose="020E0502060401010101" pitchFamily="34" charset="-79"/>
                <a:cs typeface="David" panose="020E0502060401010101" pitchFamily="34" charset="-79"/>
              </a:rPr>
              <a:t>ברמת הרשויות המקומיות והקהילה היא תאפשר לה לצרוך שירותים נאותים מגוונים המותאמים ומונגשים להם.</a:t>
            </a:r>
          </a:p>
          <a:p>
            <a:pPr marL="285750" indent="-285750" algn="r" rtl="1">
              <a:buBlip>
                <a:blip r:embed="rId3"/>
              </a:buBlip>
            </a:pPr>
            <a:r>
              <a:rPr lang="he-IL" dirty="0">
                <a:solidFill>
                  <a:srgbClr val="003E7E"/>
                </a:solidFill>
                <a:effectLst/>
                <a:latin typeface="David" panose="020E0502060401010101" pitchFamily="34" charset="-79"/>
                <a:cs typeface="David" panose="020E0502060401010101" pitchFamily="34" charset="-79"/>
              </a:rPr>
              <a:t>ההשתלבות אף תגדיל את התוצר הלאומי, תשפר את הלכידות החברתית והחוסן הלאומי, ותוריד גם את מפלסי השנאה והפירוד הקיימים בחברה הישראלית . </a:t>
            </a:r>
          </a:p>
          <a:p>
            <a:pPr marL="285750" indent="-285750" algn="r" rtl="1">
              <a:buBlip>
                <a:blip r:embed="rId3"/>
              </a:buBlip>
            </a:pPr>
            <a:endParaRPr lang="he-IL" dirty="0">
              <a:solidFill>
                <a:srgbClr val="003E7E"/>
              </a:solidFill>
              <a:effectLst/>
              <a:latin typeface="David" panose="020E0502060401010101" pitchFamily="34" charset="-79"/>
              <a:cs typeface="David" panose="020E0502060401010101" pitchFamily="34" charset="-79"/>
            </a:endParaRPr>
          </a:p>
          <a:p>
            <a:endParaRPr lang="he-IL" dirty="0"/>
          </a:p>
        </p:txBody>
      </p:sp>
      <p:sp>
        <p:nvSpPr>
          <p:cNvPr id="4" name="מציין מיקום של מספר שקופית 3"/>
          <p:cNvSpPr>
            <a:spLocks noGrp="1"/>
          </p:cNvSpPr>
          <p:nvPr>
            <p:ph type="sldNum" sz="quarter" idx="5"/>
          </p:nvPr>
        </p:nvSpPr>
        <p:spPr/>
        <p:txBody>
          <a:bodyPr/>
          <a:lstStyle/>
          <a:p>
            <a:fld id="{C64ACBE7-FADB-4199-9BDE-DC0724F88579}" type="slidenum">
              <a:rPr lang="he-IL" smtClean="0"/>
              <a:t>18</a:t>
            </a:fld>
            <a:endParaRPr lang="he-IL"/>
          </a:p>
        </p:txBody>
      </p:sp>
    </p:spTree>
    <p:extLst>
      <p:ext uri="{BB962C8B-B14F-4D97-AF65-F5344CB8AC3E}">
        <p14:creationId xmlns:p14="http://schemas.microsoft.com/office/powerpoint/2010/main" val="1109506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effectLst/>
                <a:latin typeface="David" panose="020E0502060401010101" pitchFamily="34" charset="-79"/>
                <a:ea typeface="Calibri" panose="020F0502020204030204" pitchFamily="34" charset="0"/>
                <a:cs typeface="David" panose="020E0502060401010101" pitchFamily="34" charset="-79"/>
              </a:rPr>
              <a:t>באיור 17 מוצג שיעור השכירים המועסקים בענפים הכלכליים העיקריים בקרב גברים חרדים בני 34-25 בשנת 2019, והשכר הממוצע לחודש עבודה בענפים אלו. </a:t>
            </a:r>
            <a:endParaRPr lang="en-US" sz="1200" dirty="0">
              <a:effectLst/>
              <a:latin typeface="David" panose="020E0502060401010101" pitchFamily="34" charset="-79"/>
              <a:ea typeface="Calibri" panose="020F0502020204030204" pitchFamily="34" charset="0"/>
              <a:cs typeface="David" panose="020E0502060401010101" pitchFamily="34" charset="-79"/>
            </a:endParaRPr>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20</a:t>
            </a:fld>
            <a:endParaRPr lang="he-IL"/>
          </a:p>
        </p:txBody>
      </p:sp>
    </p:spTree>
    <p:extLst>
      <p:ext uri="{BB962C8B-B14F-4D97-AF65-F5344CB8AC3E}">
        <p14:creationId xmlns:p14="http://schemas.microsoft.com/office/powerpoint/2010/main" val="489147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effectLst/>
                <a:latin typeface="David" panose="020E0502060401010101" pitchFamily="34" charset="-79"/>
                <a:ea typeface="Calibri" panose="020F0502020204030204" pitchFamily="34" charset="0"/>
                <a:cs typeface="David" panose="020E0502060401010101" pitchFamily="34" charset="-79"/>
              </a:rPr>
              <a:t>כ-34% מכלל השכירים היו מועסקים בשנת 2019 בענף החינוך בקרב החרדים שלומדים בכולל (איור 19), והשכר הממוצע בו לגברים אלו עמד על כ-4.1 אלפי ש"ח.</a:t>
            </a:r>
            <a:endParaRPr lang="en-US" sz="1200" dirty="0">
              <a:effectLst/>
              <a:latin typeface="David" panose="020E0502060401010101" pitchFamily="34" charset="-79"/>
              <a:ea typeface="Calibri" panose="020F0502020204030204" pitchFamily="34" charset="0"/>
              <a:cs typeface="David" panose="020E0502060401010101" pitchFamily="34" charset="-79"/>
            </a:endParaRPr>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21</a:t>
            </a:fld>
            <a:endParaRPr lang="he-IL"/>
          </a:p>
        </p:txBody>
      </p:sp>
    </p:spTree>
    <p:extLst>
      <p:ext uri="{BB962C8B-B14F-4D97-AF65-F5344CB8AC3E}">
        <p14:creationId xmlns:p14="http://schemas.microsoft.com/office/powerpoint/2010/main" val="1572386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kern="1200" dirty="0">
                <a:solidFill>
                  <a:schemeClr val="tx1"/>
                </a:solidFill>
                <a:effectLst/>
                <a:latin typeface="+mn-lt"/>
                <a:ea typeface="+mn-ea"/>
                <a:cs typeface="+mn-cs"/>
              </a:rPr>
              <a:t>חינוך חרדי – </a:t>
            </a:r>
            <a:r>
              <a:rPr lang="he-IL" sz="1200" kern="1200" dirty="0">
                <a:solidFill>
                  <a:schemeClr val="tx1"/>
                </a:solidFill>
                <a:effectLst/>
                <a:latin typeface="+mn-lt"/>
                <a:ea typeface="+mn-ea"/>
                <a:cs typeface="+mn-cs"/>
              </a:rPr>
              <a:t>כולל גם אלא שלא היו רשומים במערכת החינוך בגיל</a:t>
            </a:r>
            <a:r>
              <a:rPr lang="he-IL" sz="1200" kern="1200" baseline="0" dirty="0">
                <a:solidFill>
                  <a:schemeClr val="tx1"/>
                </a:solidFill>
                <a:effectLst/>
                <a:latin typeface="+mn-lt"/>
                <a:ea typeface="+mn-ea"/>
                <a:cs typeface="+mn-cs"/>
              </a:rPr>
              <a:t> כיתה י"א (</a:t>
            </a:r>
            <a:r>
              <a:rPr lang="he-IL" sz="1200" kern="1200" dirty="0">
                <a:solidFill>
                  <a:schemeClr val="tx1"/>
                </a:solidFill>
                <a:effectLst/>
                <a:latin typeface="+mn-lt"/>
                <a:ea typeface="+mn-ea"/>
                <a:cs typeface="+mn-cs"/>
              </a:rPr>
              <a:t>כנראה שרובם המכריע למדו במוסדות על "טהרת הקודש"). </a:t>
            </a:r>
          </a:p>
          <a:p>
            <a:endParaRPr lang="he-IL" sz="1200" kern="1200" dirty="0">
              <a:solidFill>
                <a:schemeClr val="tx1"/>
              </a:solidFill>
              <a:effectLst/>
              <a:latin typeface="+mn-lt"/>
              <a:ea typeface="+mn-ea"/>
              <a:cs typeface="+mn-cs"/>
            </a:endParaRPr>
          </a:p>
          <a:p>
            <a:r>
              <a:rPr lang="he-IL" sz="1200" kern="1200" dirty="0">
                <a:solidFill>
                  <a:schemeClr val="tx1"/>
                </a:solidFill>
                <a:effectLst/>
                <a:latin typeface="+mn-lt"/>
                <a:ea typeface="+mn-ea"/>
                <a:cs typeface="+mn-cs"/>
              </a:rPr>
              <a:t>כיתה י"א היא השנה השלישית ללימודים בישיבה קטנה, ובדרך כלל גם האחרונה; כיתה י"ג היא בדרך הכלל השנה השנייה ללימודים בישיבה גדולה אבל חלק מהתלמידים עברו (או נרשמו לראשונה) אליה רק בכיתה י"ג כאשר בכיתה י"ב הם עוד היו בישיבה קטנה. לפיכך נבחן המעבר מכיתה י"א לכיתה י"ג. </a:t>
            </a:r>
          </a:p>
          <a:p>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שיעור הלומדים בישיבה גדולה בכיתה י"ג ואינם עובדים, מכלל התלמידים בחינוך חרדי בכיתה י"א (כולל אלו במוסדות על "טהרת הקודש"), בירידה מתמדת על פני השנים: מקרוב ל-80% בתחילת שנות ה-2000 ועד לכ-60% בשנת 2019 (איור 5). בד בבד שיעור העובדים עלה מאוד , ובשנים האחרונות בולט הגידול החד של המשלבים עבודה עם לימודים בישיבה בכיתה י"ג, שעמד על כ-14% בשנת 2019 לעומת כ-4% בתחילת העשור הקודם. </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קבוצת הלא בישיבה ולא עובדים מונה סדר גודל של 10% על פני כל התקופה.</a:t>
            </a:r>
            <a:endParaRPr lang="en-US" sz="1200" kern="1200" dirty="0">
              <a:solidFill>
                <a:schemeClr val="tx1"/>
              </a:solidFill>
              <a:effectLst/>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3</a:t>
            </a:fld>
            <a:endParaRPr lang="he-IL"/>
          </a:p>
        </p:txBody>
      </p:sp>
    </p:spTree>
    <p:extLst>
      <p:ext uri="{BB962C8B-B14F-4D97-AF65-F5344CB8AC3E}">
        <p14:creationId xmlns:p14="http://schemas.microsoft.com/office/powerpoint/2010/main" val="96197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22</a:t>
            </a:fld>
            <a:endParaRPr lang="he-IL"/>
          </a:p>
        </p:txBody>
      </p:sp>
    </p:spTree>
    <p:extLst>
      <p:ext uri="{BB962C8B-B14F-4D97-AF65-F5344CB8AC3E}">
        <p14:creationId xmlns:p14="http://schemas.microsoft.com/office/powerpoint/2010/main" val="2562846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23</a:t>
            </a:fld>
            <a:endParaRPr lang="he-IL"/>
          </a:p>
        </p:txBody>
      </p:sp>
    </p:spTree>
    <p:extLst>
      <p:ext uri="{BB962C8B-B14F-4D97-AF65-F5344CB8AC3E}">
        <p14:creationId xmlns:p14="http://schemas.microsoft.com/office/powerpoint/2010/main" val="1558727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b="0" i="0" kern="1200" dirty="0">
                <a:solidFill>
                  <a:schemeClr val="tx1"/>
                </a:solidFill>
                <a:effectLst/>
                <a:latin typeface="+mn-lt"/>
                <a:ea typeface="+mn-ea"/>
                <a:cs typeface="+mn-cs"/>
              </a:rPr>
              <a:t>ארחיב על ההסתייגות שלנו מהצגת ציון ממוצע בפתרון בעיות:</a:t>
            </a:r>
          </a:p>
          <a:p>
            <a:pPr rtl="1"/>
            <a:r>
              <a:rPr lang="he-IL" sz="1200" b="0" i="0" kern="1200" dirty="0">
                <a:solidFill>
                  <a:schemeClr val="tx1"/>
                </a:solidFill>
                <a:effectLst/>
                <a:latin typeface="+mn-lt"/>
                <a:ea typeface="+mn-ea"/>
                <a:cs typeface="+mn-cs"/>
              </a:rPr>
              <a:t>המבחנים נעשו על גבי מחשב, או בחוברת נייר למי שלא רצה במחשב.</a:t>
            </a:r>
          </a:p>
          <a:p>
            <a:pPr rtl="1"/>
            <a:r>
              <a:rPr lang="he-IL" sz="1200" b="0" i="0" kern="1200" dirty="0">
                <a:solidFill>
                  <a:schemeClr val="tx1"/>
                </a:solidFill>
                <a:effectLst/>
                <a:latin typeface="+mn-lt"/>
                <a:ea typeface="+mn-ea"/>
                <a:cs typeface="+mn-cs"/>
              </a:rPr>
              <a:t>מבין שלוש המיומנויות, "פתרון בעיות בסביבה מתוקשבת" היא היחידה שאין לה גרסת נייר, כי זה סותר את המהות הנבדקת (סביבה מתוקשבת).</a:t>
            </a:r>
          </a:p>
          <a:p>
            <a:pPr rtl="1"/>
            <a:r>
              <a:rPr lang="he-IL" sz="1200" b="0" i="0" kern="1200" dirty="0">
                <a:solidFill>
                  <a:schemeClr val="tx1"/>
                </a:solidFill>
                <a:effectLst/>
                <a:latin typeface="+mn-lt"/>
                <a:ea typeface="+mn-ea"/>
                <a:cs typeface="+mn-cs"/>
              </a:rPr>
              <a:t>אחוז גבוה </a:t>
            </a:r>
            <a:r>
              <a:rPr lang="he-IL" sz="1200" b="0" i="0" kern="1200" dirty="0" err="1">
                <a:solidFill>
                  <a:schemeClr val="tx1"/>
                </a:solidFill>
                <a:effectLst/>
                <a:latin typeface="+mn-lt"/>
                <a:ea typeface="+mn-ea"/>
                <a:cs typeface="+mn-cs"/>
              </a:rPr>
              <a:t>מהנדגמים</a:t>
            </a:r>
            <a:r>
              <a:rPr lang="he-IL" sz="1200" b="0" i="0" kern="1200" dirty="0">
                <a:solidFill>
                  <a:schemeClr val="tx1"/>
                </a:solidFill>
                <a:effectLst/>
                <a:latin typeface="+mn-lt"/>
                <a:ea typeface="+mn-ea"/>
                <a:cs typeface="+mn-cs"/>
              </a:rPr>
              <a:t> ענו על הסקר בגרסת הנייר (כמעט רבע מהאוכלוסייה), כלומר כלל לא קיבלו ציון בפתרון בעיות.</a:t>
            </a:r>
          </a:p>
          <a:p>
            <a:pPr rtl="1"/>
            <a:r>
              <a:rPr lang="he-IL" sz="1200" b="0" i="0" kern="1200" dirty="0">
                <a:solidFill>
                  <a:schemeClr val="tx1"/>
                </a:solidFill>
                <a:effectLst/>
                <a:latin typeface="+mn-lt"/>
                <a:ea typeface="+mn-ea"/>
                <a:cs typeface="+mn-cs"/>
              </a:rPr>
              <a:t>לכן הצגת ממוצע ציונים </a:t>
            </a:r>
            <a:r>
              <a:rPr lang="he-IL" sz="1200" b="1" i="0" kern="1200" dirty="0">
                <a:solidFill>
                  <a:schemeClr val="tx1"/>
                </a:solidFill>
                <a:effectLst/>
                <a:latin typeface="+mn-lt"/>
                <a:ea typeface="+mn-ea"/>
                <a:cs typeface="+mn-cs"/>
              </a:rPr>
              <a:t>משקף רק את </a:t>
            </a:r>
            <a:r>
              <a:rPr lang="he-IL" sz="1200" b="1" i="0" kern="1200" dirty="0" err="1">
                <a:solidFill>
                  <a:schemeClr val="tx1"/>
                </a:solidFill>
                <a:effectLst/>
                <a:latin typeface="+mn-lt"/>
                <a:ea typeface="+mn-ea"/>
                <a:cs typeface="+mn-cs"/>
              </a:rPr>
              <a:t>ציוניהם</a:t>
            </a:r>
            <a:r>
              <a:rPr lang="he-IL" sz="1200" b="1" i="0" kern="1200" dirty="0">
                <a:solidFill>
                  <a:schemeClr val="tx1"/>
                </a:solidFill>
                <a:effectLst/>
                <a:latin typeface="+mn-lt"/>
                <a:ea typeface="+mn-ea"/>
                <a:cs typeface="+mn-cs"/>
              </a:rPr>
              <a:t> של אלה שכן ענו על פתרון בעיות</a:t>
            </a:r>
            <a:r>
              <a:rPr lang="he-IL" sz="1200" b="0" i="0" kern="1200" dirty="0">
                <a:solidFill>
                  <a:schemeClr val="tx1"/>
                </a:solidFill>
                <a:effectLst/>
                <a:latin typeface="+mn-lt"/>
                <a:ea typeface="+mn-ea"/>
                <a:cs typeface="+mn-cs"/>
              </a:rPr>
              <a:t>, ובכך מטה את רמת האוכלוסייה כלפי מעלה, כי סביר להניח (וזה נתמך במחקר בעולם) שהאחוז הגבוה שהשיבו בנייר ולא ענו על פתרון בעיות יש להם מיומנויות נמוכות מאוד בתחום זה. מורכבות זו היא כאמור ייחודית לתחום פתרון בעיות, כי בתחומי המדידה האחרים הנדגמים השיבו על חוברת נייר, שאינה משפיעה כשלעצמה על תוקף הממצאים.</a:t>
            </a:r>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24</a:t>
            </a:fld>
            <a:endParaRPr lang="he-IL"/>
          </a:p>
        </p:txBody>
      </p:sp>
    </p:spTree>
    <p:extLst>
      <p:ext uri="{BB962C8B-B14F-4D97-AF65-F5344CB8AC3E}">
        <p14:creationId xmlns:p14="http://schemas.microsoft.com/office/powerpoint/2010/main" val="98441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נכון לסוף שנת 2021 האוכלוסייה</a:t>
            </a:r>
            <a:r>
              <a:rPr lang="he-IL" baseline="0" dirty="0"/>
              <a:t> בישראל מנתה כ-9.5 מיליון איש. שיעורם של החרדים מכלל האוכלוסייה עמד על כ-12%, והם היוו כ-8% מכלל כוח העבודה וכחמישית מילדי כיתה א'.</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a:t>לפי תחזיות </a:t>
            </a:r>
            <a:r>
              <a:rPr lang="he-IL" baseline="0" dirty="0" err="1"/>
              <a:t>הלמ"ס</a:t>
            </a:r>
            <a:r>
              <a:rPr lang="he-IL" baseline="0" dirty="0"/>
              <a:t>, בשנת 2065 האוכלוסייה בישראל </a:t>
            </a:r>
            <a:r>
              <a:rPr lang="he-IL" dirty="0"/>
              <a:t>תמנה</a:t>
            </a:r>
            <a:r>
              <a:rPr lang="he-IL" baseline="0" dirty="0"/>
              <a:t> 20 מיליון איש ושיעור החרדים יעמוד על כשליש מכלל האוכלוסייה, מעל רבע מגילאי כוח העבודה וכ-50% מילדי כיתה א'.</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a:t>כ-60% </a:t>
            </a:r>
            <a:r>
              <a:rPr lang="he-IL" dirty="0"/>
              <a:t>מהאוכלוסייה</a:t>
            </a:r>
            <a:r>
              <a:rPr lang="he-IL" baseline="0" dirty="0"/>
              <a:t> ב</a:t>
            </a:r>
            <a:r>
              <a:rPr lang="he-IL" dirty="0"/>
              <a:t>חברה</a:t>
            </a:r>
            <a:r>
              <a:rPr lang="he-IL" baseline="0" dirty="0"/>
              <a:t> החרדית </a:t>
            </a:r>
            <a:r>
              <a:rPr lang="he-IL" dirty="0"/>
              <a:t>הם בגילאי</a:t>
            </a:r>
            <a:r>
              <a:rPr lang="he-IL" baseline="0" dirty="0"/>
              <a:t> 0-19, לעומת כ-30% באוכלוסייה היהודית הלא חרדית וכ-41% בחברה הערבית (לא מוצג).</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a:t>התפלגות האוכלוסייה של גילאי 0-19 – 19% חרדים, 56% יהודים לא חרדים ואחרים, 24% ערבים.</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שיעור העוזבים את המגזר החרדי עומד על כ-13.3 (רגב וגורדון 2021)</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he-IL" baseline="0" dirty="0"/>
          </a:p>
          <a:p>
            <a:endParaRPr lang="he-IL" dirty="0"/>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25</a:t>
            </a:fld>
            <a:endParaRPr lang="he-IL"/>
          </a:p>
        </p:txBody>
      </p:sp>
    </p:spTree>
    <p:extLst>
      <p:ext uri="{BB962C8B-B14F-4D97-AF65-F5344CB8AC3E}">
        <p14:creationId xmlns:p14="http://schemas.microsoft.com/office/powerpoint/2010/main" val="3509366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kern="1200" dirty="0">
                <a:solidFill>
                  <a:schemeClr val="tx1"/>
                </a:solidFill>
                <a:effectLst/>
                <a:latin typeface="+mn-lt"/>
                <a:ea typeface="+mn-ea"/>
                <a:cs typeface="+mn-cs"/>
              </a:rPr>
              <a:t>שיעור ההתמדה בישיבות גדולות ובכוללים בקרב אלו שלמדו בישיבה בגיל 18 קטן עם הזמן שחלף מאז, וכעבור 22 שנים (בשנת 2019) הגיע לכ-46% (איור 6א, קו שחור של סה"כ). השיעור קטן בקצב פחות או יותר אחיד בשנים הראשונות לאחר גיל 18, ולאחר מכן הקצב איטי יותר. </a:t>
            </a:r>
          </a:p>
          <a:p>
            <a:pPr rtl="1"/>
            <a:endParaRPr lang="he-IL"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ככל ששנת הכניסה לישיבה בגיל 18 מאוחרת יותר, שיעור ההתמדה בכולל נמוך יותר: כך, למשל, שיעור ההתמדה לאחר 12 שנים משנת 1997 עמד על כ-68% ואילו משנת 2007 על כ-55%. </a:t>
            </a:r>
          </a:p>
          <a:p>
            <a:pPr rtl="1"/>
            <a:endParaRPr lang="he-IL"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שיעורי ההתמדה של ליטאים גבוהים במידה משמעותית מאלו של אחרים (איור 6). לדוגמה, 22 שנים לאחר הלימודים בישיבה בגיל 18 בשנת 1997, שיעור הליטאים המתמידים עמד על כ-60% לעומת כ-41% מהספרדים וכ-32% מהחסידים.  </a:t>
            </a:r>
            <a:endParaRPr lang="en-US" sz="1200" kern="1200" dirty="0">
              <a:solidFill>
                <a:schemeClr val="tx1"/>
              </a:solidFill>
              <a:effectLst/>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4</a:t>
            </a:fld>
            <a:endParaRPr lang="he-IL"/>
          </a:p>
        </p:txBody>
      </p:sp>
    </p:spTree>
    <p:extLst>
      <p:ext uri="{BB962C8B-B14F-4D97-AF65-F5344CB8AC3E}">
        <p14:creationId xmlns:p14="http://schemas.microsoft.com/office/powerpoint/2010/main" val="2233958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just" rtl="1">
              <a:lnSpc>
                <a:spcPct val="150000"/>
              </a:lnSpc>
              <a:spcAft>
                <a:spcPts val="800"/>
              </a:spcAft>
            </a:pPr>
            <a:r>
              <a:rPr lang="he-IL" sz="1200" dirty="0">
                <a:effectLst/>
                <a:latin typeface="David" panose="020E0502060401010101" pitchFamily="34" charset="-79"/>
                <a:ea typeface="Calibri" panose="020F0502020204030204" pitchFamily="34" charset="0"/>
                <a:cs typeface="David" panose="020E0502060401010101" pitchFamily="34" charset="-79"/>
              </a:rPr>
              <a:t>שיעור הלומדים בכולל שאינם עובדים בקרב הגברים החרדים הצעירים ירד מכ-44% בשנת 2007 לכ-29% בשנת 2019. </a:t>
            </a:r>
          </a:p>
          <a:p>
            <a:pPr algn="r" rtl="1">
              <a:lnSpc>
                <a:spcPct val="150000"/>
              </a:lnSpc>
              <a:spcAft>
                <a:spcPts val="800"/>
              </a:spcAft>
            </a:pPr>
            <a:r>
              <a:rPr lang="he-IL" sz="1200" dirty="0">
                <a:effectLst/>
                <a:latin typeface="David" panose="020E0502060401010101" pitchFamily="34" charset="-79"/>
                <a:ea typeface="Calibri" panose="020F0502020204030204" pitchFamily="34" charset="0"/>
                <a:cs typeface="David" panose="020E0502060401010101" pitchFamily="34" charset="-79"/>
              </a:rPr>
              <a:t>במקביל עלה שיעור המועסקים בכ-13 נקודות אחוז, הנובע גם מגידול בחלקם של המשלבים עבודה ולימודים בכולל.</a:t>
            </a:r>
          </a:p>
          <a:p>
            <a:pPr algn="r" rtl="1">
              <a:lnSpc>
                <a:spcPct val="150000"/>
              </a:lnSpc>
              <a:spcAft>
                <a:spcPts val="800"/>
              </a:spcAft>
            </a:pPr>
            <a:endParaRPr lang="he-IL" sz="1200" dirty="0">
              <a:effectLst/>
              <a:latin typeface="David" panose="020E0502060401010101" pitchFamily="34" charset="-79"/>
              <a:ea typeface="Calibri" panose="020F0502020204030204" pitchFamily="34" charset="0"/>
              <a:cs typeface="David" panose="020E0502060401010101" pitchFamily="34" charset="-79"/>
            </a:endParaRPr>
          </a:p>
          <a:p>
            <a:pPr algn="just" rtl="1">
              <a:lnSpc>
                <a:spcPct val="150000"/>
              </a:lnSpc>
              <a:spcAft>
                <a:spcPts val="800"/>
              </a:spcAft>
            </a:pPr>
            <a:r>
              <a:rPr lang="he-IL" sz="1200" dirty="0">
                <a:effectLst/>
                <a:latin typeface="David" panose="020E0502060401010101" pitchFamily="34" charset="-79"/>
                <a:ea typeface="Calibri" panose="020F0502020204030204" pitchFamily="34" charset="0"/>
                <a:cs typeface="David" panose="020E0502060401010101" pitchFamily="34" charset="-79"/>
              </a:rPr>
              <a:t>שיעור הלומדים בכולל שאינם עובדים ירד מכ-44% בשנת 2007 לכ-29% בשנת 2019. במקביל עלה שיעור המועסקים בכ-13 נקודות אחוז, הנובעת גם מגידול בחלקם של  המשלבים עבודה ולימודים בכולל. אפשר כי העלייה בשיעור התעסוקה משנת 2014 ואילך נובעת מהענקת פטור משירות צבאי חד פעמי לכל בני 22 ומעלה בשנת 2014 ("ריקון הבריכה") ומהורדת גיל הפטור ל-24 החל  משנת 2016, שאפשר לגברים החרדים לצאת לעבוד. משנת 2018 לא התרחשו שינויים משמעותיים בדפוסי הלימודים בכולל והתעסוקה.</a:t>
            </a:r>
            <a:endParaRPr lang="en-US" sz="1200" dirty="0">
              <a:effectLst/>
              <a:latin typeface="David" panose="020E0502060401010101" pitchFamily="34" charset="-79"/>
              <a:ea typeface="Calibri" panose="020F0502020204030204" pitchFamily="34" charset="0"/>
              <a:cs typeface="David" panose="020E0502060401010101" pitchFamily="34" charset="-79"/>
            </a:endParaRPr>
          </a:p>
          <a:p>
            <a:pPr algn="just" rtl="1"/>
            <a:r>
              <a:rPr lang="he-IL" sz="1200" dirty="0">
                <a:effectLst/>
                <a:latin typeface="David" panose="020E0502060401010101" pitchFamily="34" charset="-79"/>
                <a:ea typeface="Calibri" panose="020F0502020204030204" pitchFamily="34" charset="0"/>
                <a:cs typeface="David" panose="020E0502060401010101" pitchFamily="34" charset="-79"/>
              </a:rPr>
              <a:t>להרחבה ראו זוסמן </a:t>
            </a:r>
            <a:r>
              <a:rPr lang="he-IL" sz="1200" dirty="0" err="1">
                <a:effectLst/>
                <a:latin typeface="David" panose="020E0502060401010101" pitchFamily="34" charset="-79"/>
                <a:ea typeface="Calibri" panose="020F0502020204030204" pitchFamily="34" charset="0"/>
                <a:cs typeface="David" panose="020E0502060401010101" pitchFamily="34" charset="-79"/>
              </a:rPr>
              <a:t>וזופניק</a:t>
            </a:r>
            <a:r>
              <a:rPr lang="he-IL" sz="1200" dirty="0">
                <a:effectLst/>
                <a:latin typeface="David" panose="020E0502060401010101" pitchFamily="34" charset="-79"/>
                <a:ea typeface="Calibri" panose="020F0502020204030204" pitchFamily="34" charset="0"/>
                <a:cs typeface="David" panose="020E0502060401010101" pitchFamily="34" charset="-79"/>
              </a:rPr>
              <a:t> (2021).</a:t>
            </a:r>
            <a:endParaRPr lang="en-US" sz="1200" dirty="0">
              <a:effectLst/>
              <a:latin typeface="David" panose="020E0502060401010101" pitchFamily="34" charset="-79"/>
              <a:ea typeface="Calibri" panose="020F0502020204030204" pitchFamily="34" charset="0"/>
              <a:cs typeface="David" panose="020E0502060401010101" pitchFamily="34" charset="-79"/>
            </a:endParaRPr>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5</a:t>
            </a:fld>
            <a:endParaRPr lang="he-IL"/>
          </a:p>
        </p:txBody>
      </p:sp>
    </p:spTree>
    <p:extLst>
      <p:ext uri="{BB962C8B-B14F-4D97-AF65-F5344CB8AC3E}">
        <p14:creationId xmlns:p14="http://schemas.microsoft.com/office/powerpoint/2010/main" val="713362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dirty="0">
                <a:effectLst/>
                <a:ea typeface="Calibri" panose="020F0502020204030204" pitchFamily="34" charset="0"/>
                <a:cs typeface="David" panose="020E0502060401010101" pitchFamily="34" charset="-79"/>
              </a:rPr>
              <a:t>דפוסי הלימודים בכולל והתעסוקה של ליטאים שונים מאוד מאלו של המשתייכים לזרמים האחרים (איור 2). שיעור הלומדים בכולל שאינם עובדים בזרם הליטאי עמד בשנת 2019 על כ-47%, בזרם החסידי והספרדי עמד שיעור זה על 21% ו-31%, בהתאמה.</a:t>
            </a:r>
            <a:endParaRPr lang="he-IL" sz="1200" dirty="0"/>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6</a:t>
            </a:fld>
            <a:endParaRPr lang="he-IL"/>
          </a:p>
        </p:txBody>
      </p:sp>
    </p:spTree>
    <p:extLst>
      <p:ext uri="{BB962C8B-B14F-4D97-AF65-F5344CB8AC3E}">
        <p14:creationId xmlns:p14="http://schemas.microsoft.com/office/powerpoint/2010/main" val="3994073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effectLst/>
                <a:latin typeface="David" panose="020E0502060401010101" pitchFamily="34" charset="-79"/>
                <a:ea typeface="Calibri" panose="020F0502020204030204" pitchFamily="34" charset="0"/>
                <a:cs typeface="David" panose="020E0502060401010101" pitchFamily="34" charset="-79"/>
              </a:rPr>
              <a:t>שיעור המשלבים לימודים בכולל ותעסוקה פוחת ככל שמספר השנים בשוק העבודה גדל: בשנה הראשונה לתעסוקה כ-86% לומדים גם בכולל ואילו בשנה החמישית לתעסוקה רק מעט יותר ממחצית (איור 3). </a:t>
            </a:r>
            <a:endParaRPr lang="en-US" sz="1200" dirty="0">
              <a:effectLst/>
              <a:latin typeface="David" panose="020E0502060401010101" pitchFamily="34" charset="-79"/>
              <a:ea typeface="Calibri" panose="020F0502020204030204" pitchFamily="34" charset="0"/>
              <a:cs typeface="David" panose="020E0502060401010101" pitchFamily="34" charset="-79"/>
            </a:endParaRPr>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7</a:t>
            </a:fld>
            <a:endParaRPr lang="he-IL"/>
          </a:p>
        </p:txBody>
      </p:sp>
    </p:spTree>
    <p:extLst>
      <p:ext uri="{BB962C8B-B14F-4D97-AF65-F5344CB8AC3E}">
        <p14:creationId xmlns:p14="http://schemas.microsoft.com/office/powerpoint/2010/main" val="500719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kern="1200" dirty="0">
                <a:solidFill>
                  <a:schemeClr val="tx1"/>
                </a:solidFill>
                <a:effectLst/>
                <a:latin typeface="+mn-lt"/>
                <a:ea typeface="+mn-ea"/>
                <a:cs typeface="+mn-cs"/>
              </a:rPr>
              <a:t>השיעור המצטבר של המועסקים </a:t>
            </a:r>
            <a:r>
              <a:rPr lang="he-IL" sz="1200" i="1" kern="1200" dirty="0">
                <a:solidFill>
                  <a:schemeClr val="tx1"/>
                </a:solidFill>
                <a:effectLst/>
                <a:latin typeface="+mn-lt"/>
                <a:ea typeface="+mn-ea"/>
                <a:cs typeface="+mn-cs"/>
              </a:rPr>
              <a:t>לראשונה</a:t>
            </a:r>
            <a:r>
              <a:rPr lang="he-IL" sz="1200" kern="1200" dirty="0">
                <a:solidFill>
                  <a:schemeClr val="tx1"/>
                </a:solidFill>
                <a:effectLst/>
                <a:latin typeface="+mn-lt"/>
                <a:ea typeface="+mn-ea"/>
                <a:cs typeface="+mn-cs"/>
              </a:rPr>
              <a:t> (להבדיל ממועסקים ברגע נתון) עולה בקצב הפוחת במתינות עם השנים שחלפו מאז הלימודים בישיבה בגיל 18 והגיע כעבור 22 שנים (מהלימודים בישיבה בשנת 1997) לכ-76%. ככל שהשנתונים צעירים יותר השיעור המצטבר של כניסה לראשונה לתעסוקה גבוה יותר: 6 שנים לאחר הלימודים בישיבה בגיל 18 בשנת 2013 עמד השיעור המצטבר על כ-55% לעומת כ-27% בקרב המבוגרים יותר שלמדו בישיבה בשנת 1997. </a:t>
            </a:r>
            <a:endParaRPr lang="en-US" sz="1200" kern="1200" dirty="0">
              <a:solidFill>
                <a:schemeClr val="tx1"/>
              </a:solidFill>
              <a:effectLst/>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8</a:t>
            </a:fld>
            <a:endParaRPr lang="he-IL"/>
          </a:p>
        </p:txBody>
      </p:sp>
    </p:spTree>
    <p:extLst>
      <p:ext uri="{BB962C8B-B14F-4D97-AF65-F5344CB8AC3E}">
        <p14:creationId xmlns:p14="http://schemas.microsoft.com/office/powerpoint/2010/main" val="2148170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kern="1200" dirty="0">
                <a:solidFill>
                  <a:schemeClr val="tx1"/>
                </a:solidFill>
                <a:effectLst/>
                <a:latin typeface="+mn-lt"/>
                <a:ea typeface="+mn-ea"/>
                <a:cs typeface="+mn-cs"/>
              </a:rPr>
              <a:t>השיעור המצטבר של המועסקים </a:t>
            </a:r>
            <a:r>
              <a:rPr lang="he-IL" sz="1200" i="1" kern="1200" dirty="0">
                <a:solidFill>
                  <a:schemeClr val="tx1"/>
                </a:solidFill>
                <a:effectLst/>
                <a:latin typeface="+mn-lt"/>
                <a:ea typeface="+mn-ea"/>
                <a:cs typeface="+mn-cs"/>
              </a:rPr>
              <a:t>לראשונה</a:t>
            </a:r>
            <a:r>
              <a:rPr lang="he-IL" sz="1200" kern="1200" dirty="0">
                <a:solidFill>
                  <a:schemeClr val="tx1"/>
                </a:solidFill>
                <a:effectLst/>
                <a:latin typeface="+mn-lt"/>
                <a:ea typeface="+mn-ea"/>
                <a:cs typeface="+mn-cs"/>
              </a:rPr>
              <a:t> (להבדיל ממועסקים ברגע נתון) עולה בקצב הפוחת במתינות עם השנים שחלפו מאז הלימודים בישיבה בגיל 18 (שלא נלוותה להם עבודה), והגיע כעבור 22 שנים (מהלימודים בישיבה בשנת 1997) לכ-76% (איור 8ד). ככל שהשנתונים צעירים יותר השיעור המצטבר של כניסה לראשונה לתעסוקה גבוה יותר: 12 שנים לאחר הלימודים בישיבה בגיל 18 בשנת 2007 עמד השיעור המצטבר על כ-70% לעומת כ-51% בקרב המבוגרים יותר שלמדו בישיבה בשנת 1997.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השיעור המצטבר של המועסקים לראשונה בקרב אלו שלא לומדים במקביל בישיבה/כולל עלה בקצב איטי מהקצב הכללי שתואר לעיל, ועמד על כ-16% לאחר 6 שנים מהלימודים בישיבה בשנת 2013 (איור 8ה). לעומת זאת, השיעור המצטבר בקרב המשלבים תעסוקה ולימודים בישיבה/כולל עלה בקצב מהיר מהקצב הכללי, ועמד על כ-38% לאחר 6 שנים מהלימודים בישיבה בשנת 2013 (איור 8ו). תופעה דומה אותרה בנתוני חתך (זופניק, 2022, איורים 1 ו-3). בשתי האוכלוסיות ככל שהשנתונים צעירים יותר השיעור המצטבר של כניסה לראשונה לתעסוקה גדול יותר. </a:t>
            </a:r>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9</a:t>
            </a:fld>
            <a:endParaRPr lang="he-IL"/>
          </a:p>
        </p:txBody>
      </p:sp>
    </p:spTree>
    <p:extLst>
      <p:ext uri="{BB962C8B-B14F-4D97-AF65-F5344CB8AC3E}">
        <p14:creationId xmlns:p14="http://schemas.microsoft.com/office/powerpoint/2010/main" val="924672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dirty="0">
                <a:effectLst/>
                <a:ea typeface="Calibri" panose="020F0502020204030204" pitchFamily="34" charset="0"/>
                <a:cs typeface="David" panose="020E0502060401010101" pitchFamily="34" charset="-79"/>
              </a:rPr>
              <a:t>שיעור התעסוקה של הגברים החרדים בני 34-25 עמד בשנת 2019 על 50.4% אך אצל המועסקים בשכר מינימום חודשי ומעלה על כ-33.1% בלבד (איור 8). </a:t>
            </a:r>
          </a:p>
          <a:p>
            <a:r>
              <a:rPr lang="he-IL" sz="1200" dirty="0">
                <a:effectLst/>
                <a:ea typeface="Calibri" panose="020F0502020204030204" pitchFamily="34" charset="0"/>
                <a:cs typeface="David" panose="020E0502060401010101" pitchFamily="34" charset="-79"/>
              </a:rPr>
              <a:t>בקרב אלו שאינם לומדים בכולל השיעורים גבוהים הרבה יותר ואצל אלו שלומדים בכולל הם נמוכים. </a:t>
            </a:r>
            <a:endParaRPr lang="he-IL" sz="1200" dirty="0"/>
          </a:p>
        </p:txBody>
      </p:sp>
      <p:sp>
        <p:nvSpPr>
          <p:cNvPr id="4" name="מציין מיקום של מספר שקופית 3"/>
          <p:cNvSpPr>
            <a:spLocks noGrp="1"/>
          </p:cNvSpPr>
          <p:nvPr>
            <p:ph type="sldNum" sz="quarter" idx="10"/>
          </p:nvPr>
        </p:nvSpPr>
        <p:spPr/>
        <p:txBody>
          <a:bodyPr/>
          <a:lstStyle/>
          <a:p>
            <a:fld id="{C64ACBE7-FADB-4199-9BDE-DC0724F88579}" type="slidenum">
              <a:rPr lang="he-IL" smtClean="0"/>
              <a:t>10</a:t>
            </a:fld>
            <a:endParaRPr lang="he-IL"/>
          </a:p>
        </p:txBody>
      </p:sp>
    </p:spTree>
    <p:extLst>
      <p:ext uri="{BB962C8B-B14F-4D97-AF65-F5344CB8AC3E}">
        <p14:creationId xmlns:p14="http://schemas.microsoft.com/office/powerpoint/2010/main" val="3311454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F1613-637B-827B-845F-B0824E2507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a-ET"/>
          </a:p>
        </p:txBody>
      </p:sp>
      <p:sp>
        <p:nvSpPr>
          <p:cNvPr id="3" name="Subtitle 2">
            <a:extLst>
              <a:ext uri="{FF2B5EF4-FFF2-40B4-BE49-F238E27FC236}">
                <a16:creationId xmlns:a16="http://schemas.microsoft.com/office/drawing/2014/main" id="{CD0D0D88-5F6D-DEDD-0782-18C21048EB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a-ET"/>
          </a:p>
        </p:txBody>
      </p:sp>
      <p:sp>
        <p:nvSpPr>
          <p:cNvPr id="4" name="Date Placeholder 3">
            <a:extLst>
              <a:ext uri="{FF2B5EF4-FFF2-40B4-BE49-F238E27FC236}">
                <a16:creationId xmlns:a16="http://schemas.microsoft.com/office/drawing/2014/main" id="{786549BE-BF5A-4AC2-DBB4-AE9A6530A932}"/>
              </a:ext>
            </a:extLst>
          </p:cNvPr>
          <p:cNvSpPr>
            <a:spLocks noGrp="1"/>
          </p:cNvSpPr>
          <p:nvPr>
            <p:ph type="dt" sz="half" idx="10"/>
          </p:nvPr>
        </p:nvSpPr>
        <p:spPr/>
        <p:txBody>
          <a:bodyPr/>
          <a:lstStyle/>
          <a:p>
            <a:fld id="{72B18679-FBFD-6541-AF28-52524D50BD4C}" type="datetimeFigureOut">
              <a:rPr lang="aa-ET" smtClean="0"/>
              <a:t>06/17/2024</a:t>
            </a:fld>
            <a:endParaRPr lang="aa-ET"/>
          </a:p>
        </p:txBody>
      </p:sp>
      <p:sp>
        <p:nvSpPr>
          <p:cNvPr id="5" name="Footer Placeholder 4">
            <a:extLst>
              <a:ext uri="{FF2B5EF4-FFF2-40B4-BE49-F238E27FC236}">
                <a16:creationId xmlns:a16="http://schemas.microsoft.com/office/drawing/2014/main" id="{B8A04B7A-3E16-AD81-AC10-AAEF3A7D79B1}"/>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id="{FB6A57B5-87A0-F8E5-3B8A-A668F42F266F}"/>
              </a:ext>
            </a:extLst>
          </p:cNvPr>
          <p:cNvSpPr>
            <a:spLocks noGrp="1"/>
          </p:cNvSpPr>
          <p:nvPr>
            <p:ph type="sldNum" sz="quarter" idx="12"/>
          </p:nvPr>
        </p:nvSpPr>
        <p:spPr/>
        <p:txBody>
          <a:bodyPr/>
          <a:lstStyle/>
          <a:p>
            <a:fld id="{579ED3C2-1CBE-6543-9316-CF0DAE2DB093}" type="slidenum">
              <a:rPr lang="aa-ET" smtClean="0"/>
              <a:t>‹#›</a:t>
            </a:fld>
            <a:endParaRPr lang="aa-ET"/>
          </a:p>
        </p:txBody>
      </p:sp>
    </p:spTree>
    <p:extLst>
      <p:ext uri="{BB962C8B-B14F-4D97-AF65-F5344CB8AC3E}">
        <p14:creationId xmlns:p14="http://schemas.microsoft.com/office/powerpoint/2010/main" val="310668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B7D3-14C1-1D1A-6C69-E1CE65CEF1F5}"/>
              </a:ext>
            </a:extLst>
          </p:cNvPr>
          <p:cNvSpPr>
            <a:spLocks noGrp="1"/>
          </p:cNvSpPr>
          <p:nvPr>
            <p:ph type="title"/>
          </p:nvPr>
        </p:nvSpPr>
        <p:spPr/>
        <p:txBody>
          <a:bodyPr/>
          <a:lstStyle/>
          <a:p>
            <a:r>
              <a:rPr lang="en-US"/>
              <a:t>Click to edit Master title style</a:t>
            </a:r>
            <a:endParaRPr lang="aa-ET"/>
          </a:p>
        </p:txBody>
      </p:sp>
      <p:sp>
        <p:nvSpPr>
          <p:cNvPr id="3" name="Vertical Text Placeholder 2">
            <a:extLst>
              <a:ext uri="{FF2B5EF4-FFF2-40B4-BE49-F238E27FC236}">
                <a16:creationId xmlns:a16="http://schemas.microsoft.com/office/drawing/2014/main" id="{F3E8BEE5-D395-974B-652D-D76D130A88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Date Placeholder 3">
            <a:extLst>
              <a:ext uri="{FF2B5EF4-FFF2-40B4-BE49-F238E27FC236}">
                <a16:creationId xmlns:a16="http://schemas.microsoft.com/office/drawing/2014/main" id="{CB9BD062-7E05-21B3-7768-95C987663BE9}"/>
              </a:ext>
            </a:extLst>
          </p:cNvPr>
          <p:cNvSpPr>
            <a:spLocks noGrp="1"/>
          </p:cNvSpPr>
          <p:nvPr>
            <p:ph type="dt" sz="half" idx="10"/>
          </p:nvPr>
        </p:nvSpPr>
        <p:spPr/>
        <p:txBody>
          <a:bodyPr/>
          <a:lstStyle/>
          <a:p>
            <a:fld id="{72B18679-FBFD-6541-AF28-52524D50BD4C}" type="datetimeFigureOut">
              <a:rPr lang="aa-ET" smtClean="0"/>
              <a:t>06/17/2024</a:t>
            </a:fld>
            <a:endParaRPr lang="aa-ET"/>
          </a:p>
        </p:txBody>
      </p:sp>
      <p:sp>
        <p:nvSpPr>
          <p:cNvPr id="5" name="Footer Placeholder 4">
            <a:extLst>
              <a:ext uri="{FF2B5EF4-FFF2-40B4-BE49-F238E27FC236}">
                <a16:creationId xmlns:a16="http://schemas.microsoft.com/office/drawing/2014/main" id="{293630C2-711A-CB3D-7151-0B0203B6C32D}"/>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id="{44E6DFF2-2EA4-9124-86D3-6AED86323E36}"/>
              </a:ext>
            </a:extLst>
          </p:cNvPr>
          <p:cNvSpPr>
            <a:spLocks noGrp="1"/>
          </p:cNvSpPr>
          <p:nvPr>
            <p:ph type="sldNum" sz="quarter" idx="12"/>
          </p:nvPr>
        </p:nvSpPr>
        <p:spPr/>
        <p:txBody>
          <a:bodyPr/>
          <a:lstStyle/>
          <a:p>
            <a:fld id="{579ED3C2-1CBE-6543-9316-CF0DAE2DB093}" type="slidenum">
              <a:rPr lang="aa-ET" smtClean="0"/>
              <a:t>‹#›</a:t>
            </a:fld>
            <a:endParaRPr lang="aa-ET"/>
          </a:p>
        </p:txBody>
      </p:sp>
    </p:spTree>
    <p:extLst>
      <p:ext uri="{BB962C8B-B14F-4D97-AF65-F5344CB8AC3E}">
        <p14:creationId xmlns:p14="http://schemas.microsoft.com/office/powerpoint/2010/main" val="439118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2C46DE-5B4F-35A0-D8BB-C0C1A33700D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a-ET"/>
          </a:p>
        </p:txBody>
      </p:sp>
      <p:sp>
        <p:nvSpPr>
          <p:cNvPr id="3" name="Vertical Text Placeholder 2">
            <a:extLst>
              <a:ext uri="{FF2B5EF4-FFF2-40B4-BE49-F238E27FC236}">
                <a16:creationId xmlns:a16="http://schemas.microsoft.com/office/drawing/2014/main" id="{A524AC28-4961-066E-C17B-03F6094005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Date Placeholder 3">
            <a:extLst>
              <a:ext uri="{FF2B5EF4-FFF2-40B4-BE49-F238E27FC236}">
                <a16:creationId xmlns:a16="http://schemas.microsoft.com/office/drawing/2014/main" id="{7316B44F-0BCA-DEA4-8271-C8E67270BC6C}"/>
              </a:ext>
            </a:extLst>
          </p:cNvPr>
          <p:cNvSpPr>
            <a:spLocks noGrp="1"/>
          </p:cNvSpPr>
          <p:nvPr>
            <p:ph type="dt" sz="half" idx="10"/>
          </p:nvPr>
        </p:nvSpPr>
        <p:spPr/>
        <p:txBody>
          <a:bodyPr/>
          <a:lstStyle/>
          <a:p>
            <a:fld id="{72B18679-FBFD-6541-AF28-52524D50BD4C}" type="datetimeFigureOut">
              <a:rPr lang="aa-ET" smtClean="0"/>
              <a:t>06/17/2024</a:t>
            </a:fld>
            <a:endParaRPr lang="aa-ET"/>
          </a:p>
        </p:txBody>
      </p:sp>
      <p:sp>
        <p:nvSpPr>
          <p:cNvPr id="5" name="Footer Placeholder 4">
            <a:extLst>
              <a:ext uri="{FF2B5EF4-FFF2-40B4-BE49-F238E27FC236}">
                <a16:creationId xmlns:a16="http://schemas.microsoft.com/office/drawing/2014/main" id="{6B58C693-5F80-70FA-36A0-FA64618941F8}"/>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id="{BF62FE57-669C-8ED4-1BFB-C5F31F0EA937}"/>
              </a:ext>
            </a:extLst>
          </p:cNvPr>
          <p:cNvSpPr>
            <a:spLocks noGrp="1"/>
          </p:cNvSpPr>
          <p:nvPr>
            <p:ph type="sldNum" sz="quarter" idx="12"/>
          </p:nvPr>
        </p:nvSpPr>
        <p:spPr/>
        <p:txBody>
          <a:bodyPr/>
          <a:lstStyle/>
          <a:p>
            <a:fld id="{579ED3C2-1CBE-6543-9316-CF0DAE2DB093}" type="slidenum">
              <a:rPr lang="aa-ET" smtClean="0"/>
              <a:t>‹#›</a:t>
            </a:fld>
            <a:endParaRPr lang="aa-ET"/>
          </a:p>
        </p:txBody>
      </p:sp>
    </p:spTree>
    <p:extLst>
      <p:ext uri="{BB962C8B-B14F-4D97-AF65-F5344CB8AC3E}">
        <p14:creationId xmlns:p14="http://schemas.microsoft.com/office/powerpoint/2010/main" val="772479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83C3A-5919-F45D-7DA2-893778684FF5}"/>
              </a:ext>
            </a:extLst>
          </p:cNvPr>
          <p:cNvSpPr>
            <a:spLocks noGrp="1"/>
          </p:cNvSpPr>
          <p:nvPr>
            <p:ph type="title"/>
          </p:nvPr>
        </p:nvSpPr>
        <p:spPr/>
        <p:txBody>
          <a:bodyPr/>
          <a:lstStyle/>
          <a:p>
            <a:r>
              <a:rPr lang="en-US"/>
              <a:t>Click to edit Master title style</a:t>
            </a:r>
            <a:endParaRPr lang="aa-ET"/>
          </a:p>
        </p:txBody>
      </p:sp>
      <p:sp>
        <p:nvSpPr>
          <p:cNvPr id="3" name="Content Placeholder 2">
            <a:extLst>
              <a:ext uri="{FF2B5EF4-FFF2-40B4-BE49-F238E27FC236}">
                <a16:creationId xmlns:a16="http://schemas.microsoft.com/office/drawing/2014/main" id="{AC1B9C13-FE8E-B6A1-F416-C75972A3C7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Date Placeholder 3">
            <a:extLst>
              <a:ext uri="{FF2B5EF4-FFF2-40B4-BE49-F238E27FC236}">
                <a16:creationId xmlns:a16="http://schemas.microsoft.com/office/drawing/2014/main" id="{DA50D32F-C442-50C2-D2B9-91C8BC01F091}"/>
              </a:ext>
            </a:extLst>
          </p:cNvPr>
          <p:cNvSpPr>
            <a:spLocks noGrp="1"/>
          </p:cNvSpPr>
          <p:nvPr>
            <p:ph type="dt" sz="half" idx="10"/>
          </p:nvPr>
        </p:nvSpPr>
        <p:spPr/>
        <p:txBody>
          <a:bodyPr/>
          <a:lstStyle/>
          <a:p>
            <a:fld id="{72B18679-FBFD-6541-AF28-52524D50BD4C}" type="datetimeFigureOut">
              <a:rPr lang="aa-ET" smtClean="0"/>
              <a:t>06/17/2024</a:t>
            </a:fld>
            <a:endParaRPr lang="aa-ET"/>
          </a:p>
        </p:txBody>
      </p:sp>
      <p:sp>
        <p:nvSpPr>
          <p:cNvPr id="5" name="Footer Placeholder 4">
            <a:extLst>
              <a:ext uri="{FF2B5EF4-FFF2-40B4-BE49-F238E27FC236}">
                <a16:creationId xmlns:a16="http://schemas.microsoft.com/office/drawing/2014/main" id="{6311DDB1-3410-6667-B7B4-50713AC9F1A6}"/>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id="{F4C8F1C3-9B59-4759-B740-54BE4C7C6F53}"/>
              </a:ext>
            </a:extLst>
          </p:cNvPr>
          <p:cNvSpPr>
            <a:spLocks noGrp="1"/>
          </p:cNvSpPr>
          <p:nvPr>
            <p:ph type="sldNum" sz="quarter" idx="12"/>
          </p:nvPr>
        </p:nvSpPr>
        <p:spPr/>
        <p:txBody>
          <a:bodyPr/>
          <a:lstStyle/>
          <a:p>
            <a:fld id="{579ED3C2-1CBE-6543-9316-CF0DAE2DB093}" type="slidenum">
              <a:rPr lang="aa-ET" smtClean="0"/>
              <a:t>‹#›</a:t>
            </a:fld>
            <a:endParaRPr lang="aa-ET"/>
          </a:p>
        </p:txBody>
      </p:sp>
    </p:spTree>
    <p:extLst>
      <p:ext uri="{BB962C8B-B14F-4D97-AF65-F5344CB8AC3E}">
        <p14:creationId xmlns:p14="http://schemas.microsoft.com/office/powerpoint/2010/main" val="2419948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18F53-D465-4624-65A3-9A659A0582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a-ET"/>
          </a:p>
        </p:txBody>
      </p:sp>
      <p:sp>
        <p:nvSpPr>
          <p:cNvPr id="3" name="Text Placeholder 2">
            <a:extLst>
              <a:ext uri="{FF2B5EF4-FFF2-40B4-BE49-F238E27FC236}">
                <a16:creationId xmlns:a16="http://schemas.microsoft.com/office/drawing/2014/main" id="{10A2B313-9A23-1188-7EB0-21793BEE16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5F8A88-2990-E868-3E3D-BA0F69795CE4}"/>
              </a:ext>
            </a:extLst>
          </p:cNvPr>
          <p:cNvSpPr>
            <a:spLocks noGrp="1"/>
          </p:cNvSpPr>
          <p:nvPr>
            <p:ph type="dt" sz="half" idx="10"/>
          </p:nvPr>
        </p:nvSpPr>
        <p:spPr/>
        <p:txBody>
          <a:bodyPr/>
          <a:lstStyle/>
          <a:p>
            <a:fld id="{72B18679-FBFD-6541-AF28-52524D50BD4C}" type="datetimeFigureOut">
              <a:rPr lang="aa-ET" smtClean="0"/>
              <a:t>06/17/2024</a:t>
            </a:fld>
            <a:endParaRPr lang="aa-ET"/>
          </a:p>
        </p:txBody>
      </p:sp>
      <p:sp>
        <p:nvSpPr>
          <p:cNvPr id="5" name="Footer Placeholder 4">
            <a:extLst>
              <a:ext uri="{FF2B5EF4-FFF2-40B4-BE49-F238E27FC236}">
                <a16:creationId xmlns:a16="http://schemas.microsoft.com/office/drawing/2014/main" id="{95E9EE3E-C949-DED4-9E0B-5378585A460A}"/>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id="{20B13EC2-2B97-0E9B-517A-D9423F4A8D0F}"/>
              </a:ext>
            </a:extLst>
          </p:cNvPr>
          <p:cNvSpPr>
            <a:spLocks noGrp="1"/>
          </p:cNvSpPr>
          <p:nvPr>
            <p:ph type="sldNum" sz="quarter" idx="12"/>
          </p:nvPr>
        </p:nvSpPr>
        <p:spPr/>
        <p:txBody>
          <a:bodyPr/>
          <a:lstStyle/>
          <a:p>
            <a:fld id="{579ED3C2-1CBE-6543-9316-CF0DAE2DB093}" type="slidenum">
              <a:rPr lang="aa-ET" smtClean="0"/>
              <a:t>‹#›</a:t>
            </a:fld>
            <a:endParaRPr lang="aa-ET"/>
          </a:p>
        </p:txBody>
      </p:sp>
    </p:spTree>
    <p:extLst>
      <p:ext uri="{BB962C8B-B14F-4D97-AF65-F5344CB8AC3E}">
        <p14:creationId xmlns:p14="http://schemas.microsoft.com/office/powerpoint/2010/main" val="1287830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9DF2D-1946-D320-51B2-374B4D7F77DE}"/>
              </a:ext>
            </a:extLst>
          </p:cNvPr>
          <p:cNvSpPr>
            <a:spLocks noGrp="1"/>
          </p:cNvSpPr>
          <p:nvPr>
            <p:ph type="title"/>
          </p:nvPr>
        </p:nvSpPr>
        <p:spPr/>
        <p:txBody>
          <a:bodyPr/>
          <a:lstStyle/>
          <a:p>
            <a:r>
              <a:rPr lang="en-US"/>
              <a:t>Click to edit Master title style</a:t>
            </a:r>
            <a:endParaRPr lang="aa-ET"/>
          </a:p>
        </p:txBody>
      </p:sp>
      <p:sp>
        <p:nvSpPr>
          <p:cNvPr id="3" name="Content Placeholder 2">
            <a:extLst>
              <a:ext uri="{FF2B5EF4-FFF2-40B4-BE49-F238E27FC236}">
                <a16:creationId xmlns:a16="http://schemas.microsoft.com/office/drawing/2014/main" id="{41027F3E-316C-E687-3DCE-49D0FB29E1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Content Placeholder 3">
            <a:extLst>
              <a:ext uri="{FF2B5EF4-FFF2-40B4-BE49-F238E27FC236}">
                <a16:creationId xmlns:a16="http://schemas.microsoft.com/office/drawing/2014/main" id="{3C7D6526-6F25-8954-34D5-46872427FD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5" name="Date Placeholder 4">
            <a:extLst>
              <a:ext uri="{FF2B5EF4-FFF2-40B4-BE49-F238E27FC236}">
                <a16:creationId xmlns:a16="http://schemas.microsoft.com/office/drawing/2014/main" id="{F51322EA-CA25-277C-1FAE-B212BD08FE0F}"/>
              </a:ext>
            </a:extLst>
          </p:cNvPr>
          <p:cNvSpPr>
            <a:spLocks noGrp="1"/>
          </p:cNvSpPr>
          <p:nvPr>
            <p:ph type="dt" sz="half" idx="10"/>
          </p:nvPr>
        </p:nvSpPr>
        <p:spPr/>
        <p:txBody>
          <a:bodyPr/>
          <a:lstStyle/>
          <a:p>
            <a:fld id="{72B18679-FBFD-6541-AF28-52524D50BD4C}" type="datetimeFigureOut">
              <a:rPr lang="aa-ET" smtClean="0"/>
              <a:t>06/17/2024</a:t>
            </a:fld>
            <a:endParaRPr lang="aa-ET"/>
          </a:p>
        </p:txBody>
      </p:sp>
      <p:sp>
        <p:nvSpPr>
          <p:cNvPr id="6" name="Footer Placeholder 5">
            <a:extLst>
              <a:ext uri="{FF2B5EF4-FFF2-40B4-BE49-F238E27FC236}">
                <a16:creationId xmlns:a16="http://schemas.microsoft.com/office/drawing/2014/main" id="{782EC749-C5E9-70B4-DC90-AAE7FD79B565}"/>
              </a:ext>
            </a:extLst>
          </p:cNvPr>
          <p:cNvSpPr>
            <a:spLocks noGrp="1"/>
          </p:cNvSpPr>
          <p:nvPr>
            <p:ph type="ftr" sz="quarter" idx="11"/>
          </p:nvPr>
        </p:nvSpPr>
        <p:spPr/>
        <p:txBody>
          <a:bodyPr/>
          <a:lstStyle/>
          <a:p>
            <a:endParaRPr lang="aa-ET"/>
          </a:p>
        </p:txBody>
      </p:sp>
      <p:sp>
        <p:nvSpPr>
          <p:cNvPr id="7" name="Slide Number Placeholder 6">
            <a:extLst>
              <a:ext uri="{FF2B5EF4-FFF2-40B4-BE49-F238E27FC236}">
                <a16:creationId xmlns:a16="http://schemas.microsoft.com/office/drawing/2014/main" id="{739D8A3F-6C2C-7C32-CB79-F388C89712A4}"/>
              </a:ext>
            </a:extLst>
          </p:cNvPr>
          <p:cNvSpPr>
            <a:spLocks noGrp="1"/>
          </p:cNvSpPr>
          <p:nvPr>
            <p:ph type="sldNum" sz="quarter" idx="12"/>
          </p:nvPr>
        </p:nvSpPr>
        <p:spPr/>
        <p:txBody>
          <a:bodyPr/>
          <a:lstStyle/>
          <a:p>
            <a:fld id="{579ED3C2-1CBE-6543-9316-CF0DAE2DB093}" type="slidenum">
              <a:rPr lang="aa-ET" smtClean="0"/>
              <a:t>‹#›</a:t>
            </a:fld>
            <a:endParaRPr lang="aa-ET"/>
          </a:p>
        </p:txBody>
      </p:sp>
    </p:spTree>
    <p:extLst>
      <p:ext uri="{BB962C8B-B14F-4D97-AF65-F5344CB8AC3E}">
        <p14:creationId xmlns:p14="http://schemas.microsoft.com/office/powerpoint/2010/main" val="3526959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E131A-108D-E3DA-40C6-BEF347760015}"/>
              </a:ext>
            </a:extLst>
          </p:cNvPr>
          <p:cNvSpPr>
            <a:spLocks noGrp="1"/>
          </p:cNvSpPr>
          <p:nvPr>
            <p:ph type="title"/>
          </p:nvPr>
        </p:nvSpPr>
        <p:spPr>
          <a:xfrm>
            <a:off x="839788" y="365125"/>
            <a:ext cx="10515600" cy="1325563"/>
          </a:xfrm>
        </p:spPr>
        <p:txBody>
          <a:bodyPr/>
          <a:lstStyle/>
          <a:p>
            <a:r>
              <a:rPr lang="en-US"/>
              <a:t>Click to edit Master title style</a:t>
            </a:r>
            <a:endParaRPr lang="aa-ET"/>
          </a:p>
        </p:txBody>
      </p:sp>
      <p:sp>
        <p:nvSpPr>
          <p:cNvPr id="3" name="Text Placeholder 2">
            <a:extLst>
              <a:ext uri="{FF2B5EF4-FFF2-40B4-BE49-F238E27FC236}">
                <a16:creationId xmlns:a16="http://schemas.microsoft.com/office/drawing/2014/main" id="{27723536-CACE-7C59-E142-DFA770EE9F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059936-E6DE-18CC-4D63-464BF46229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5" name="Text Placeholder 4">
            <a:extLst>
              <a:ext uri="{FF2B5EF4-FFF2-40B4-BE49-F238E27FC236}">
                <a16:creationId xmlns:a16="http://schemas.microsoft.com/office/drawing/2014/main" id="{E1FCF42E-43B5-E354-51CC-E1C2634ED7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4CAC9-63BA-D6F0-9E01-D82A747302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7" name="Date Placeholder 6">
            <a:extLst>
              <a:ext uri="{FF2B5EF4-FFF2-40B4-BE49-F238E27FC236}">
                <a16:creationId xmlns:a16="http://schemas.microsoft.com/office/drawing/2014/main" id="{224F24A4-D760-7328-D3F4-FB444DC76EF6}"/>
              </a:ext>
            </a:extLst>
          </p:cNvPr>
          <p:cNvSpPr>
            <a:spLocks noGrp="1"/>
          </p:cNvSpPr>
          <p:nvPr>
            <p:ph type="dt" sz="half" idx="10"/>
          </p:nvPr>
        </p:nvSpPr>
        <p:spPr/>
        <p:txBody>
          <a:bodyPr/>
          <a:lstStyle/>
          <a:p>
            <a:fld id="{72B18679-FBFD-6541-AF28-52524D50BD4C}" type="datetimeFigureOut">
              <a:rPr lang="aa-ET" smtClean="0"/>
              <a:t>06/17/2024</a:t>
            </a:fld>
            <a:endParaRPr lang="aa-ET"/>
          </a:p>
        </p:txBody>
      </p:sp>
      <p:sp>
        <p:nvSpPr>
          <p:cNvPr id="8" name="Footer Placeholder 7">
            <a:extLst>
              <a:ext uri="{FF2B5EF4-FFF2-40B4-BE49-F238E27FC236}">
                <a16:creationId xmlns:a16="http://schemas.microsoft.com/office/drawing/2014/main" id="{14E89105-EC4D-F05A-A204-688C6DDFE614}"/>
              </a:ext>
            </a:extLst>
          </p:cNvPr>
          <p:cNvSpPr>
            <a:spLocks noGrp="1"/>
          </p:cNvSpPr>
          <p:nvPr>
            <p:ph type="ftr" sz="quarter" idx="11"/>
          </p:nvPr>
        </p:nvSpPr>
        <p:spPr/>
        <p:txBody>
          <a:bodyPr/>
          <a:lstStyle/>
          <a:p>
            <a:endParaRPr lang="aa-ET"/>
          </a:p>
        </p:txBody>
      </p:sp>
      <p:sp>
        <p:nvSpPr>
          <p:cNvPr id="9" name="Slide Number Placeholder 8">
            <a:extLst>
              <a:ext uri="{FF2B5EF4-FFF2-40B4-BE49-F238E27FC236}">
                <a16:creationId xmlns:a16="http://schemas.microsoft.com/office/drawing/2014/main" id="{B4E19B82-4E58-772E-C6C7-1E808C04D8F5}"/>
              </a:ext>
            </a:extLst>
          </p:cNvPr>
          <p:cNvSpPr>
            <a:spLocks noGrp="1"/>
          </p:cNvSpPr>
          <p:nvPr>
            <p:ph type="sldNum" sz="quarter" idx="12"/>
          </p:nvPr>
        </p:nvSpPr>
        <p:spPr/>
        <p:txBody>
          <a:bodyPr/>
          <a:lstStyle/>
          <a:p>
            <a:fld id="{579ED3C2-1CBE-6543-9316-CF0DAE2DB093}" type="slidenum">
              <a:rPr lang="aa-ET" smtClean="0"/>
              <a:t>‹#›</a:t>
            </a:fld>
            <a:endParaRPr lang="aa-ET"/>
          </a:p>
        </p:txBody>
      </p:sp>
    </p:spTree>
    <p:extLst>
      <p:ext uri="{BB962C8B-B14F-4D97-AF65-F5344CB8AC3E}">
        <p14:creationId xmlns:p14="http://schemas.microsoft.com/office/powerpoint/2010/main" val="776849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49E2A-21BE-67F7-2EBA-7BA688E95FE9}"/>
              </a:ext>
            </a:extLst>
          </p:cNvPr>
          <p:cNvSpPr>
            <a:spLocks noGrp="1"/>
          </p:cNvSpPr>
          <p:nvPr>
            <p:ph type="title"/>
          </p:nvPr>
        </p:nvSpPr>
        <p:spPr/>
        <p:txBody>
          <a:bodyPr/>
          <a:lstStyle/>
          <a:p>
            <a:r>
              <a:rPr lang="en-US"/>
              <a:t>Click to edit Master title style</a:t>
            </a:r>
            <a:endParaRPr lang="aa-ET"/>
          </a:p>
        </p:txBody>
      </p:sp>
      <p:sp>
        <p:nvSpPr>
          <p:cNvPr id="3" name="Date Placeholder 2">
            <a:extLst>
              <a:ext uri="{FF2B5EF4-FFF2-40B4-BE49-F238E27FC236}">
                <a16:creationId xmlns:a16="http://schemas.microsoft.com/office/drawing/2014/main" id="{DC963D08-FF73-DDE2-9C80-28B81E16D4E6}"/>
              </a:ext>
            </a:extLst>
          </p:cNvPr>
          <p:cNvSpPr>
            <a:spLocks noGrp="1"/>
          </p:cNvSpPr>
          <p:nvPr>
            <p:ph type="dt" sz="half" idx="10"/>
          </p:nvPr>
        </p:nvSpPr>
        <p:spPr/>
        <p:txBody>
          <a:bodyPr/>
          <a:lstStyle/>
          <a:p>
            <a:fld id="{72B18679-FBFD-6541-AF28-52524D50BD4C}" type="datetimeFigureOut">
              <a:rPr lang="aa-ET" smtClean="0"/>
              <a:t>06/17/2024</a:t>
            </a:fld>
            <a:endParaRPr lang="aa-ET"/>
          </a:p>
        </p:txBody>
      </p:sp>
      <p:sp>
        <p:nvSpPr>
          <p:cNvPr id="4" name="Footer Placeholder 3">
            <a:extLst>
              <a:ext uri="{FF2B5EF4-FFF2-40B4-BE49-F238E27FC236}">
                <a16:creationId xmlns:a16="http://schemas.microsoft.com/office/drawing/2014/main" id="{D6073E99-4655-022F-723B-402356FF2E84}"/>
              </a:ext>
            </a:extLst>
          </p:cNvPr>
          <p:cNvSpPr>
            <a:spLocks noGrp="1"/>
          </p:cNvSpPr>
          <p:nvPr>
            <p:ph type="ftr" sz="quarter" idx="11"/>
          </p:nvPr>
        </p:nvSpPr>
        <p:spPr/>
        <p:txBody>
          <a:bodyPr/>
          <a:lstStyle/>
          <a:p>
            <a:endParaRPr lang="aa-ET"/>
          </a:p>
        </p:txBody>
      </p:sp>
      <p:sp>
        <p:nvSpPr>
          <p:cNvPr id="5" name="Slide Number Placeholder 4">
            <a:extLst>
              <a:ext uri="{FF2B5EF4-FFF2-40B4-BE49-F238E27FC236}">
                <a16:creationId xmlns:a16="http://schemas.microsoft.com/office/drawing/2014/main" id="{092DB87E-5B89-C833-7F18-3931EBEEB9EE}"/>
              </a:ext>
            </a:extLst>
          </p:cNvPr>
          <p:cNvSpPr>
            <a:spLocks noGrp="1"/>
          </p:cNvSpPr>
          <p:nvPr>
            <p:ph type="sldNum" sz="quarter" idx="12"/>
          </p:nvPr>
        </p:nvSpPr>
        <p:spPr/>
        <p:txBody>
          <a:bodyPr/>
          <a:lstStyle/>
          <a:p>
            <a:fld id="{579ED3C2-1CBE-6543-9316-CF0DAE2DB093}" type="slidenum">
              <a:rPr lang="aa-ET" smtClean="0"/>
              <a:t>‹#›</a:t>
            </a:fld>
            <a:endParaRPr lang="aa-ET"/>
          </a:p>
        </p:txBody>
      </p:sp>
    </p:spTree>
    <p:extLst>
      <p:ext uri="{BB962C8B-B14F-4D97-AF65-F5344CB8AC3E}">
        <p14:creationId xmlns:p14="http://schemas.microsoft.com/office/powerpoint/2010/main" val="1146913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E3D697-A1AB-59B7-F168-03381211E2F9}"/>
              </a:ext>
            </a:extLst>
          </p:cNvPr>
          <p:cNvSpPr>
            <a:spLocks noGrp="1"/>
          </p:cNvSpPr>
          <p:nvPr>
            <p:ph type="dt" sz="half" idx="10"/>
          </p:nvPr>
        </p:nvSpPr>
        <p:spPr/>
        <p:txBody>
          <a:bodyPr/>
          <a:lstStyle/>
          <a:p>
            <a:fld id="{72B18679-FBFD-6541-AF28-52524D50BD4C}" type="datetimeFigureOut">
              <a:rPr lang="aa-ET" smtClean="0"/>
              <a:t>06/17/2024</a:t>
            </a:fld>
            <a:endParaRPr lang="aa-ET"/>
          </a:p>
        </p:txBody>
      </p:sp>
      <p:sp>
        <p:nvSpPr>
          <p:cNvPr id="3" name="Footer Placeholder 2">
            <a:extLst>
              <a:ext uri="{FF2B5EF4-FFF2-40B4-BE49-F238E27FC236}">
                <a16:creationId xmlns:a16="http://schemas.microsoft.com/office/drawing/2014/main" id="{0BD34CA8-DFD3-BD38-B0B9-BFC2061A01D9}"/>
              </a:ext>
            </a:extLst>
          </p:cNvPr>
          <p:cNvSpPr>
            <a:spLocks noGrp="1"/>
          </p:cNvSpPr>
          <p:nvPr>
            <p:ph type="ftr" sz="quarter" idx="11"/>
          </p:nvPr>
        </p:nvSpPr>
        <p:spPr/>
        <p:txBody>
          <a:bodyPr/>
          <a:lstStyle/>
          <a:p>
            <a:endParaRPr lang="aa-ET"/>
          </a:p>
        </p:txBody>
      </p:sp>
      <p:sp>
        <p:nvSpPr>
          <p:cNvPr id="4" name="Slide Number Placeholder 3">
            <a:extLst>
              <a:ext uri="{FF2B5EF4-FFF2-40B4-BE49-F238E27FC236}">
                <a16:creationId xmlns:a16="http://schemas.microsoft.com/office/drawing/2014/main" id="{9903E1A5-D777-9FB8-E33F-851C0DCBA3BD}"/>
              </a:ext>
            </a:extLst>
          </p:cNvPr>
          <p:cNvSpPr>
            <a:spLocks noGrp="1"/>
          </p:cNvSpPr>
          <p:nvPr>
            <p:ph type="sldNum" sz="quarter" idx="12"/>
          </p:nvPr>
        </p:nvSpPr>
        <p:spPr/>
        <p:txBody>
          <a:bodyPr/>
          <a:lstStyle/>
          <a:p>
            <a:fld id="{579ED3C2-1CBE-6543-9316-CF0DAE2DB093}" type="slidenum">
              <a:rPr lang="aa-ET" smtClean="0"/>
              <a:t>‹#›</a:t>
            </a:fld>
            <a:endParaRPr lang="aa-ET"/>
          </a:p>
        </p:txBody>
      </p:sp>
    </p:spTree>
    <p:extLst>
      <p:ext uri="{BB962C8B-B14F-4D97-AF65-F5344CB8AC3E}">
        <p14:creationId xmlns:p14="http://schemas.microsoft.com/office/powerpoint/2010/main" val="3944322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BC46E-A5B3-57DC-AD5B-2A7259400F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a-ET"/>
          </a:p>
        </p:txBody>
      </p:sp>
      <p:sp>
        <p:nvSpPr>
          <p:cNvPr id="3" name="Content Placeholder 2">
            <a:extLst>
              <a:ext uri="{FF2B5EF4-FFF2-40B4-BE49-F238E27FC236}">
                <a16:creationId xmlns:a16="http://schemas.microsoft.com/office/drawing/2014/main" id="{9599326F-9015-EF33-0170-4A60CDC5DB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Text Placeholder 3">
            <a:extLst>
              <a:ext uri="{FF2B5EF4-FFF2-40B4-BE49-F238E27FC236}">
                <a16:creationId xmlns:a16="http://schemas.microsoft.com/office/drawing/2014/main" id="{CBD43EEF-78DC-E0E6-16A6-1654B62F15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59E4E8-A9FD-0736-286A-E8E25C0B1AB7}"/>
              </a:ext>
            </a:extLst>
          </p:cNvPr>
          <p:cNvSpPr>
            <a:spLocks noGrp="1"/>
          </p:cNvSpPr>
          <p:nvPr>
            <p:ph type="dt" sz="half" idx="10"/>
          </p:nvPr>
        </p:nvSpPr>
        <p:spPr/>
        <p:txBody>
          <a:bodyPr/>
          <a:lstStyle/>
          <a:p>
            <a:fld id="{72B18679-FBFD-6541-AF28-52524D50BD4C}" type="datetimeFigureOut">
              <a:rPr lang="aa-ET" smtClean="0"/>
              <a:t>06/17/2024</a:t>
            </a:fld>
            <a:endParaRPr lang="aa-ET"/>
          </a:p>
        </p:txBody>
      </p:sp>
      <p:sp>
        <p:nvSpPr>
          <p:cNvPr id="6" name="Footer Placeholder 5">
            <a:extLst>
              <a:ext uri="{FF2B5EF4-FFF2-40B4-BE49-F238E27FC236}">
                <a16:creationId xmlns:a16="http://schemas.microsoft.com/office/drawing/2014/main" id="{E4A273BF-F939-9340-EE68-5D92C25AC69A}"/>
              </a:ext>
            </a:extLst>
          </p:cNvPr>
          <p:cNvSpPr>
            <a:spLocks noGrp="1"/>
          </p:cNvSpPr>
          <p:nvPr>
            <p:ph type="ftr" sz="quarter" idx="11"/>
          </p:nvPr>
        </p:nvSpPr>
        <p:spPr/>
        <p:txBody>
          <a:bodyPr/>
          <a:lstStyle/>
          <a:p>
            <a:endParaRPr lang="aa-ET"/>
          </a:p>
        </p:txBody>
      </p:sp>
      <p:sp>
        <p:nvSpPr>
          <p:cNvPr id="7" name="Slide Number Placeholder 6">
            <a:extLst>
              <a:ext uri="{FF2B5EF4-FFF2-40B4-BE49-F238E27FC236}">
                <a16:creationId xmlns:a16="http://schemas.microsoft.com/office/drawing/2014/main" id="{621162C9-8571-1113-10E2-24A288EA65AD}"/>
              </a:ext>
            </a:extLst>
          </p:cNvPr>
          <p:cNvSpPr>
            <a:spLocks noGrp="1"/>
          </p:cNvSpPr>
          <p:nvPr>
            <p:ph type="sldNum" sz="quarter" idx="12"/>
          </p:nvPr>
        </p:nvSpPr>
        <p:spPr/>
        <p:txBody>
          <a:bodyPr/>
          <a:lstStyle/>
          <a:p>
            <a:fld id="{579ED3C2-1CBE-6543-9316-CF0DAE2DB093}" type="slidenum">
              <a:rPr lang="aa-ET" smtClean="0"/>
              <a:t>‹#›</a:t>
            </a:fld>
            <a:endParaRPr lang="aa-ET"/>
          </a:p>
        </p:txBody>
      </p:sp>
    </p:spTree>
    <p:extLst>
      <p:ext uri="{BB962C8B-B14F-4D97-AF65-F5344CB8AC3E}">
        <p14:creationId xmlns:p14="http://schemas.microsoft.com/office/powerpoint/2010/main" val="1020046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F4511-52F6-A3E8-F33B-C8DCC67613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a-ET"/>
          </a:p>
        </p:txBody>
      </p:sp>
      <p:sp>
        <p:nvSpPr>
          <p:cNvPr id="3" name="Picture Placeholder 2">
            <a:extLst>
              <a:ext uri="{FF2B5EF4-FFF2-40B4-BE49-F238E27FC236}">
                <a16:creationId xmlns:a16="http://schemas.microsoft.com/office/drawing/2014/main" id="{52A71692-4C98-7E76-A90F-7911A2A876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a-ET"/>
          </a:p>
        </p:txBody>
      </p:sp>
      <p:sp>
        <p:nvSpPr>
          <p:cNvPr id="4" name="Text Placeholder 3">
            <a:extLst>
              <a:ext uri="{FF2B5EF4-FFF2-40B4-BE49-F238E27FC236}">
                <a16:creationId xmlns:a16="http://schemas.microsoft.com/office/drawing/2014/main" id="{CFBCDEDC-5F7C-8D0F-942D-9D66EAD7F7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424335-E543-2F2C-3F99-2C80F48BC39C}"/>
              </a:ext>
            </a:extLst>
          </p:cNvPr>
          <p:cNvSpPr>
            <a:spLocks noGrp="1"/>
          </p:cNvSpPr>
          <p:nvPr>
            <p:ph type="dt" sz="half" idx="10"/>
          </p:nvPr>
        </p:nvSpPr>
        <p:spPr/>
        <p:txBody>
          <a:bodyPr/>
          <a:lstStyle/>
          <a:p>
            <a:fld id="{72B18679-FBFD-6541-AF28-52524D50BD4C}" type="datetimeFigureOut">
              <a:rPr lang="aa-ET" smtClean="0"/>
              <a:t>06/17/2024</a:t>
            </a:fld>
            <a:endParaRPr lang="aa-ET"/>
          </a:p>
        </p:txBody>
      </p:sp>
      <p:sp>
        <p:nvSpPr>
          <p:cNvPr id="6" name="Footer Placeholder 5">
            <a:extLst>
              <a:ext uri="{FF2B5EF4-FFF2-40B4-BE49-F238E27FC236}">
                <a16:creationId xmlns:a16="http://schemas.microsoft.com/office/drawing/2014/main" id="{8AEB1E16-F8D4-23BD-DF5E-6380D6E913AA}"/>
              </a:ext>
            </a:extLst>
          </p:cNvPr>
          <p:cNvSpPr>
            <a:spLocks noGrp="1"/>
          </p:cNvSpPr>
          <p:nvPr>
            <p:ph type="ftr" sz="quarter" idx="11"/>
          </p:nvPr>
        </p:nvSpPr>
        <p:spPr/>
        <p:txBody>
          <a:bodyPr/>
          <a:lstStyle/>
          <a:p>
            <a:endParaRPr lang="aa-ET"/>
          </a:p>
        </p:txBody>
      </p:sp>
      <p:sp>
        <p:nvSpPr>
          <p:cNvPr id="7" name="Slide Number Placeholder 6">
            <a:extLst>
              <a:ext uri="{FF2B5EF4-FFF2-40B4-BE49-F238E27FC236}">
                <a16:creationId xmlns:a16="http://schemas.microsoft.com/office/drawing/2014/main" id="{C635558B-2C25-C317-3C9E-FA4E18C9BD21}"/>
              </a:ext>
            </a:extLst>
          </p:cNvPr>
          <p:cNvSpPr>
            <a:spLocks noGrp="1"/>
          </p:cNvSpPr>
          <p:nvPr>
            <p:ph type="sldNum" sz="quarter" idx="12"/>
          </p:nvPr>
        </p:nvSpPr>
        <p:spPr/>
        <p:txBody>
          <a:bodyPr/>
          <a:lstStyle/>
          <a:p>
            <a:fld id="{579ED3C2-1CBE-6543-9316-CF0DAE2DB093}" type="slidenum">
              <a:rPr lang="aa-ET" smtClean="0"/>
              <a:t>‹#›</a:t>
            </a:fld>
            <a:endParaRPr lang="aa-ET"/>
          </a:p>
        </p:txBody>
      </p:sp>
    </p:spTree>
    <p:extLst>
      <p:ext uri="{BB962C8B-B14F-4D97-AF65-F5344CB8AC3E}">
        <p14:creationId xmlns:p14="http://schemas.microsoft.com/office/powerpoint/2010/main" val="2901060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158FD2-F5CE-0B87-4386-D8DD3A04F3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a-ET"/>
          </a:p>
        </p:txBody>
      </p:sp>
      <p:sp>
        <p:nvSpPr>
          <p:cNvPr id="3" name="Text Placeholder 2">
            <a:extLst>
              <a:ext uri="{FF2B5EF4-FFF2-40B4-BE49-F238E27FC236}">
                <a16:creationId xmlns:a16="http://schemas.microsoft.com/office/drawing/2014/main" id="{84E07889-0E81-9920-CB2C-BBFCE6430A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Date Placeholder 3">
            <a:extLst>
              <a:ext uri="{FF2B5EF4-FFF2-40B4-BE49-F238E27FC236}">
                <a16:creationId xmlns:a16="http://schemas.microsoft.com/office/drawing/2014/main" id="{929FB488-BFE5-7790-62E9-74914D1896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B18679-FBFD-6541-AF28-52524D50BD4C}" type="datetimeFigureOut">
              <a:rPr lang="aa-ET" smtClean="0"/>
              <a:t>06/17/2024</a:t>
            </a:fld>
            <a:endParaRPr lang="aa-ET"/>
          </a:p>
        </p:txBody>
      </p:sp>
      <p:sp>
        <p:nvSpPr>
          <p:cNvPr id="5" name="Footer Placeholder 4">
            <a:extLst>
              <a:ext uri="{FF2B5EF4-FFF2-40B4-BE49-F238E27FC236}">
                <a16:creationId xmlns:a16="http://schemas.microsoft.com/office/drawing/2014/main" id="{46A973C5-2728-7E63-B194-ABBCD45E87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a-ET"/>
          </a:p>
        </p:txBody>
      </p:sp>
      <p:sp>
        <p:nvSpPr>
          <p:cNvPr id="6" name="Slide Number Placeholder 5">
            <a:extLst>
              <a:ext uri="{FF2B5EF4-FFF2-40B4-BE49-F238E27FC236}">
                <a16:creationId xmlns:a16="http://schemas.microsoft.com/office/drawing/2014/main" id="{1B735295-469D-9292-D1D2-214EA6C4F5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9ED3C2-1CBE-6543-9316-CF0DAE2DB093}" type="slidenum">
              <a:rPr lang="aa-ET" smtClean="0"/>
              <a:t>‹#›</a:t>
            </a:fld>
            <a:endParaRPr lang="aa-ET"/>
          </a:p>
        </p:txBody>
      </p:sp>
    </p:spTree>
    <p:extLst>
      <p:ext uri="{BB962C8B-B14F-4D97-AF65-F5344CB8AC3E}">
        <p14:creationId xmlns:p14="http://schemas.microsoft.com/office/powerpoint/2010/main" val="3069079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chart" Target="../charts/char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chart" Target="../charts/char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chart" Target="../charts/char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chart" Target="../charts/char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chart" Target="../charts/char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chart" Target="../charts/chart18.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ue and black cover&#10;&#10;Description automatically generated">
            <a:extLst>
              <a:ext uri="{FF2B5EF4-FFF2-40B4-BE49-F238E27FC236}">
                <a16:creationId xmlns:a16="http://schemas.microsoft.com/office/drawing/2014/main" id="{D921E080-2F9A-252B-A834-AEE4C3EA2D35}"/>
              </a:ext>
            </a:extLst>
          </p:cNvPr>
          <p:cNvPicPr>
            <a:picLocks noChangeAspect="1"/>
          </p:cNvPicPr>
          <p:nvPr/>
        </p:nvPicPr>
        <p:blipFill>
          <a:blip r:embed="rId3"/>
          <a:stretch>
            <a:fillRect/>
          </a:stretch>
        </p:blipFill>
        <p:spPr>
          <a:xfrm>
            <a:off x="-1" y="0"/>
            <a:ext cx="12191999" cy="6857999"/>
          </a:xfrm>
          <a:prstGeom prst="rect">
            <a:avLst/>
          </a:prstGeom>
        </p:spPr>
      </p:pic>
      <p:sp>
        <p:nvSpPr>
          <p:cNvPr id="23" name="TextBox 22">
            <a:extLst>
              <a:ext uri="{FF2B5EF4-FFF2-40B4-BE49-F238E27FC236}">
                <a16:creationId xmlns:a16="http://schemas.microsoft.com/office/drawing/2014/main" id="{2BF8C091-700F-32F2-8F53-1B211C1C04F1}"/>
              </a:ext>
            </a:extLst>
          </p:cNvPr>
          <p:cNvSpPr txBox="1"/>
          <p:nvPr/>
        </p:nvSpPr>
        <p:spPr>
          <a:xfrm>
            <a:off x="1" y="2674082"/>
            <a:ext cx="6096000" cy="1200329"/>
          </a:xfrm>
          <a:prstGeom prst="rect">
            <a:avLst/>
          </a:prstGeom>
          <a:noFill/>
        </p:spPr>
        <p:txBody>
          <a:bodyPr wrap="square" rtlCol="0">
            <a:spAutoFit/>
          </a:bodyPr>
          <a:lstStyle/>
          <a:p>
            <a:pPr algn="ctr"/>
            <a:r>
              <a:rPr lang="he-IL" sz="3600" b="1" dirty="0">
                <a:solidFill>
                  <a:schemeClr val="bg1"/>
                </a:solidFill>
                <a:latin typeface="David" panose="020E0502060401010101" pitchFamily="34" charset="-79"/>
                <a:cs typeface="David" panose="020E0502060401010101" pitchFamily="34" charset="-79"/>
              </a:rPr>
              <a:t>דפוסי ההשתלבות של גברים חרדים צעירים בתעסוקה</a:t>
            </a:r>
          </a:p>
        </p:txBody>
      </p:sp>
      <p:sp>
        <p:nvSpPr>
          <p:cNvPr id="2" name="TextBox 1">
            <a:extLst>
              <a:ext uri="{FF2B5EF4-FFF2-40B4-BE49-F238E27FC236}">
                <a16:creationId xmlns:a16="http://schemas.microsoft.com/office/drawing/2014/main" id="{EA0D35B2-42AA-8FF8-3435-5A7247216050}"/>
              </a:ext>
            </a:extLst>
          </p:cNvPr>
          <p:cNvSpPr txBox="1"/>
          <p:nvPr/>
        </p:nvSpPr>
        <p:spPr>
          <a:xfrm>
            <a:off x="1816678" y="4686007"/>
            <a:ext cx="2462645" cy="1015663"/>
          </a:xfrm>
          <a:prstGeom prst="rect">
            <a:avLst/>
          </a:prstGeom>
          <a:noFill/>
        </p:spPr>
        <p:txBody>
          <a:bodyPr wrap="square" rtlCol="0">
            <a:spAutoFit/>
          </a:bodyPr>
          <a:lstStyle/>
          <a:p>
            <a:pPr algn="ctr"/>
            <a:r>
              <a:rPr lang="he-IL" b="1" dirty="0">
                <a:solidFill>
                  <a:schemeClr val="bg1"/>
                </a:solidFill>
                <a:latin typeface="David" panose="020E0502060401010101" pitchFamily="34" charset="-79"/>
                <a:cs typeface="David" panose="020E0502060401010101" pitchFamily="34" charset="-79"/>
              </a:rPr>
              <a:t>יוני 2024</a:t>
            </a:r>
          </a:p>
          <a:p>
            <a:pPr algn="ctr"/>
            <a:endParaRPr lang="he-IL" b="1" dirty="0">
              <a:solidFill>
                <a:schemeClr val="bg1"/>
              </a:solidFill>
              <a:latin typeface="David" panose="020E0502060401010101" pitchFamily="34" charset="-79"/>
              <a:cs typeface="David" panose="020E0502060401010101" pitchFamily="34" charset="-79"/>
            </a:endParaRPr>
          </a:p>
          <a:p>
            <a:pPr algn="ctr"/>
            <a:r>
              <a:rPr lang="he-IL" sz="2400" b="1" dirty="0">
                <a:solidFill>
                  <a:schemeClr val="bg1"/>
                </a:solidFill>
                <a:latin typeface="David" panose="020E0502060401010101" pitchFamily="34" charset="-79"/>
                <a:cs typeface="David" panose="020E0502060401010101" pitchFamily="34" charset="-79"/>
              </a:rPr>
              <a:t>אברהם זופניק</a:t>
            </a:r>
          </a:p>
        </p:txBody>
      </p:sp>
    </p:spTree>
    <p:extLst>
      <p:ext uri="{BB962C8B-B14F-4D97-AF65-F5344CB8AC3E}">
        <p14:creationId xmlns:p14="http://schemas.microsoft.com/office/powerpoint/2010/main" val="1294501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EE8C4184-D5DC-4252-A7B3-EEA83158B085}" type="slidenum">
              <a:rPr lang="he-IL" b="1" smtClean="0">
                <a:solidFill>
                  <a:srgbClr val="003E7E"/>
                </a:solidFill>
                <a:latin typeface="David" panose="020E0502060401010101" pitchFamily="34" charset="-79"/>
                <a:cs typeface="David" panose="020E0502060401010101" pitchFamily="34" charset="-79"/>
              </a:rPr>
              <a:t>10</a:t>
            </a:fld>
            <a:endParaRPr lang="aa-ET" b="1" dirty="0">
              <a:solidFill>
                <a:srgbClr val="003E7E"/>
              </a:solidFill>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4B8F2D69-7597-5FE2-EDB9-20305DB78251}"/>
              </a:ext>
            </a:extLst>
          </p:cNvPr>
          <p:cNvSpPr txBox="1"/>
          <p:nvPr/>
        </p:nvSpPr>
        <p:spPr>
          <a:xfrm>
            <a:off x="9809017" y="1432163"/>
            <a:ext cx="2117693" cy="1815882"/>
          </a:xfrm>
          <a:prstGeom prst="rect">
            <a:avLst/>
          </a:prstGeom>
          <a:noFill/>
        </p:spPr>
        <p:txBody>
          <a:bodyPr wrap="square">
            <a:spAutoFit/>
          </a:bodyPr>
          <a:lstStyle/>
          <a:p>
            <a:pPr algn="r" rtl="1"/>
            <a:r>
              <a:rPr lang="he-IL" sz="2800" b="1" dirty="0">
                <a:solidFill>
                  <a:srgbClr val="FF5E54"/>
                </a:solidFill>
                <a:latin typeface="David" panose="020E0502060401010101" pitchFamily="34" charset="-79"/>
                <a:cs typeface="David" panose="020E0502060401010101" pitchFamily="34" charset="-79"/>
              </a:rPr>
              <a:t>שיעור נמוך של מועסקים בשכר מינימום חודשי ומעלה</a:t>
            </a:r>
          </a:p>
        </p:txBody>
      </p:sp>
      <p:graphicFrame>
        <p:nvGraphicFramePr>
          <p:cNvPr id="10" name="מציין מיקום תוכן 3">
            <a:extLst>
              <a:ext uri="{FF2B5EF4-FFF2-40B4-BE49-F238E27FC236}">
                <a16:creationId xmlns:a16="http://schemas.microsoft.com/office/drawing/2014/main" id="{E6DC9C1B-170A-4661-8B31-781906F2AE80}"/>
              </a:ext>
            </a:extLst>
          </p:cNvPr>
          <p:cNvGraphicFramePr>
            <a:graphicFrameLocks/>
          </p:cNvGraphicFramePr>
          <p:nvPr>
            <p:extLst>
              <p:ext uri="{D42A27DB-BD31-4B8C-83A1-F6EECF244321}">
                <p14:modId xmlns:p14="http://schemas.microsoft.com/office/powerpoint/2010/main" val="1293132250"/>
              </p:ext>
            </p:extLst>
          </p:nvPr>
        </p:nvGraphicFramePr>
        <p:xfrm>
          <a:off x="168166" y="1261240"/>
          <a:ext cx="7756634" cy="5269427"/>
        </p:xfrm>
        <a:graphic>
          <a:graphicData uri="http://schemas.openxmlformats.org/drawingml/2006/chart">
            <c:chart xmlns:c="http://schemas.openxmlformats.org/drawingml/2006/chart" xmlns:r="http://schemas.openxmlformats.org/officeDocument/2006/relationships" r:id="rId4"/>
          </a:graphicData>
        </a:graphic>
      </p:graphicFrame>
      <p:sp>
        <p:nvSpPr>
          <p:cNvPr id="6" name="תיבת טקסט 5">
            <a:extLst>
              <a:ext uri="{FF2B5EF4-FFF2-40B4-BE49-F238E27FC236}">
                <a16:creationId xmlns:a16="http://schemas.microsoft.com/office/drawing/2014/main" id="{0BBA3F6A-3E40-A93C-1183-A94405D3C3B8}"/>
              </a:ext>
            </a:extLst>
          </p:cNvPr>
          <p:cNvSpPr txBox="1"/>
          <p:nvPr/>
        </p:nvSpPr>
        <p:spPr>
          <a:xfrm>
            <a:off x="525780" y="105250"/>
            <a:ext cx="6551676" cy="830997"/>
          </a:xfrm>
          <a:prstGeom prst="rect">
            <a:avLst/>
          </a:prstGeom>
          <a:noFill/>
        </p:spPr>
        <p:txBody>
          <a:bodyPr wrap="square">
            <a:spAutoFit/>
          </a:bodyPr>
          <a:lstStyle/>
          <a:p>
            <a:pPr algn="ctr" rtl="1">
              <a:defRPr sz="1400" b="0" i="0" u="none" strike="noStrike" kern="1200" spc="0" baseline="0">
                <a:solidFill>
                  <a:prstClr val="black">
                    <a:lumMod val="65000"/>
                    <a:lumOff val="35000"/>
                  </a:prstClr>
                </a:solidFill>
                <a:latin typeface="+mn-lt"/>
                <a:ea typeface="+mn-ea"/>
                <a:cs typeface="+mn-cs"/>
              </a:defRPr>
            </a:pPr>
            <a:r>
              <a:rPr lang="he-IL" sz="2400" b="1" dirty="0">
                <a:solidFill>
                  <a:srgbClr val="002060"/>
                </a:solidFill>
                <a:effectLst/>
                <a:latin typeface="David" panose="020E0502060401010101" pitchFamily="34" charset="-79"/>
                <a:cs typeface="David" panose="020E0502060401010101" pitchFamily="34" charset="-79"/>
              </a:rPr>
              <a:t>שיעורי התעסוקה של גברים חרדים בני 34-25</a:t>
            </a:r>
            <a:br>
              <a:rPr lang="he-IL" sz="2400" b="1" dirty="0">
                <a:solidFill>
                  <a:srgbClr val="002060"/>
                </a:solidFill>
                <a:effectLst/>
                <a:latin typeface="David" panose="020E0502060401010101" pitchFamily="34" charset="-79"/>
                <a:cs typeface="David" panose="020E0502060401010101" pitchFamily="34" charset="-79"/>
              </a:rPr>
            </a:br>
            <a:r>
              <a:rPr lang="he-IL" sz="2400" b="1" dirty="0">
                <a:solidFill>
                  <a:srgbClr val="002060"/>
                </a:solidFill>
                <a:effectLst/>
                <a:latin typeface="David" panose="020E0502060401010101" pitchFamily="34" charset="-79"/>
                <a:cs typeface="David" panose="020E0502060401010101" pitchFamily="34" charset="-79"/>
              </a:rPr>
              <a:t>לפי רמת ההכנסה, 2019 </a:t>
            </a:r>
            <a:r>
              <a:rPr lang="he-IL" sz="2400" dirty="0">
                <a:solidFill>
                  <a:srgbClr val="002060"/>
                </a:solidFill>
                <a:effectLst/>
                <a:latin typeface="David" panose="020E0502060401010101" pitchFamily="34" charset="-79"/>
                <a:cs typeface="David" panose="020E0502060401010101" pitchFamily="34" charset="-79"/>
              </a:rPr>
              <a:t>(%)</a:t>
            </a:r>
            <a:endParaRPr lang="en-US" sz="2400" dirty="0">
              <a:solidFill>
                <a:srgbClr val="002060"/>
              </a:solidFill>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38391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45DD5854-FBDC-4E9C-8B82-3878610CCDE8}" type="slidenum">
              <a:rPr lang="he-IL" b="1" smtClean="0">
                <a:solidFill>
                  <a:srgbClr val="003E7E"/>
                </a:solidFill>
                <a:latin typeface="David" panose="020E0502060401010101" pitchFamily="34" charset="-79"/>
                <a:cs typeface="David" panose="020E0502060401010101" pitchFamily="34" charset="-79"/>
              </a:rPr>
              <a:t>11</a:t>
            </a:fld>
            <a:endParaRPr lang="aa-ET" b="1" dirty="0">
              <a:solidFill>
                <a:srgbClr val="003E7E"/>
              </a:solidFill>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4B8F2D69-7597-5FE2-EDB9-20305DB78251}"/>
              </a:ext>
            </a:extLst>
          </p:cNvPr>
          <p:cNvSpPr txBox="1"/>
          <p:nvPr/>
        </p:nvSpPr>
        <p:spPr>
          <a:xfrm>
            <a:off x="8709959" y="1463951"/>
            <a:ext cx="3324386" cy="2246769"/>
          </a:xfrm>
          <a:prstGeom prst="rect">
            <a:avLst/>
          </a:prstGeom>
          <a:noFill/>
        </p:spPr>
        <p:txBody>
          <a:bodyPr wrap="square">
            <a:spAutoFit/>
          </a:bodyPr>
          <a:lstStyle/>
          <a:p>
            <a:pPr algn="r" rtl="1"/>
            <a:r>
              <a:rPr lang="he-IL" sz="2800" b="1" dirty="0">
                <a:solidFill>
                  <a:srgbClr val="FF5E54"/>
                </a:solidFill>
                <a:latin typeface="David" panose="020E0502060401010101" pitchFamily="34" charset="-79"/>
                <a:cs typeface="David" panose="020E0502060401010101" pitchFamily="34" charset="-79"/>
              </a:rPr>
              <a:t>עלייה בהכנסה לאחר כניסה לראשונה לתעסוקה, ובפרט</a:t>
            </a:r>
            <a:br>
              <a:rPr lang="he-IL" sz="2800" b="1" dirty="0">
                <a:solidFill>
                  <a:srgbClr val="FF5E54"/>
                </a:solidFill>
                <a:latin typeface="David" panose="020E0502060401010101" pitchFamily="34" charset="-79"/>
                <a:cs typeface="David" panose="020E0502060401010101" pitchFamily="34" charset="-79"/>
              </a:rPr>
            </a:br>
            <a:r>
              <a:rPr lang="he-IL" sz="2800" b="1" dirty="0">
                <a:solidFill>
                  <a:srgbClr val="FF5E54"/>
                </a:solidFill>
                <a:latin typeface="David" panose="020E0502060401010101" pitchFamily="34" charset="-79"/>
                <a:cs typeface="David" panose="020E0502060401010101" pitchFamily="34" charset="-79"/>
              </a:rPr>
              <a:t>בקרב שאינם לומדים בכולל </a:t>
            </a:r>
          </a:p>
        </p:txBody>
      </p:sp>
      <p:graphicFrame>
        <p:nvGraphicFramePr>
          <p:cNvPr id="10" name="מציין מיקום תוכן 3">
            <a:extLst>
              <a:ext uri="{FF2B5EF4-FFF2-40B4-BE49-F238E27FC236}">
                <a16:creationId xmlns:a16="http://schemas.microsoft.com/office/drawing/2014/main" id="{00000000-0008-0000-0D00-000003000000}"/>
              </a:ext>
            </a:extLst>
          </p:cNvPr>
          <p:cNvGraphicFramePr>
            <a:graphicFrameLocks/>
          </p:cNvGraphicFramePr>
          <p:nvPr>
            <p:extLst>
              <p:ext uri="{D42A27DB-BD31-4B8C-83A1-F6EECF244321}">
                <p14:modId xmlns:p14="http://schemas.microsoft.com/office/powerpoint/2010/main" val="1231028988"/>
              </p:ext>
            </p:extLst>
          </p:nvPr>
        </p:nvGraphicFramePr>
        <p:xfrm>
          <a:off x="157655" y="1240220"/>
          <a:ext cx="7756636" cy="5290447"/>
        </p:xfrm>
        <a:graphic>
          <a:graphicData uri="http://schemas.openxmlformats.org/drawingml/2006/chart">
            <c:chart xmlns:c="http://schemas.openxmlformats.org/drawingml/2006/chart" xmlns:r="http://schemas.openxmlformats.org/officeDocument/2006/relationships" r:id="rId4"/>
          </a:graphicData>
        </a:graphic>
      </p:graphicFrame>
      <p:sp>
        <p:nvSpPr>
          <p:cNvPr id="6" name="תיבת טקסט 5">
            <a:extLst>
              <a:ext uri="{FF2B5EF4-FFF2-40B4-BE49-F238E27FC236}">
                <a16:creationId xmlns:a16="http://schemas.microsoft.com/office/drawing/2014/main" id="{402B8D04-802D-E82C-DB50-B9FFD00FA294}"/>
              </a:ext>
            </a:extLst>
          </p:cNvPr>
          <p:cNvSpPr txBox="1"/>
          <p:nvPr/>
        </p:nvSpPr>
        <p:spPr>
          <a:xfrm>
            <a:off x="333214" y="151164"/>
            <a:ext cx="7969538" cy="830997"/>
          </a:xfrm>
          <a:prstGeom prst="rect">
            <a:avLst/>
          </a:prstGeom>
          <a:noFill/>
        </p:spPr>
        <p:txBody>
          <a:bodyPr wrap="square">
            <a:spAutoFit/>
          </a:bodyPr>
          <a:lstStyle/>
          <a:p>
            <a:pPr algn="ctr" rtl="1">
              <a:defRPr sz="1400" b="0" i="0" u="none" strike="noStrike" kern="1200" spc="0" baseline="0">
                <a:solidFill>
                  <a:prstClr val="black">
                    <a:lumMod val="65000"/>
                    <a:lumOff val="35000"/>
                  </a:prstClr>
                </a:solidFill>
                <a:latin typeface="+mn-lt"/>
                <a:ea typeface="+mn-ea"/>
                <a:cs typeface="+mn-cs"/>
              </a:defRPr>
            </a:pPr>
            <a:r>
              <a:rPr lang="he-IL" sz="2400" b="1" dirty="0">
                <a:solidFill>
                  <a:srgbClr val="002060"/>
                </a:solidFill>
                <a:effectLst/>
                <a:latin typeface="David" panose="020E0502060401010101" pitchFamily="34" charset="-79"/>
                <a:cs typeface="David" panose="020E0502060401010101" pitchFamily="34" charset="-79"/>
              </a:rPr>
              <a:t>ההכנסה הממוצעת ברוטו לחודש עבודה של גברים חרדים בני 34-25, לפי מספר השנים מהשתלבות בתעסוקה, 2019 </a:t>
            </a:r>
            <a:r>
              <a:rPr lang="he-IL" sz="2400" dirty="0">
                <a:solidFill>
                  <a:srgbClr val="002060"/>
                </a:solidFill>
                <a:effectLst/>
                <a:latin typeface="David" panose="020E0502060401010101" pitchFamily="34" charset="-79"/>
                <a:cs typeface="David" panose="020E0502060401010101" pitchFamily="34" charset="-79"/>
              </a:rPr>
              <a:t>(אלפי ש"ח)</a:t>
            </a:r>
            <a:endParaRPr lang="he-IL" dirty="0">
              <a:solidFill>
                <a:srgbClr val="00206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197607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5EF66665-B64B-4D5D-9545-F8CB93D20063}" type="slidenum">
              <a:rPr lang="he-IL" b="1" smtClean="0">
                <a:solidFill>
                  <a:srgbClr val="003E7E"/>
                </a:solidFill>
                <a:latin typeface="David" panose="020E0502060401010101" pitchFamily="34" charset="-79"/>
                <a:cs typeface="David" panose="020E0502060401010101" pitchFamily="34" charset="-79"/>
              </a:rPr>
              <a:t>12</a:t>
            </a:fld>
            <a:endParaRPr lang="aa-ET" b="1" dirty="0">
              <a:solidFill>
                <a:srgbClr val="003E7E"/>
              </a:solidFill>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4B8F2D69-7597-5FE2-EDB9-20305DB78251}"/>
              </a:ext>
            </a:extLst>
          </p:cNvPr>
          <p:cNvSpPr txBox="1"/>
          <p:nvPr/>
        </p:nvSpPr>
        <p:spPr>
          <a:xfrm>
            <a:off x="8709959" y="1371618"/>
            <a:ext cx="3324386" cy="1815882"/>
          </a:xfrm>
          <a:prstGeom prst="rect">
            <a:avLst/>
          </a:prstGeom>
          <a:noFill/>
        </p:spPr>
        <p:txBody>
          <a:bodyPr wrap="square">
            <a:spAutoFit/>
          </a:bodyPr>
          <a:lstStyle/>
          <a:p>
            <a:pPr algn="r" rtl="1"/>
            <a:r>
              <a:rPr lang="he-IL" sz="2800" b="1" dirty="0">
                <a:solidFill>
                  <a:srgbClr val="FF5E54"/>
                </a:solidFill>
                <a:latin typeface="David" panose="020E0502060401010101" pitchFamily="34" charset="-79"/>
                <a:cs typeface="David" panose="020E0502060401010101" pitchFamily="34" charset="-79"/>
              </a:rPr>
              <a:t>כ-40% מהעובדים ולומדים בכולל</a:t>
            </a:r>
            <a:br>
              <a:rPr lang="he-IL" sz="2800" b="1" dirty="0">
                <a:solidFill>
                  <a:srgbClr val="FF5E54"/>
                </a:solidFill>
                <a:latin typeface="David" panose="020E0502060401010101" pitchFamily="34" charset="-79"/>
                <a:cs typeface="David" panose="020E0502060401010101" pitchFamily="34" charset="-79"/>
              </a:rPr>
            </a:br>
            <a:r>
              <a:rPr lang="he-IL" sz="2800" b="1" dirty="0">
                <a:solidFill>
                  <a:srgbClr val="FF5E54"/>
                </a:solidFill>
                <a:latin typeface="David" panose="020E0502060401010101" pitchFamily="34" charset="-79"/>
                <a:cs typeface="David" panose="020E0502060401010101" pitchFamily="34" charset="-79"/>
              </a:rPr>
              <a:t>מועסקים בענף כלכלי טיפוסי לעולם החרדי</a:t>
            </a:r>
            <a:endParaRPr lang="he-IL" sz="2000" dirty="0">
              <a:solidFill>
                <a:srgbClr val="003E7E"/>
              </a:solidFill>
              <a:effectLst/>
              <a:latin typeface="David" panose="020E0502060401010101" pitchFamily="34" charset="-79"/>
              <a:cs typeface="David" panose="020E0502060401010101" pitchFamily="34" charset="-79"/>
            </a:endParaRPr>
          </a:p>
        </p:txBody>
      </p:sp>
      <p:graphicFrame>
        <p:nvGraphicFramePr>
          <p:cNvPr id="10" name="מציין מיקום תוכן 4">
            <a:extLst>
              <a:ext uri="{FF2B5EF4-FFF2-40B4-BE49-F238E27FC236}">
                <a16:creationId xmlns:a16="http://schemas.microsoft.com/office/drawing/2014/main" id="{DBEEA5AE-58BF-4290-BEBF-29C58768FA45}"/>
              </a:ext>
            </a:extLst>
          </p:cNvPr>
          <p:cNvGraphicFramePr>
            <a:graphicFrameLocks/>
          </p:cNvGraphicFramePr>
          <p:nvPr>
            <p:extLst>
              <p:ext uri="{D42A27DB-BD31-4B8C-83A1-F6EECF244321}">
                <p14:modId xmlns:p14="http://schemas.microsoft.com/office/powerpoint/2010/main" val="1069252787"/>
              </p:ext>
            </p:extLst>
          </p:nvPr>
        </p:nvGraphicFramePr>
        <p:xfrm>
          <a:off x="157655" y="1229710"/>
          <a:ext cx="7777656" cy="5300957"/>
        </p:xfrm>
        <a:graphic>
          <a:graphicData uri="http://schemas.openxmlformats.org/drawingml/2006/chart">
            <c:chart xmlns:c="http://schemas.openxmlformats.org/drawingml/2006/chart" xmlns:r="http://schemas.openxmlformats.org/officeDocument/2006/relationships" r:id="rId4"/>
          </a:graphicData>
        </a:graphic>
      </p:graphicFrame>
      <p:sp>
        <p:nvSpPr>
          <p:cNvPr id="6" name="תיבת טקסט 5">
            <a:extLst>
              <a:ext uri="{FF2B5EF4-FFF2-40B4-BE49-F238E27FC236}">
                <a16:creationId xmlns:a16="http://schemas.microsoft.com/office/drawing/2014/main" id="{D1F26A20-E172-D504-AE83-7345FAB5CAC2}"/>
              </a:ext>
            </a:extLst>
          </p:cNvPr>
          <p:cNvSpPr txBox="1"/>
          <p:nvPr/>
        </p:nvSpPr>
        <p:spPr>
          <a:xfrm>
            <a:off x="-2" y="164225"/>
            <a:ext cx="8105616" cy="830997"/>
          </a:xfrm>
          <a:prstGeom prst="rect">
            <a:avLst/>
          </a:prstGeom>
          <a:noFill/>
        </p:spPr>
        <p:txBody>
          <a:bodyPr wrap="square">
            <a:spAutoFit/>
          </a:bodyPr>
          <a:lstStyle/>
          <a:p>
            <a:pPr algn="ctr" rtl="1">
              <a:defRPr sz="1400" b="0" i="0" u="none" strike="noStrike" kern="1200" spc="0" baseline="0">
                <a:solidFill>
                  <a:prstClr val="black">
                    <a:lumMod val="65000"/>
                    <a:lumOff val="35000"/>
                  </a:prstClr>
                </a:solidFill>
                <a:latin typeface="+mn-lt"/>
                <a:ea typeface="+mn-ea"/>
                <a:cs typeface="+mn-cs"/>
              </a:defRPr>
            </a:pPr>
            <a:r>
              <a:rPr lang="he-IL" sz="2400" b="1" dirty="0">
                <a:solidFill>
                  <a:srgbClr val="002060"/>
                </a:solidFill>
                <a:latin typeface="David" panose="020E0502060401010101" pitchFamily="34" charset="-79"/>
                <a:cs typeface="David" panose="020E0502060401010101" pitchFamily="34" charset="-79"/>
              </a:rPr>
              <a:t>שיעור הגברים החרדים השכירים בני 34-25 </a:t>
            </a:r>
          </a:p>
          <a:p>
            <a:pPr algn="ctr" rtl="1">
              <a:defRPr sz="1400" b="0" i="0" u="none" strike="noStrike" kern="1200" spc="0" baseline="0">
                <a:solidFill>
                  <a:prstClr val="black">
                    <a:lumMod val="65000"/>
                    <a:lumOff val="35000"/>
                  </a:prstClr>
                </a:solidFill>
                <a:latin typeface="+mn-lt"/>
                <a:ea typeface="+mn-ea"/>
                <a:cs typeface="+mn-cs"/>
              </a:defRPr>
            </a:pPr>
            <a:r>
              <a:rPr lang="he-IL" sz="2400" b="1" i="0" u="none" strike="noStrike" baseline="0" dirty="0">
                <a:solidFill>
                  <a:srgbClr val="002060"/>
                </a:solidFill>
                <a:effectLst/>
                <a:latin typeface="David" panose="020E0502060401010101" pitchFamily="34" charset="-79"/>
                <a:cs typeface="David" panose="020E0502060401010101" pitchFamily="34" charset="-79"/>
              </a:rPr>
              <a:t>המועסקים בענף כלכלי טיפוסי חרדי</a:t>
            </a:r>
            <a:r>
              <a:rPr lang="en-US" sz="2400" b="0" i="0" u="none" strike="noStrike" baseline="30000" dirty="0">
                <a:solidFill>
                  <a:srgbClr val="002060"/>
                </a:solidFill>
                <a:effectLst/>
                <a:latin typeface="David" panose="020E0502060401010101" pitchFamily="34" charset="-79"/>
                <a:cs typeface="David" panose="020E0502060401010101" pitchFamily="34" charset="-79"/>
              </a:rPr>
              <a:t> </a:t>
            </a:r>
            <a:r>
              <a:rPr lang="he-IL" sz="2400" b="0" i="0" u="none" strike="noStrike" baseline="0" dirty="0">
                <a:solidFill>
                  <a:srgbClr val="002060"/>
                </a:solidFill>
                <a:effectLst/>
                <a:latin typeface="David" panose="020E0502060401010101" pitchFamily="34" charset="-79"/>
                <a:cs typeface="David" panose="020E0502060401010101" pitchFamily="34" charset="-79"/>
              </a:rPr>
              <a:t> </a:t>
            </a:r>
            <a:r>
              <a:rPr lang="he-IL" sz="2400" b="1" i="0" u="none" strike="noStrike" baseline="0" dirty="0">
                <a:solidFill>
                  <a:srgbClr val="002060"/>
                </a:solidFill>
                <a:effectLst/>
                <a:latin typeface="David" panose="020E0502060401010101" pitchFamily="34" charset="-79"/>
                <a:cs typeface="David" panose="020E0502060401010101" pitchFamily="34" charset="-79"/>
              </a:rPr>
              <a:t>ובענף ההייטק, 2019 </a:t>
            </a:r>
            <a:r>
              <a:rPr lang="he-IL" sz="2400" b="0" i="0" u="none" strike="noStrike" baseline="0" dirty="0">
                <a:solidFill>
                  <a:srgbClr val="002060"/>
                </a:solidFill>
                <a:effectLst/>
                <a:latin typeface="David" panose="020E0502060401010101" pitchFamily="34" charset="-79"/>
                <a:cs typeface="David" panose="020E0502060401010101" pitchFamily="34" charset="-79"/>
              </a:rPr>
              <a:t>(אחוזים)</a:t>
            </a:r>
            <a:endParaRPr lang="he-IL" sz="2400" dirty="0">
              <a:solidFill>
                <a:srgbClr val="00206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032145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5EF66665-B64B-4D5D-9545-F8CB93D20063}" type="slidenum">
              <a:rPr lang="he-IL" b="1" smtClean="0">
                <a:solidFill>
                  <a:srgbClr val="003E7E"/>
                </a:solidFill>
                <a:latin typeface="David" panose="020E0502060401010101" pitchFamily="34" charset="-79"/>
                <a:cs typeface="David" panose="020E0502060401010101" pitchFamily="34" charset="-79"/>
              </a:rPr>
              <a:t>13</a:t>
            </a:fld>
            <a:endParaRPr lang="aa-ET" b="1" dirty="0">
              <a:solidFill>
                <a:srgbClr val="003E7E"/>
              </a:solidFill>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4B8F2D69-7597-5FE2-EDB9-20305DB78251}"/>
              </a:ext>
            </a:extLst>
          </p:cNvPr>
          <p:cNvSpPr txBox="1"/>
          <p:nvPr/>
        </p:nvSpPr>
        <p:spPr>
          <a:xfrm>
            <a:off x="9454802" y="1362182"/>
            <a:ext cx="2513947" cy="2677656"/>
          </a:xfrm>
          <a:prstGeom prst="rect">
            <a:avLst/>
          </a:prstGeom>
          <a:noFill/>
        </p:spPr>
        <p:txBody>
          <a:bodyPr wrap="square">
            <a:spAutoFit/>
          </a:bodyPr>
          <a:lstStyle/>
          <a:p>
            <a:pPr algn="r" rtl="1"/>
            <a:r>
              <a:rPr lang="he-IL" sz="2800" b="1" dirty="0">
                <a:solidFill>
                  <a:srgbClr val="FF5E54"/>
                </a:solidFill>
                <a:latin typeface="David" panose="020E0502060401010101" pitchFamily="34" charset="-79"/>
                <a:cs typeface="David" panose="020E0502060401010101" pitchFamily="34" charset="-79"/>
              </a:rPr>
              <a:t>שיעורים לא מבוטלים של גברים חרדים הפונים ללימודים על-תיכוניים ואקדמיים</a:t>
            </a:r>
          </a:p>
        </p:txBody>
      </p:sp>
      <p:sp>
        <p:nvSpPr>
          <p:cNvPr id="11" name="TextBox 5">
            <a:extLst>
              <a:ext uri="{FF2B5EF4-FFF2-40B4-BE49-F238E27FC236}">
                <a16:creationId xmlns:a16="http://schemas.microsoft.com/office/drawing/2014/main" id="{B878237D-4148-908E-80F8-EB417DEB504E}"/>
              </a:ext>
            </a:extLst>
          </p:cNvPr>
          <p:cNvSpPr txBox="1"/>
          <p:nvPr/>
        </p:nvSpPr>
        <p:spPr>
          <a:xfrm>
            <a:off x="5285137" y="1971783"/>
            <a:ext cx="3136714" cy="369332"/>
          </a:xfrm>
          <a:prstGeom prst="rect">
            <a:avLst/>
          </a:prstGeom>
          <a:noFill/>
        </p:spPr>
        <p:txBody>
          <a:bodyPr wrap="square" rtlCol="1">
            <a:spAutoFit/>
          </a:bodyPr>
          <a:lstStyle/>
          <a:p>
            <a:r>
              <a:rPr lang="he-IL" dirty="0">
                <a:latin typeface="David" panose="020E0502060401010101" pitchFamily="34" charset="-79"/>
                <a:cs typeface="David" panose="020E0502060401010101" pitchFamily="34" charset="-79"/>
              </a:rPr>
              <a:t>לימודים על-תיכוניים לא-אקדמיים</a:t>
            </a:r>
          </a:p>
        </p:txBody>
      </p:sp>
      <p:sp>
        <p:nvSpPr>
          <p:cNvPr id="12" name="TextBox 6">
            <a:extLst>
              <a:ext uri="{FF2B5EF4-FFF2-40B4-BE49-F238E27FC236}">
                <a16:creationId xmlns:a16="http://schemas.microsoft.com/office/drawing/2014/main" id="{052CF9FF-86BC-FD41-D9C0-3A6DAC2651B2}"/>
              </a:ext>
            </a:extLst>
          </p:cNvPr>
          <p:cNvSpPr txBox="1"/>
          <p:nvPr/>
        </p:nvSpPr>
        <p:spPr>
          <a:xfrm>
            <a:off x="1411099" y="1990253"/>
            <a:ext cx="2232248" cy="369332"/>
          </a:xfrm>
          <a:prstGeom prst="rect">
            <a:avLst/>
          </a:prstGeom>
          <a:noFill/>
        </p:spPr>
        <p:txBody>
          <a:bodyPr wrap="square" rtlCol="1">
            <a:spAutoFit/>
          </a:bodyPr>
          <a:lstStyle/>
          <a:p>
            <a:pPr algn="ctr"/>
            <a:r>
              <a:rPr lang="he-IL" dirty="0">
                <a:latin typeface="David" panose="020E0502060401010101" pitchFamily="34" charset="-79"/>
                <a:cs typeface="David" panose="020E0502060401010101" pitchFamily="34" charset="-79"/>
              </a:rPr>
              <a:t>לימודים אקדמיים</a:t>
            </a:r>
          </a:p>
        </p:txBody>
      </p:sp>
      <p:pic>
        <p:nvPicPr>
          <p:cNvPr id="13" name="תמונה 12">
            <a:extLst>
              <a:ext uri="{FF2B5EF4-FFF2-40B4-BE49-F238E27FC236}">
                <a16:creationId xmlns:a16="http://schemas.microsoft.com/office/drawing/2014/main" id="{EDC60D90-CB0A-B9E9-57F8-ADD317C615EB}"/>
              </a:ext>
            </a:extLst>
          </p:cNvPr>
          <p:cNvPicPr>
            <a:picLocks noChangeAspect="1"/>
          </p:cNvPicPr>
          <p:nvPr/>
        </p:nvPicPr>
        <p:blipFill rotWithShape="1">
          <a:blip r:embed="rId4"/>
          <a:srcRect l="31100" t="93343" r="31888" b="1842"/>
          <a:stretch/>
        </p:blipFill>
        <p:spPr>
          <a:xfrm>
            <a:off x="3048001" y="5405023"/>
            <a:ext cx="3384376" cy="288032"/>
          </a:xfrm>
          <a:prstGeom prst="rect">
            <a:avLst/>
          </a:prstGeom>
        </p:spPr>
      </p:pic>
      <p:sp>
        <p:nvSpPr>
          <p:cNvPr id="15" name="תיבת טקסט 14">
            <a:extLst>
              <a:ext uri="{FF2B5EF4-FFF2-40B4-BE49-F238E27FC236}">
                <a16:creationId xmlns:a16="http://schemas.microsoft.com/office/drawing/2014/main" id="{3BC98804-AC4A-90C3-106E-5ABCD350EBCF}"/>
              </a:ext>
            </a:extLst>
          </p:cNvPr>
          <p:cNvSpPr txBox="1"/>
          <p:nvPr/>
        </p:nvSpPr>
        <p:spPr>
          <a:xfrm>
            <a:off x="101788" y="187020"/>
            <a:ext cx="9133652" cy="830997"/>
          </a:xfrm>
          <a:prstGeom prst="rect">
            <a:avLst/>
          </a:prstGeom>
          <a:noFill/>
        </p:spPr>
        <p:txBody>
          <a:bodyPr wrap="square">
            <a:spAutoFit/>
          </a:bodyPr>
          <a:lstStyle/>
          <a:p>
            <a:pPr algn="ctr"/>
            <a:r>
              <a:rPr lang="he-IL" sz="2400" b="1" dirty="0">
                <a:solidFill>
                  <a:srgbClr val="002060"/>
                </a:solidFill>
                <a:latin typeface="David" panose="020E0502060401010101" pitchFamily="34" charset="-79"/>
                <a:cs typeface="David" panose="020E0502060401010101" pitchFamily="34" charset="-79"/>
              </a:rPr>
              <a:t>השיעור המצטבר של הנכנסים לראשונה ללימודיים על-תיכוניים ואקדמיים לפי מספר השנים שחלפו מאז הלימודים בישיבה בגיל 18 ושנת הלימודים בה </a:t>
            </a:r>
            <a:r>
              <a:rPr lang="he-IL" sz="2400" dirty="0">
                <a:solidFill>
                  <a:srgbClr val="002060"/>
                </a:solidFill>
                <a:latin typeface="David" panose="020E0502060401010101" pitchFamily="34" charset="-79"/>
                <a:cs typeface="David" panose="020E0502060401010101" pitchFamily="34" charset="-79"/>
              </a:rPr>
              <a:t>(%)</a:t>
            </a:r>
            <a:endParaRPr lang="he-IL" sz="2400" dirty="0">
              <a:solidFill>
                <a:srgbClr val="002060"/>
              </a:solidFill>
            </a:endParaRPr>
          </a:p>
        </p:txBody>
      </p:sp>
      <p:pic>
        <p:nvPicPr>
          <p:cNvPr id="4" name="תמונה 3">
            <a:extLst>
              <a:ext uri="{FF2B5EF4-FFF2-40B4-BE49-F238E27FC236}">
                <a16:creationId xmlns:a16="http://schemas.microsoft.com/office/drawing/2014/main" id="{4A65FDB2-239C-09E7-9707-97F0507EC834}"/>
              </a:ext>
            </a:extLst>
          </p:cNvPr>
          <p:cNvPicPr>
            <a:picLocks noChangeAspect="1"/>
          </p:cNvPicPr>
          <p:nvPr/>
        </p:nvPicPr>
        <p:blipFill>
          <a:blip r:embed="rId5"/>
          <a:stretch>
            <a:fillRect/>
          </a:stretch>
        </p:blipFill>
        <p:spPr>
          <a:xfrm>
            <a:off x="4668614" y="2356318"/>
            <a:ext cx="4562938" cy="2979084"/>
          </a:xfrm>
          <a:prstGeom prst="rect">
            <a:avLst/>
          </a:prstGeom>
        </p:spPr>
      </p:pic>
      <p:pic>
        <p:nvPicPr>
          <p:cNvPr id="8" name="תמונה 7">
            <a:extLst>
              <a:ext uri="{FF2B5EF4-FFF2-40B4-BE49-F238E27FC236}">
                <a16:creationId xmlns:a16="http://schemas.microsoft.com/office/drawing/2014/main" id="{CCECE2A7-46DF-5309-3FB4-4AC48A84AC12}"/>
              </a:ext>
            </a:extLst>
          </p:cNvPr>
          <p:cNvPicPr>
            <a:picLocks noChangeAspect="1"/>
          </p:cNvPicPr>
          <p:nvPr/>
        </p:nvPicPr>
        <p:blipFill>
          <a:blip r:embed="rId6"/>
          <a:stretch>
            <a:fillRect/>
          </a:stretch>
        </p:blipFill>
        <p:spPr>
          <a:xfrm>
            <a:off x="101788" y="2359585"/>
            <a:ext cx="4556348" cy="2975817"/>
          </a:xfrm>
          <a:prstGeom prst="rect">
            <a:avLst/>
          </a:prstGeom>
        </p:spPr>
      </p:pic>
    </p:spTree>
    <p:extLst>
      <p:ext uri="{BB962C8B-B14F-4D97-AF65-F5344CB8AC3E}">
        <p14:creationId xmlns:p14="http://schemas.microsoft.com/office/powerpoint/2010/main" val="1986755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10878AE7-17B1-4663-BD2C-08E1A611AB0A}" type="slidenum">
              <a:rPr lang="he-IL" b="1" smtClean="0">
                <a:solidFill>
                  <a:srgbClr val="003E7E"/>
                </a:solidFill>
                <a:latin typeface="David" panose="020E0502060401010101" pitchFamily="34" charset="-79"/>
                <a:cs typeface="David" panose="020E0502060401010101" pitchFamily="34" charset="-79"/>
              </a:rPr>
              <a:t>14</a:t>
            </a:fld>
            <a:endParaRPr lang="aa-ET" b="1" dirty="0">
              <a:solidFill>
                <a:srgbClr val="003E7E"/>
              </a:solidFill>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4B8F2D69-7597-5FE2-EDB9-20305DB78251}"/>
              </a:ext>
            </a:extLst>
          </p:cNvPr>
          <p:cNvSpPr txBox="1"/>
          <p:nvPr/>
        </p:nvSpPr>
        <p:spPr>
          <a:xfrm>
            <a:off x="8699448" y="1261242"/>
            <a:ext cx="3324386" cy="2677656"/>
          </a:xfrm>
          <a:prstGeom prst="rect">
            <a:avLst/>
          </a:prstGeom>
          <a:noFill/>
        </p:spPr>
        <p:txBody>
          <a:bodyPr wrap="square">
            <a:spAutoFit/>
          </a:bodyPr>
          <a:lstStyle/>
          <a:p>
            <a:pPr algn="r" rtl="1"/>
            <a:r>
              <a:rPr lang="he-IL" sz="2800" b="1" dirty="0">
                <a:solidFill>
                  <a:srgbClr val="FF5E54"/>
                </a:solidFill>
                <a:latin typeface="David" panose="020E0502060401010101" pitchFamily="34" charset="-79"/>
                <a:cs typeface="David" panose="020E0502060401010101" pitchFamily="34" charset="-79"/>
              </a:rPr>
              <a:t>ההכנסה החודשית של המשלבים תעסוקה ולימודים בכולל קרובה לשכר מינימום, והיא כמחצית מההכנסה של אלו שאינם בכולל</a:t>
            </a:r>
          </a:p>
        </p:txBody>
      </p:sp>
      <p:graphicFrame>
        <p:nvGraphicFramePr>
          <p:cNvPr id="10" name="מציין מיקום תוכן 3">
            <a:extLst>
              <a:ext uri="{FF2B5EF4-FFF2-40B4-BE49-F238E27FC236}">
                <a16:creationId xmlns:a16="http://schemas.microsoft.com/office/drawing/2014/main" id="{EC1DF79B-85F3-46C5-91C4-96A3404C2B96}"/>
              </a:ext>
            </a:extLst>
          </p:cNvPr>
          <p:cNvGraphicFramePr>
            <a:graphicFrameLocks/>
          </p:cNvGraphicFramePr>
          <p:nvPr/>
        </p:nvGraphicFramePr>
        <p:xfrm>
          <a:off x="168166" y="1261242"/>
          <a:ext cx="7735613" cy="5269426"/>
        </p:xfrm>
        <a:graphic>
          <a:graphicData uri="http://schemas.openxmlformats.org/drawingml/2006/chart">
            <c:chart xmlns:c="http://schemas.openxmlformats.org/drawingml/2006/chart" xmlns:r="http://schemas.openxmlformats.org/officeDocument/2006/relationships" r:id="rId4"/>
          </a:graphicData>
        </a:graphic>
      </p:graphicFrame>
      <p:sp>
        <p:nvSpPr>
          <p:cNvPr id="6" name="תיבת טקסט 5">
            <a:extLst>
              <a:ext uri="{FF2B5EF4-FFF2-40B4-BE49-F238E27FC236}">
                <a16:creationId xmlns:a16="http://schemas.microsoft.com/office/drawing/2014/main" id="{A57E4EDB-2EC2-6F5D-2F00-03A1495C2D6C}"/>
              </a:ext>
            </a:extLst>
          </p:cNvPr>
          <p:cNvSpPr txBox="1"/>
          <p:nvPr/>
        </p:nvSpPr>
        <p:spPr>
          <a:xfrm>
            <a:off x="474607" y="119695"/>
            <a:ext cx="7122730" cy="830997"/>
          </a:xfrm>
          <a:prstGeom prst="rect">
            <a:avLst/>
          </a:prstGeom>
          <a:noFill/>
        </p:spPr>
        <p:txBody>
          <a:bodyPr wrap="square">
            <a:spAutoFit/>
          </a:bodyPr>
          <a:lstStyle/>
          <a:p>
            <a:pPr algn="ctr" rtl="1">
              <a:defRPr sz="1400" b="0" i="0" u="none" strike="noStrike" kern="1200" spc="0" baseline="0">
                <a:solidFill>
                  <a:prstClr val="black">
                    <a:lumMod val="65000"/>
                    <a:lumOff val="35000"/>
                  </a:prstClr>
                </a:solidFill>
                <a:latin typeface="+mn-lt"/>
                <a:ea typeface="+mn-ea"/>
                <a:cs typeface="+mn-cs"/>
              </a:defRPr>
            </a:pPr>
            <a:r>
              <a:rPr lang="he-IL" sz="2400" b="1" i="0" u="none" strike="noStrike" baseline="0" dirty="0">
                <a:solidFill>
                  <a:srgbClr val="002060"/>
                </a:solidFill>
                <a:effectLst/>
                <a:latin typeface="David" panose="020E0502060401010101" pitchFamily="34" charset="-79"/>
                <a:cs typeface="David" panose="020E0502060401010101" pitchFamily="34" charset="-79"/>
              </a:rPr>
              <a:t>ההכנסה הממוצעת ברוטו לחודש עבודה של גברים חרדים</a:t>
            </a:r>
          </a:p>
          <a:p>
            <a:pPr algn="ctr" rtl="1">
              <a:defRPr sz="1400" b="0" i="0" u="none" strike="noStrike" kern="1200" spc="0" baseline="0">
                <a:solidFill>
                  <a:prstClr val="black">
                    <a:lumMod val="65000"/>
                    <a:lumOff val="35000"/>
                  </a:prstClr>
                </a:solidFill>
                <a:latin typeface="+mn-lt"/>
                <a:ea typeface="+mn-ea"/>
                <a:cs typeface="+mn-cs"/>
              </a:defRPr>
            </a:pPr>
            <a:r>
              <a:rPr lang="he-IL" sz="2400" b="1" i="0" u="none" strike="noStrike" baseline="0" dirty="0">
                <a:solidFill>
                  <a:srgbClr val="002060"/>
                </a:solidFill>
                <a:effectLst/>
                <a:latin typeface="David" panose="020E0502060401010101" pitchFamily="34" charset="-79"/>
                <a:cs typeface="David" panose="020E0502060401010101" pitchFamily="34" charset="-79"/>
              </a:rPr>
              <a:t> בני 34-25, 2019 </a:t>
            </a:r>
            <a:r>
              <a:rPr lang="he-IL" sz="2400" b="0" i="0" u="none" strike="noStrike" baseline="0" dirty="0">
                <a:solidFill>
                  <a:srgbClr val="002060"/>
                </a:solidFill>
                <a:effectLst/>
                <a:latin typeface="David" panose="020E0502060401010101" pitchFamily="34" charset="-79"/>
                <a:cs typeface="David" panose="020E0502060401010101" pitchFamily="34" charset="-79"/>
              </a:rPr>
              <a:t>(אלפי ש"ח)</a:t>
            </a:r>
            <a:endParaRPr lang="he-IL" sz="2400" dirty="0">
              <a:solidFill>
                <a:srgbClr val="00206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564595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739B4339-55B6-4CC0-AC78-5E0A7E11C456}" type="slidenum">
              <a:rPr lang="he-IL" b="1" smtClean="0">
                <a:solidFill>
                  <a:srgbClr val="003E7E"/>
                </a:solidFill>
                <a:latin typeface="David" panose="020E0502060401010101" pitchFamily="34" charset="-79"/>
                <a:cs typeface="David" panose="020E0502060401010101" pitchFamily="34" charset="-79"/>
              </a:rPr>
              <a:t>15</a:t>
            </a:fld>
            <a:endParaRPr lang="aa-ET" b="1" dirty="0">
              <a:solidFill>
                <a:srgbClr val="003E7E"/>
              </a:solidFill>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4B8F2D69-7597-5FE2-EDB9-20305DB78251}"/>
              </a:ext>
            </a:extLst>
          </p:cNvPr>
          <p:cNvSpPr txBox="1"/>
          <p:nvPr/>
        </p:nvSpPr>
        <p:spPr>
          <a:xfrm>
            <a:off x="8556188" y="1417785"/>
            <a:ext cx="3324386" cy="3539430"/>
          </a:xfrm>
          <a:prstGeom prst="rect">
            <a:avLst/>
          </a:prstGeom>
          <a:noFill/>
        </p:spPr>
        <p:txBody>
          <a:bodyPr wrap="square">
            <a:spAutoFit/>
          </a:bodyPr>
          <a:lstStyle/>
          <a:p>
            <a:pPr algn="r" rtl="1"/>
            <a:r>
              <a:rPr lang="he-IL" sz="2800" b="1" dirty="0">
                <a:solidFill>
                  <a:srgbClr val="FF5E54"/>
                </a:solidFill>
                <a:latin typeface="David" panose="020E0502060401010101" pitchFamily="34" charset="-79"/>
                <a:cs typeface="David" panose="020E0502060401010101" pitchFamily="34" charset="-79"/>
              </a:rPr>
              <a:t>ההכנסה של מסיימי תארים אקדמיים כפולה מזו של כלל החרדים העובדים</a:t>
            </a:r>
          </a:p>
          <a:p>
            <a:pPr algn="r" rtl="1"/>
            <a:endParaRPr lang="he-IL" sz="2800" b="1" dirty="0">
              <a:solidFill>
                <a:srgbClr val="FF5E54"/>
              </a:solidFill>
              <a:latin typeface="David" panose="020E0502060401010101" pitchFamily="34" charset="-79"/>
              <a:cs typeface="David" panose="020E0502060401010101" pitchFamily="34" charset="-79"/>
            </a:endParaRPr>
          </a:p>
          <a:p>
            <a:pPr algn="r" rtl="1"/>
            <a:r>
              <a:rPr lang="he-IL" sz="2800" b="1" dirty="0">
                <a:solidFill>
                  <a:srgbClr val="FF5E54"/>
                </a:solidFill>
                <a:latin typeface="David" panose="020E0502060401010101" pitchFamily="34" charset="-79"/>
                <a:cs typeface="David" panose="020E0502060401010101" pitchFamily="34" charset="-79"/>
              </a:rPr>
              <a:t>ההכנסה גבוהה גם אצל בוגרי מדעי החברה ומשפטים</a:t>
            </a:r>
            <a:endParaRPr lang="he-IL" sz="2000" dirty="0">
              <a:solidFill>
                <a:srgbClr val="003E7E"/>
              </a:solidFill>
              <a:latin typeface="David" panose="020E0502060401010101" pitchFamily="34" charset="-79"/>
              <a:cs typeface="David" panose="020E0502060401010101" pitchFamily="34" charset="-79"/>
            </a:endParaRPr>
          </a:p>
        </p:txBody>
      </p:sp>
      <p:graphicFrame>
        <p:nvGraphicFramePr>
          <p:cNvPr id="10" name="מציין מיקום תוכן 3">
            <a:extLst>
              <a:ext uri="{FF2B5EF4-FFF2-40B4-BE49-F238E27FC236}">
                <a16:creationId xmlns:a16="http://schemas.microsoft.com/office/drawing/2014/main" id="{00000000-0008-0000-0A00-000004000000}"/>
              </a:ext>
            </a:extLst>
          </p:cNvPr>
          <p:cNvGraphicFramePr>
            <a:graphicFrameLocks/>
          </p:cNvGraphicFramePr>
          <p:nvPr>
            <p:extLst>
              <p:ext uri="{D42A27DB-BD31-4B8C-83A1-F6EECF244321}">
                <p14:modId xmlns:p14="http://schemas.microsoft.com/office/powerpoint/2010/main" val="97856044"/>
              </p:ext>
            </p:extLst>
          </p:nvPr>
        </p:nvGraphicFramePr>
        <p:xfrm>
          <a:off x="178676" y="1261242"/>
          <a:ext cx="7735614" cy="5269426"/>
        </p:xfrm>
        <a:graphic>
          <a:graphicData uri="http://schemas.openxmlformats.org/drawingml/2006/chart">
            <c:chart xmlns:c="http://schemas.openxmlformats.org/drawingml/2006/chart" xmlns:r="http://schemas.openxmlformats.org/officeDocument/2006/relationships" r:id="rId4"/>
          </a:graphicData>
        </a:graphic>
      </p:graphicFrame>
      <p:sp>
        <p:nvSpPr>
          <p:cNvPr id="6" name="תיבת טקסט 5">
            <a:extLst>
              <a:ext uri="{FF2B5EF4-FFF2-40B4-BE49-F238E27FC236}">
                <a16:creationId xmlns:a16="http://schemas.microsoft.com/office/drawing/2014/main" id="{54088E9E-859E-A39B-FC07-E741E18D0ED7}"/>
              </a:ext>
            </a:extLst>
          </p:cNvPr>
          <p:cNvSpPr txBox="1"/>
          <p:nvPr/>
        </p:nvSpPr>
        <p:spPr>
          <a:xfrm>
            <a:off x="178675" y="0"/>
            <a:ext cx="7081661" cy="1200329"/>
          </a:xfrm>
          <a:prstGeom prst="rect">
            <a:avLst/>
          </a:prstGeom>
          <a:noFill/>
        </p:spPr>
        <p:txBody>
          <a:bodyPr wrap="square">
            <a:spAutoFit/>
          </a:bodyPr>
          <a:lstStyle/>
          <a:p>
            <a:pPr algn="ctr" rtl="1"/>
            <a:r>
              <a:rPr lang="he-IL" sz="2400" b="1" i="0" u="none" strike="noStrike" baseline="0" dirty="0">
                <a:solidFill>
                  <a:srgbClr val="002060"/>
                </a:solidFill>
                <a:effectLst/>
                <a:latin typeface="David" panose="020E0502060401010101" pitchFamily="34" charset="-79"/>
                <a:cs typeface="David" panose="020E0502060401010101" pitchFamily="34" charset="-79"/>
              </a:rPr>
              <a:t>ההכנסה הממוצעת ברוטו לחודש עבודה של גברים חרדים</a:t>
            </a:r>
            <a:br>
              <a:rPr lang="he-IL" sz="2400" b="1" i="0" u="none" strike="noStrike" baseline="0" dirty="0">
                <a:solidFill>
                  <a:srgbClr val="002060"/>
                </a:solidFill>
                <a:effectLst/>
                <a:latin typeface="David" panose="020E0502060401010101" pitchFamily="34" charset="-79"/>
                <a:cs typeface="David" panose="020E0502060401010101" pitchFamily="34" charset="-79"/>
              </a:rPr>
            </a:br>
            <a:r>
              <a:rPr lang="he-IL" sz="2400" b="1" i="0" u="none" strike="noStrike" baseline="0" dirty="0">
                <a:solidFill>
                  <a:srgbClr val="002060"/>
                </a:solidFill>
                <a:effectLst/>
                <a:latin typeface="David" panose="020E0502060401010101" pitchFamily="34" charset="-79"/>
                <a:cs typeface="David" panose="020E0502060401010101" pitchFamily="34" charset="-79"/>
              </a:rPr>
              <a:t> בני 34-25 מסיימי תארים </a:t>
            </a:r>
            <a:r>
              <a:rPr lang="he-IL" sz="2400" b="1" dirty="0">
                <a:solidFill>
                  <a:srgbClr val="002060"/>
                </a:solidFill>
                <a:latin typeface="David" panose="020E0502060401010101" pitchFamily="34" charset="-79"/>
                <a:cs typeface="David" panose="020E0502060401010101" pitchFamily="34" charset="-79"/>
              </a:rPr>
              <a:t>אקדמיים לפי תחום לימודים,</a:t>
            </a:r>
          </a:p>
          <a:p>
            <a:pPr algn="ctr" rtl="1"/>
            <a:r>
              <a:rPr lang="he-IL" sz="2400" b="1" i="0" u="none" strike="noStrike" baseline="0" dirty="0">
                <a:solidFill>
                  <a:srgbClr val="002060"/>
                </a:solidFill>
                <a:effectLst/>
                <a:latin typeface="David" panose="020E0502060401010101" pitchFamily="34" charset="-79"/>
                <a:cs typeface="David" panose="020E0502060401010101" pitchFamily="34" charset="-79"/>
              </a:rPr>
              <a:t> 2019 </a:t>
            </a:r>
            <a:r>
              <a:rPr lang="he-IL" sz="2400" b="0" i="0" u="none" strike="noStrike" baseline="0" dirty="0">
                <a:solidFill>
                  <a:srgbClr val="002060"/>
                </a:solidFill>
                <a:effectLst/>
                <a:latin typeface="David" panose="020E0502060401010101" pitchFamily="34" charset="-79"/>
                <a:cs typeface="David" panose="020E0502060401010101" pitchFamily="34" charset="-79"/>
              </a:rPr>
              <a:t>(אלפי ש"ח)</a:t>
            </a:r>
            <a:endParaRPr lang="he-IL" sz="2400" dirty="0">
              <a:solidFill>
                <a:srgbClr val="002060"/>
              </a:solidFill>
            </a:endParaRPr>
          </a:p>
        </p:txBody>
      </p:sp>
    </p:spTree>
    <p:extLst>
      <p:ext uri="{BB962C8B-B14F-4D97-AF65-F5344CB8AC3E}">
        <p14:creationId xmlns:p14="http://schemas.microsoft.com/office/powerpoint/2010/main" val="3555419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16CE2C35-CEA0-49B3-9F22-8CA5B2BEB128}" type="slidenum">
              <a:rPr lang="he-IL" b="1" smtClean="0">
                <a:solidFill>
                  <a:srgbClr val="003E7E"/>
                </a:solidFill>
                <a:latin typeface="David" panose="020E0502060401010101" pitchFamily="34" charset="-79"/>
                <a:cs typeface="David" panose="020E0502060401010101" pitchFamily="34" charset="-79"/>
              </a:rPr>
              <a:t>16</a:t>
            </a:fld>
            <a:endParaRPr lang="aa-ET" b="1" dirty="0">
              <a:solidFill>
                <a:srgbClr val="003E7E"/>
              </a:solidFill>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4B8F2D69-7597-5FE2-EDB9-20305DB78251}"/>
              </a:ext>
            </a:extLst>
          </p:cNvPr>
          <p:cNvSpPr txBox="1"/>
          <p:nvPr/>
        </p:nvSpPr>
        <p:spPr>
          <a:xfrm>
            <a:off x="8699448" y="1506277"/>
            <a:ext cx="3324386" cy="1384995"/>
          </a:xfrm>
          <a:prstGeom prst="rect">
            <a:avLst/>
          </a:prstGeom>
          <a:noFill/>
        </p:spPr>
        <p:txBody>
          <a:bodyPr wrap="square">
            <a:spAutoFit/>
          </a:bodyPr>
          <a:lstStyle/>
          <a:p>
            <a:pPr algn="r" rtl="1"/>
            <a:r>
              <a:rPr lang="he-IL" sz="2800" b="1" dirty="0">
                <a:solidFill>
                  <a:srgbClr val="FF5E54"/>
                </a:solidFill>
                <a:latin typeface="David" panose="020E0502060401010101" pitchFamily="34" charset="-79"/>
                <a:cs typeface="David" panose="020E0502060401010101" pitchFamily="34" charset="-79"/>
              </a:rPr>
              <a:t>לחרדים רמת מיומנויות נמוכה במקצת מזו של יהודים לא חרדים</a:t>
            </a:r>
            <a:endParaRPr lang="he-IL" sz="2000" dirty="0">
              <a:solidFill>
                <a:srgbClr val="003E7E"/>
              </a:solidFill>
              <a:effectLst/>
              <a:latin typeface="David" panose="020E0502060401010101" pitchFamily="34" charset="-79"/>
              <a:cs typeface="David" panose="020E0502060401010101" pitchFamily="34" charset="-79"/>
            </a:endParaRPr>
          </a:p>
        </p:txBody>
      </p:sp>
      <p:sp>
        <p:nvSpPr>
          <p:cNvPr id="4" name="TextBox 3">
            <a:extLst>
              <a:ext uri="{FF2B5EF4-FFF2-40B4-BE49-F238E27FC236}">
                <a16:creationId xmlns:a16="http://schemas.microsoft.com/office/drawing/2014/main" id="{8933088D-83EE-DFA8-58B4-B37A0CB31C36}"/>
              </a:ext>
            </a:extLst>
          </p:cNvPr>
          <p:cNvSpPr txBox="1"/>
          <p:nvPr/>
        </p:nvSpPr>
        <p:spPr>
          <a:xfrm>
            <a:off x="7227172" y="6544229"/>
            <a:ext cx="4796662" cy="307777"/>
          </a:xfrm>
          <a:prstGeom prst="rect">
            <a:avLst/>
          </a:prstGeom>
          <a:noFill/>
        </p:spPr>
        <p:txBody>
          <a:bodyPr wrap="square" rtlCol="0">
            <a:spAutoFit/>
          </a:bodyPr>
          <a:lstStyle/>
          <a:p>
            <a:pPr algn="r" rtl="1"/>
            <a:r>
              <a:rPr lang="he-IL" sz="1400" dirty="0">
                <a:solidFill>
                  <a:schemeClr val="bg1"/>
                </a:solidFill>
                <a:latin typeface="David" panose="020E0502060401010101" pitchFamily="34" charset="-79"/>
                <a:cs typeface="David" panose="020E0502060401010101" pitchFamily="34" charset="-79"/>
              </a:rPr>
              <a:t>המקור: </a:t>
            </a:r>
            <a:r>
              <a:rPr lang="he-IL" sz="1400" dirty="0" err="1">
                <a:solidFill>
                  <a:schemeClr val="bg1"/>
                </a:solidFill>
                <a:latin typeface="David" panose="020E0502060401010101" pitchFamily="34" charset="-79"/>
                <a:cs typeface="David" panose="020E0502060401010101" pitchFamily="34" charset="-79"/>
              </a:rPr>
              <a:t>הלמ"ס</a:t>
            </a:r>
            <a:r>
              <a:rPr lang="he-IL" sz="1400" dirty="0">
                <a:solidFill>
                  <a:schemeClr val="bg1"/>
                </a:solidFill>
                <a:latin typeface="David" panose="020E0502060401010101" pitchFamily="34" charset="-79"/>
                <a:cs typeface="David" panose="020E0502060401010101" pitchFamily="34" charset="-79"/>
              </a:rPr>
              <a:t> ועיבודי המועצה הלאומית לכלכלה.</a:t>
            </a:r>
          </a:p>
        </p:txBody>
      </p:sp>
      <p:graphicFrame>
        <p:nvGraphicFramePr>
          <p:cNvPr id="10" name="מציין מיקום תוכן 5"/>
          <p:cNvGraphicFramePr>
            <a:graphicFrameLocks/>
          </p:cNvGraphicFramePr>
          <p:nvPr/>
        </p:nvGraphicFramePr>
        <p:xfrm>
          <a:off x="168166" y="1250731"/>
          <a:ext cx="7756634" cy="5279936"/>
        </p:xfrm>
        <a:graphic>
          <a:graphicData uri="http://schemas.openxmlformats.org/drawingml/2006/chart">
            <c:chart xmlns:c="http://schemas.openxmlformats.org/drawingml/2006/chart" xmlns:r="http://schemas.openxmlformats.org/officeDocument/2006/relationships" r:id="rId4"/>
          </a:graphicData>
        </a:graphic>
      </p:graphicFrame>
      <p:sp>
        <p:nvSpPr>
          <p:cNvPr id="14" name="תיבת טקסט 13">
            <a:extLst>
              <a:ext uri="{FF2B5EF4-FFF2-40B4-BE49-F238E27FC236}">
                <a16:creationId xmlns:a16="http://schemas.microsoft.com/office/drawing/2014/main" id="{355B0E40-C789-2FE1-1848-1591F4EDE7A8}"/>
              </a:ext>
            </a:extLst>
          </p:cNvPr>
          <p:cNvSpPr txBox="1"/>
          <p:nvPr/>
        </p:nvSpPr>
        <p:spPr>
          <a:xfrm>
            <a:off x="365234" y="163702"/>
            <a:ext cx="7334014" cy="830997"/>
          </a:xfrm>
          <a:prstGeom prst="rect">
            <a:avLst/>
          </a:prstGeom>
          <a:noFill/>
        </p:spPr>
        <p:txBody>
          <a:bodyPr wrap="square">
            <a:spAutoFit/>
          </a:bodyPr>
          <a:lstStyle/>
          <a:p>
            <a:pPr algn="ctr" rtl="1">
              <a:defRPr sz="2000" b="0" i="0" u="none" strike="noStrike" kern="1200" spc="0" baseline="0">
                <a:solidFill>
                  <a:prstClr val="black">
                    <a:lumMod val="65000"/>
                    <a:lumOff val="35000"/>
                  </a:prstClr>
                </a:solidFill>
                <a:latin typeface="+mn-lt"/>
                <a:ea typeface="+mn-ea"/>
                <a:cs typeface="+mn-cs"/>
              </a:defRPr>
            </a:pPr>
            <a:r>
              <a:rPr lang="he-IL" sz="2400" b="1" i="0" baseline="0" dirty="0">
                <a:solidFill>
                  <a:srgbClr val="002060"/>
                </a:solidFill>
                <a:effectLst/>
                <a:latin typeface="David" panose="020E0502060401010101" pitchFamily="34" charset="-79"/>
                <a:cs typeface="David" panose="020E0502060401010101" pitchFamily="34" charset="-79"/>
              </a:rPr>
              <a:t>מיומנויות בני 39-20 לפי סקר </a:t>
            </a:r>
            <a:r>
              <a:rPr lang="en-US" sz="2400" b="1" i="0" baseline="0" dirty="0">
                <a:solidFill>
                  <a:srgbClr val="002060"/>
                </a:solidFill>
                <a:effectLst/>
                <a:latin typeface="David" panose="020E0502060401010101" pitchFamily="34" charset="-79"/>
                <a:cs typeface="David" panose="020E0502060401010101" pitchFamily="34" charset="-79"/>
              </a:rPr>
              <a:t>PIAAC</a:t>
            </a:r>
            <a:r>
              <a:rPr lang="he-IL" sz="2400" b="1" i="0" baseline="0" dirty="0">
                <a:solidFill>
                  <a:srgbClr val="002060"/>
                </a:solidFill>
                <a:effectLst/>
                <a:latin typeface="David" panose="020E0502060401010101" pitchFamily="34" charset="-79"/>
                <a:cs typeface="David" panose="020E0502060401010101" pitchFamily="34" charset="-79"/>
              </a:rPr>
              <a:t> 2014/15,</a:t>
            </a:r>
            <a:br>
              <a:rPr lang="en-US" sz="2400" b="1" i="0" baseline="0" dirty="0">
                <a:solidFill>
                  <a:srgbClr val="002060"/>
                </a:solidFill>
                <a:effectLst/>
                <a:latin typeface="David" panose="020E0502060401010101" pitchFamily="34" charset="-79"/>
                <a:cs typeface="David" panose="020E0502060401010101" pitchFamily="34" charset="-79"/>
              </a:rPr>
            </a:br>
            <a:r>
              <a:rPr lang="he-IL" sz="2400" b="1" i="0" baseline="0" dirty="0">
                <a:solidFill>
                  <a:srgbClr val="002060"/>
                </a:solidFill>
                <a:effectLst/>
                <a:latin typeface="David" panose="020E0502060401010101" pitchFamily="34" charset="-79"/>
                <a:cs typeface="David" panose="020E0502060401010101" pitchFamily="34" charset="-79"/>
              </a:rPr>
              <a:t> בחלוקה לקבוצות אוכלוסייה</a:t>
            </a:r>
            <a:endParaRPr lang="he-IL" sz="2400" b="1" dirty="0">
              <a:solidFill>
                <a:srgbClr val="002060"/>
              </a:solidFill>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5653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1" y="41999"/>
            <a:ext cx="12192000" cy="6858000"/>
          </a:xfrm>
          <a:prstGeom prst="rect">
            <a:avLst/>
          </a:prstGeom>
        </p:spPr>
      </p:pic>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2C9A045D-E8A6-43E2-A38F-88A6B2006E41}" type="slidenum">
              <a:rPr lang="he-IL" b="1" smtClean="0">
                <a:solidFill>
                  <a:srgbClr val="003E7E"/>
                </a:solidFill>
                <a:latin typeface="David" panose="020E0502060401010101" pitchFamily="34" charset="-79"/>
                <a:cs typeface="David" panose="020E0502060401010101" pitchFamily="34" charset="-79"/>
              </a:rPr>
              <a:t>17</a:t>
            </a:fld>
            <a:endParaRPr lang="aa-ET" b="1" dirty="0">
              <a:solidFill>
                <a:srgbClr val="003E7E"/>
              </a:solidFill>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4B8F2D69-7597-5FE2-EDB9-20305DB78251}"/>
              </a:ext>
            </a:extLst>
          </p:cNvPr>
          <p:cNvSpPr txBox="1"/>
          <p:nvPr/>
        </p:nvSpPr>
        <p:spPr>
          <a:xfrm>
            <a:off x="8699448" y="1466521"/>
            <a:ext cx="3324386" cy="1384995"/>
          </a:xfrm>
          <a:prstGeom prst="rect">
            <a:avLst/>
          </a:prstGeom>
          <a:noFill/>
        </p:spPr>
        <p:txBody>
          <a:bodyPr wrap="square">
            <a:spAutoFit/>
          </a:bodyPr>
          <a:lstStyle/>
          <a:p>
            <a:pPr algn="r" rtl="1"/>
            <a:r>
              <a:rPr lang="he-IL" sz="2800" b="1" dirty="0">
                <a:solidFill>
                  <a:srgbClr val="FF5E54"/>
                </a:solidFill>
                <a:latin typeface="David" panose="020E0502060401010101" pitchFamily="34" charset="-79"/>
                <a:cs typeface="David" panose="020E0502060401010101" pitchFamily="34" charset="-79"/>
              </a:rPr>
              <a:t>המיומנויות גבוהות יותר בקרב הלומדים בכולל שאינם עובדים</a:t>
            </a:r>
            <a:endParaRPr lang="he-IL" sz="2000" dirty="0">
              <a:solidFill>
                <a:srgbClr val="003E7E"/>
              </a:solidFill>
              <a:effectLst/>
              <a:latin typeface="David" panose="020E0502060401010101" pitchFamily="34" charset="-79"/>
              <a:cs typeface="David" panose="020E0502060401010101" pitchFamily="34" charset="-79"/>
            </a:endParaRPr>
          </a:p>
        </p:txBody>
      </p:sp>
      <p:sp>
        <p:nvSpPr>
          <p:cNvPr id="4" name="TextBox 3">
            <a:extLst>
              <a:ext uri="{FF2B5EF4-FFF2-40B4-BE49-F238E27FC236}">
                <a16:creationId xmlns:a16="http://schemas.microsoft.com/office/drawing/2014/main" id="{8933088D-83EE-DFA8-58B4-B37A0CB31C36}"/>
              </a:ext>
            </a:extLst>
          </p:cNvPr>
          <p:cNvSpPr txBox="1"/>
          <p:nvPr/>
        </p:nvSpPr>
        <p:spPr>
          <a:xfrm>
            <a:off x="2108635" y="6583194"/>
            <a:ext cx="9915199" cy="307777"/>
          </a:xfrm>
          <a:prstGeom prst="rect">
            <a:avLst/>
          </a:prstGeom>
          <a:noFill/>
        </p:spPr>
        <p:txBody>
          <a:bodyPr wrap="square" rtlCol="0">
            <a:spAutoFit/>
          </a:bodyPr>
          <a:lstStyle/>
          <a:p>
            <a:pPr algn="r" rtl="1"/>
            <a:r>
              <a:rPr lang="he-IL" sz="1400" dirty="0">
                <a:solidFill>
                  <a:schemeClr val="bg1"/>
                </a:solidFill>
                <a:latin typeface="David" panose="020E0502060401010101" pitchFamily="34" charset="-79"/>
                <a:cs typeface="David" panose="020E0502060401010101" pitchFamily="34" charset="-79"/>
              </a:rPr>
              <a:t>המקור: הורדת גיל הפטור משירות צבאי לגברים חרדים והשפעת על היצע עבודתם ועל משתני תוצאה נוספים, בנק ישראל והמועצה הלאומית לכלכלה.</a:t>
            </a:r>
          </a:p>
        </p:txBody>
      </p:sp>
      <p:graphicFrame>
        <p:nvGraphicFramePr>
          <p:cNvPr id="10" name="מציין מיקום תוכן 3"/>
          <p:cNvGraphicFramePr>
            <a:graphicFrameLocks/>
          </p:cNvGraphicFramePr>
          <p:nvPr>
            <p:extLst>
              <p:ext uri="{D42A27DB-BD31-4B8C-83A1-F6EECF244321}">
                <p14:modId xmlns:p14="http://schemas.microsoft.com/office/powerpoint/2010/main" val="707232681"/>
              </p:ext>
            </p:extLst>
          </p:nvPr>
        </p:nvGraphicFramePr>
        <p:xfrm>
          <a:off x="168166" y="1250731"/>
          <a:ext cx="7767144" cy="5279936"/>
        </p:xfrm>
        <a:graphic>
          <a:graphicData uri="http://schemas.openxmlformats.org/drawingml/2006/chart">
            <c:chart xmlns:c="http://schemas.openxmlformats.org/drawingml/2006/chart" xmlns:r="http://schemas.openxmlformats.org/officeDocument/2006/relationships" r:id="rId4"/>
          </a:graphicData>
        </a:graphic>
      </p:graphicFrame>
      <p:sp>
        <p:nvSpPr>
          <p:cNvPr id="6" name="תיבת טקסט 5">
            <a:extLst>
              <a:ext uri="{FF2B5EF4-FFF2-40B4-BE49-F238E27FC236}">
                <a16:creationId xmlns:a16="http://schemas.microsoft.com/office/drawing/2014/main" id="{815A95E9-0A88-2FFC-3533-35CF4D3C30D3}"/>
              </a:ext>
            </a:extLst>
          </p:cNvPr>
          <p:cNvSpPr txBox="1"/>
          <p:nvPr/>
        </p:nvSpPr>
        <p:spPr>
          <a:xfrm>
            <a:off x="168166" y="94741"/>
            <a:ext cx="6982442" cy="830997"/>
          </a:xfrm>
          <a:prstGeom prst="rect">
            <a:avLst/>
          </a:prstGeom>
          <a:noFill/>
        </p:spPr>
        <p:txBody>
          <a:bodyPr wrap="square">
            <a:spAutoFit/>
          </a:bodyPr>
          <a:lstStyle/>
          <a:p>
            <a:pPr algn="ctr" rtl="1">
              <a:defRPr sz="2000" b="0" i="0" u="none" strike="noStrike" kern="1200" spc="0" baseline="0">
                <a:solidFill>
                  <a:prstClr val="black">
                    <a:lumMod val="65000"/>
                    <a:lumOff val="35000"/>
                  </a:prstClr>
                </a:solidFill>
                <a:latin typeface="+mn-lt"/>
                <a:ea typeface="+mn-ea"/>
                <a:cs typeface="+mn-cs"/>
              </a:defRPr>
            </a:pPr>
            <a:r>
              <a:rPr lang="he-IL" sz="2400" b="1" dirty="0">
                <a:solidFill>
                  <a:srgbClr val="002060"/>
                </a:solidFill>
                <a:latin typeface="David" panose="020E0502060401010101" pitchFamily="34" charset="-79"/>
                <a:cs typeface="David" panose="020E0502060401010101" pitchFamily="34" charset="-79"/>
              </a:rPr>
              <a:t>מיומנויות חרדים בני 39-20 לפי סקר </a:t>
            </a:r>
            <a:r>
              <a:rPr lang="en-US" sz="2400" b="1" dirty="0">
                <a:solidFill>
                  <a:srgbClr val="002060"/>
                </a:solidFill>
                <a:latin typeface="David" panose="020E0502060401010101" pitchFamily="34" charset="-79"/>
                <a:cs typeface="David" panose="020E0502060401010101" pitchFamily="34" charset="-79"/>
              </a:rPr>
              <a:t>PIAAC</a:t>
            </a:r>
            <a:r>
              <a:rPr lang="he-IL" sz="2400" b="1" dirty="0">
                <a:solidFill>
                  <a:srgbClr val="002060"/>
                </a:solidFill>
                <a:latin typeface="David" panose="020E0502060401010101" pitchFamily="34" charset="-79"/>
                <a:cs typeface="David" panose="020E0502060401010101" pitchFamily="34" charset="-79"/>
              </a:rPr>
              <a:t> 2014/15,</a:t>
            </a:r>
            <a:br>
              <a:rPr lang="en-US" sz="2400" b="1" dirty="0">
                <a:solidFill>
                  <a:srgbClr val="002060"/>
                </a:solidFill>
                <a:latin typeface="David" panose="020E0502060401010101" pitchFamily="34" charset="-79"/>
                <a:cs typeface="David" panose="020E0502060401010101" pitchFamily="34" charset="-79"/>
              </a:rPr>
            </a:br>
            <a:r>
              <a:rPr lang="he-IL" sz="2400" b="1" dirty="0">
                <a:solidFill>
                  <a:srgbClr val="002060"/>
                </a:solidFill>
                <a:latin typeface="David" panose="020E0502060401010101" pitchFamily="34" charset="-79"/>
                <a:cs typeface="David" panose="020E0502060401010101" pitchFamily="34" charset="-79"/>
              </a:rPr>
              <a:t> בחלוקה ללומדים בכולל המשלבים/אינם משלבים תעסוקה</a:t>
            </a:r>
          </a:p>
        </p:txBody>
      </p:sp>
    </p:spTree>
    <p:extLst>
      <p:ext uri="{BB962C8B-B14F-4D97-AF65-F5344CB8AC3E}">
        <p14:creationId xmlns:p14="http://schemas.microsoft.com/office/powerpoint/2010/main" val="1312621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E0E361EC-4DAB-DF3E-7C0B-C9EAC8AEFE87}"/>
              </a:ext>
            </a:extLst>
          </p:cNvPr>
          <p:cNvSpPr txBox="1"/>
          <p:nvPr/>
        </p:nvSpPr>
        <p:spPr>
          <a:xfrm>
            <a:off x="79023" y="1098548"/>
            <a:ext cx="12112978" cy="5478423"/>
          </a:xfrm>
          <a:prstGeom prst="rect">
            <a:avLst/>
          </a:prstGeom>
          <a:noFill/>
        </p:spPr>
        <p:txBody>
          <a:bodyPr wrap="square">
            <a:spAutoFit/>
          </a:bodyPr>
          <a:lstStyle/>
          <a:p>
            <a:pPr algn="r" rtl="1"/>
            <a:r>
              <a:rPr lang="he-IL" sz="3200" b="1" dirty="0">
                <a:solidFill>
                  <a:srgbClr val="FF5E54"/>
                </a:solidFill>
                <a:effectLst/>
                <a:latin typeface="David" panose="020E0502060401010101" pitchFamily="34" charset="-79"/>
                <a:cs typeface="David" panose="020E0502060401010101" pitchFamily="34" charset="-79"/>
              </a:rPr>
              <a:t>סיכום</a:t>
            </a:r>
            <a:endParaRPr lang="he-IL" dirty="0">
              <a:solidFill>
                <a:srgbClr val="003E7E"/>
              </a:solidFill>
              <a:effectLst/>
              <a:latin typeface="David" panose="020E0502060401010101" pitchFamily="34" charset="-79"/>
              <a:cs typeface="David" panose="020E0502060401010101" pitchFamily="34" charset="-79"/>
            </a:endParaRPr>
          </a:p>
          <a:p>
            <a:pPr algn="r" rtl="1"/>
            <a:r>
              <a:rPr lang="he-IL" sz="2400" b="1" dirty="0">
                <a:solidFill>
                  <a:srgbClr val="003E7E"/>
                </a:solidFill>
                <a:effectLst/>
                <a:latin typeface="David" panose="020E0502060401010101" pitchFamily="34" charset="-79"/>
                <a:cs typeface="David" panose="020E0502060401010101" pitchFamily="34" charset="-79"/>
              </a:rPr>
              <a:t>התמדה בישיבה ובכולל</a:t>
            </a:r>
          </a:p>
          <a:p>
            <a:pPr marL="285750" indent="-285750" algn="r" rtl="1">
              <a:buBlip>
                <a:blip r:embed="rId4"/>
              </a:buBlip>
            </a:pPr>
            <a:r>
              <a:rPr lang="he-IL" dirty="0">
                <a:solidFill>
                  <a:srgbClr val="003E7E"/>
                </a:solidFill>
                <a:effectLst/>
                <a:latin typeface="David" panose="020E0502060401010101" pitchFamily="34" charset="-79"/>
                <a:cs typeface="David" panose="020E0502060401010101" pitchFamily="34" charset="-79"/>
              </a:rPr>
              <a:t>שני עשורים לאחר הכניסה לישיבה גדולה עדיין קרוב למחצית לומדים בכולל (כ-60% מהליטאים, כ-41% מהספרדים וכ-32% מהחסידים).</a:t>
            </a:r>
          </a:p>
          <a:p>
            <a:pPr marL="285750" indent="-285750" algn="r" rtl="1">
              <a:buBlip>
                <a:blip r:embed="rId4"/>
              </a:buBlip>
            </a:pPr>
            <a:r>
              <a:rPr lang="he-IL" dirty="0">
                <a:solidFill>
                  <a:srgbClr val="003E7E"/>
                </a:solidFill>
                <a:effectLst/>
                <a:latin typeface="David" panose="020E0502060401010101" pitchFamily="34" charset="-79"/>
                <a:cs typeface="David" panose="020E0502060401010101" pitchFamily="34" charset="-79"/>
              </a:rPr>
              <a:t>בשנתונים צעירים שיעורי ההתמדה בישיבה נמוכים בהרבה, ויותר מהמתמידים עובדים במקביל.</a:t>
            </a:r>
          </a:p>
          <a:p>
            <a:pPr marL="285750" indent="-285750" algn="r" rtl="1">
              <a:buBlip>
                <a:blip r:embed="rId4"/>
              </a:buBlip>
            </a:pPr>
            <a:r>
              <a:rPr lang="he-IL" dirty="0">
                <a:solidFill>
                  <a:srgbClr val="003E7E"/>
                </a:solidFill>
                <a:effectLst/>
                <a:latin typeface="David" panose="020E0502060401010101" pitchFamily="34" charset="-79"/>
                <a:cs typeface="David" panose="020E0502060401010101" pitchFamily="34" charset="-79"/>
              </a:rPr>
              <a:t>כ-30% מהגברים החרדים בני 34-25 לומדים בכולל ואינם עובדים, כ-20% משלבים לימודים בכולל עם עבודה וכ-40% לא לומדים בכולל ועובדים. </a:t>
            </a:r>
          </a:p>
          <a:p>
            <a:pPr marL="285750" indent="-285750" algn="r" rtl="1">
              <a:buBlip>
                <a:blip r:embed="rId4"/>
              </a:buBlip>
            </a:pPr>
            <a:r>
              <a:rPr lang="he-IL" dirty="0">
                <a:solidFill>
                  <a:srgbClr val="003E7E"/>
                </a:solidFill>
                <a:effectLst/>
                <a:latin typeface="David" panose="020E0502060401010101" pitchFamily="34" charset="-79"/>
                <a:cs typeface="David" panose="020E0502060401010101" pitchFamily="34" charset="-79"/>
              </a:rPr>
              <a:t>מכאן שכ-40% מבני ה-34-25 הלומדים בכולל משלבים תעסוקה במקביל. </a:t>
            </a:r>
            <a:endParaRPr lang="he-IL" dirty="0">
              <a:solidFill>
                <a:srgbClr val="FF2F79"/>
              </a:solidFill>
              <a:effectLst/>
              <a:latin typeface="David" panose="020E0502060401010101" pitchFamily="34" charset="-79"/>
              <a:cs typeface="David" panose="020E0502060401010101" pitchFamily="34" charset="-79"/>
            </a:endParaRPr>
          </a:p>
          <a:p>
            <a:pPr algn="r" rtl="1"/>
            <a:r>
              <a:rPr lang="he-IL" sz="2400" b="1" dirty="0">
                <a:solidFill>
                  <a:srgbClr val="003E7E"/>
                </a:solidFill>
                <a:effectLst/>
                <a:latin typeface="David" panose="020E0502060401010101" pitchFamily="34" charset="-79"/>
                <a:cs typeface="David" panose="020E0502060401010101" pitchFamily="34" charset="-79"/>
              </a:rPr>
              <a:t>השתלבות בתעסוקה ורכישת השכלה</a:t>
            </a:r>
          </a:p>
          <a:p>
            <a:pPr marL="285750" indent="-285750" algn="r" rtl="1">
              <a:buBlip>
                <a:blip r:embed="rId4"/>
              </a:buBlip>
            </a:pPr>
            <a:r>
              <a:rPr lang="he-IL" dirty="0">
                <a:solidFill>
                  <a:srgbClr val="003E7E"/>
                </a:solidFill>
                <a:effectLst/>
                <a:latin typeface="David" panose="020E0502060401010101" pitchFamily="34" charset="-79"/>
                <a:cs typeface="David" panose="020E0502060401010101" pitchFamily="34" charset="-79"/>
              </a:rPr>
              <a:t>השיעור המצטבר של הגברים החרדים המועסקים לראשונה גבוה יותר ככל שהשנתונים צעירים יותר (למשל 54% בחלוף 6 שנים מהכניסה לישיבה בשנת 2013, לעומת כמחצית מכך אצל הנכנסים לישיבה בשנת 1997).</a:t>
            </a:r>
            <a:endParaRPr lang="he-IL" dirty="0">
              <a:solidFill>
                <a:srgbClr val="FF2F79"/>
              </a:solidFill>
              <a:effectLst/>
              <a:latin typeface="David" panose="020E0502060401010101" pitchFamily="34" charset="-79"/>
              <a:cs typeface="David" panose="020E0502060401010101" pitchFamily="34" charset="-79"/>
            </a:endParaRPr>
          </a:p>
          <a:p>
            <a:pPr marL="285750" indent="-285750" algn="r" rtl="1">
              <a:buBlip>
                <a:blip r:embed="rId4"/>
              </a:buBlip>
            </a:pPr>
            <a:r>
              <a:rPr lang="he-IL" dirty="0">
                <a:solidFill>
                  <a:srgbClr val="003E7E"/>
                </a:solidFill>
                <a:effectLst/>
                <a:latin typeface="David" panose="020E0502060401010101" pitchFamily="34" charset="-79"/>
                <a:cs typeface="David" panose="020E0502060401010101" pitchFamily="34" charset="-79"/>
              </a:rPr>
              <a:t>בולטות גם מגמות ההשתלבות בלימודים על-תיכוניים ואקדמיים. </a:t>
            </a:r>
          </a:p>
          <a:p>
            <a:pPr marL="285750" indent="-285750" algn="r" rtl="1">
              <a:buBlip>
                <a:blip r:embed="rId4"/>
              </a:buBlip>
            </a:pPr>
            <a:r>
              <a:rPr lang="he-IL" dirty="0">
                <a:solidFill>
                  <a:srgbClr val="003E7E"/>
                </a:solidFill>
                <a:effectLst/>
                <a:latin typeface="David" panose="020E0502060401010101" pitchFamily="34" charset="-79"/>
                <a:cs typeface="David" panose="020E0502060401010101" pitchFamily="34" charset="-79"/>
              </a:rPr>
              <a:t>ההכנסה הממוצעת ברוטו לחודש עבודה של גברים חרדים בני ה-34-25 עמדה בשנת 2019 על כ-7.7 אלפי ש"ח</a:t>
            </a:r>
            <a:r>
              <a:rPr lang="he-IL" dirty="0">
                <a:solidFill>
                  <a:srgbClr val="003E7E"/>
                </a:solidFill>
                <a:latin typeface="David" panose="020E0502060401010101" pitchFamily="34" charset="-79"/>
                <a:cs typeface="David" panose="020E0502060401010101" pitchFamily="34" charset="-79"/>
              </a:rPr>
              <a:t>: </a:t>
            </a:r>
            <a:r>
              <a:rPr lang="he-IL" dirty="0">
                <a:solidFill>
                  <a:srgbClr val="003E7E"/>
                </a:solidFill>
                <a:effectLst/>
                <a:latin typeface="David" panose="020E0502060401010101" pitchFamily="34" charset="-79"/>
                <a:cs typeface="David" panose="020E0502060401010101" pitchFamily="34" charset="-79"/>
              </a:rPr>
              <a:t>9.2 </a:t>
            </a:r>
            <a:r>
              <a:rPr lang="he-IL" dirty="0" err="1">
                <a:solidFill>
                  <a:srgbClr val="003E7E"/>
                </a:solidFill>
                <a:effectLst/>
                <a:latin typeface="David" panose="020E0502060401010101" pitchFamily="34" charset="-79"/>
                <a:cs typeface="David" panose="020E0502060401010101" pitchFamily="34" charset="-79"/>
              </a:rPr>
              <a:t>אלש"ח</a:t>
            </a:r>
            <a:r>
              <a:rPr lang="he-IL" dirty="0">
                <a:solidFill>
                  <a:srgbClr val="003E7E"/>
                </a:solidFill>
                <a:effectLst/>
                <a:latin typeface="David" panose="020E0502060401010101" pitchFamily="34" charset="-79"/>
                <a:cs typeface="David" panose="020E0502060401010101" pitchFamily="34" charset="-79"/>
              </a:rPr>
              <a:t> לאלו שאינם בישיבה/כולל ו-4.6 </a:t>
            </a:r>
            <a:r>
              <a:rPr lang="he-IL" dirty="0" err="1">
                <a:solidFill>
                  <a:srgbClr val="003E7E"/>
                </a:solidFill>
                <a:effectLst/>
                <a:latin typeface="David" panose="020E0502060401010101" pitchFamily="34" charset="-79"/>
                <a:cs typeface="David" panose="020E0502060401010101" pitchFamily="34" charset="-79"/>
              </a:rPr>
              <a:t>אלש"ח</a:t>
            </a:r>
            <a:r>
              <a:rPr lang="he-IL" dirty="0">
                <a:solidFill>
                  <a:srgbClr val="003E7E"/>
                </a:solidFill>
                <a:effectLst/>
                <a:latin typeface="David" panose="020E0502060401010101" pitchFamily="34" charset="-79"/>
                <a:cs typeface="David" panose="020E0502060401010101" pitchFamily="34" charset="-79"/>
              </a:rPr>
              <a:t> למשלבים תעסוקה.</a:t>
            </a:r>
          </a:p>
          <a:p>
            <a:pPr marL="285750" indent="-285750" algn="r" rtl="1">
              <a:buBlip>
                <a:blip r:embed="rId4"/>
              </a:buBlip>
            </a:pPr>
            <a:r>
              <a:rPr lang="he-IL" dirty="0">
                <a:solidFill>
                  <a:srgbClr val="003E7E"/>
                </a:solidFill>
                <a:effectLst/>
                <a:latin typeface="David" panose="020E0502060401010101" pitchFamily="34" charset="-79"/>
                <a:cs typeface="David" panose="020E0502060401010101" pitchFamily="34" charset="-79"/>
              </a:rPr>
              <a:t>ההכנסה </a:t>
            </a:r>
            <a:r>
              <a:rPr lang="he-IL" dirty="0">
                <a:solidFill>
                  <a:srgbClr val="003E7E"/>
                </a:solidFill>
                <a:latin typeface="David" panose="020E0502060401010101" pitchFamily="34" charset="-79"/>
                <a:cs typeface="David" panose="020E0502060401010101" pitchFamily="34" charset="-79"/>
              </a:rPr>
              <a:t>הממוצעת ברוטו לחודש עבודה של גברים חרדים בני ה-34-25 </a:t>
            </a:r>
            <a:r>
              <a:rPr lang="he-IL" dirty="0">
                <a:solidFill>
                  <a:srgbClr val="003E7E"/>
                </a:solidFill>
                <a:effectLst/>
                <a:latin typeface="David" panose="020E0502060401010101" pitchFamily="34" charset="-79"/>
                <a:cs typeface="David" panose="020E0502060401010101" pitchFamily="34" charset="-79"/>
              </a:rPr>
              <a:t>בוגרי תארים אקדמיים הייתה כ-15.0 </a:t>
            </a:r>
            <a:r>
              <a:rPr lang="he-IL" dirty="0" err="1">
                <a:solidFill>
                  <a:srgbClr val="003E7E"/>
                </a:solidFill>
                <a:effectLst/>
                <a:latin typeface="David" panose="020E0502060401010101" pitchFamily="34" charset="-79"/>
                <a:cs typeface="David" panose="020E0502060401010101" pitchFamily="34" charset="-79"/>
              </a:rPr>
              <a:t>אלש"ח</a:t>
            </a:r>
            <a:r>
              <a:rPr lang="he-IL" dirty="0">
                <a:solidFill>
                  <a:srgbClr val="003E7E"/>
                </a:solidFill>
                <a:effectLst/>
                <a:latin typeface="David" panose="020E0502060401010101" pitchFamily="34" charset="-79"/>
                <a:cs typeface="David" panose="020E0502060401010101" pitchFamily="34" charset="-79"/>
              </a:rPr>
              <a:t>, כפולה מזו של כלל הגברים החרדים. </a:t>
            </a:r>
            <a:r>
              <a:rPr lang="he-IL" dirty="0">
                <a:solidFill>
                  <a:srgbClr val="FF2F79"/>
                </a:solidFill>
                <a:effectLst/>
                <a:latin typeface="David" panose="020E0502060401010101" pitchFamily="34" charset="-79"/>
                <a:cs typeface="David" panose="020E0502060401010101" pitchFamily="34" charset="-79"/>
              </a:rPr>
              <a:t> </a:t>
            </a:r>
          </a:p>
          <a:p>
            <a:pPr marL="285750" indent="-285750" algn="r" rtl="1">
              <a:buBlip>
                <a:blip r:embed="rId4"/>
              </a:buBlip>
            </a:pPr>
            <a:endParaRPr lang="he-IL" dirty="0">
              <a:solidFill>
                <a:srgbClr val="003E7E"/>
              </a:solidFill>
              <a:effectLst/>
              <a:latin typeface="David" panose="020E0502060401010101" pitchFamily="34" charset="-79"/>
              <a:cs typeface="David" panose="020E0502060401010101" pitchFamily="34" charset="-79"/>
            </a:endParaRPr>
          </a:p>
          <a:p>
            <a:pPr marL="285750" indent="-285750" algn="r" rtl="1">
              <a:buBlip>
                <a:blip r:embed="rId4"/>
              </a:buBlip>
            </a:pPr>
            <a:r>
              <a:rPr lang="he-IL" dirty="0">
                <a:solidFill>
                  <a:srgbClr val="003E7E"/>
                </a:solidFill>
                <a:latin typeface="David" panose="020E0502060401010101" pitchFamily="34" charset="-79"/>
                <a:cs typeface="David" panose="020E0502060401010101" pitchFamily="34" charset="-79"/>
              </a:rPr>
              <a:t>מחקר קודם הראה שהורדת גיל הפטור לגברים חרדים הביאה לעלייה בהיצע העבודה שלהם. היא עשויה להוביל לשינויים משמעותיים בדפוסי החיים בטווח הבינוני והארוך.</a:t>
            </a:r>
            <a:endParaRPr lang="he-IL" dirty="0">
              <a:solidFill>
                <a:srgbClr val="003E7E"/>
              </a:solidFill>
              <a:effectLst/>
              <a:latin typeface="David" panose="020E0502060401010101" pitchFamily="34" charset="-79"/>
              <a:cs typeface="David" panose="020E0502060401010101" pitchFamily="34" charset="-79"/>
            </a:endParaRPr>
          </a:p>
        </p:txBody>
      </p:sp>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441E74B1-8A37-4CAF-A27A-90D087919ED6}" type="slidenum">
              <a:rPr lang="en-US" b="1" smtClean="0">
                <a:solidFill>
                  <a:srgbClr val="003E7E"/>
                </a:solidFill>
                <a:latin typeface="David" panose="020E0502060401010101" pitchFamily="34" charset="-79"/>
                <a:cs typeface="David" panose="020E0502060401010101" pitchFamily="34" charset="-79"/>
              </a:rPr>
              <a:t>18</a:t>
            </a:fld>
            <a:endParaRPr lang="en-US" b="1" dirty="0">
              <a:solidFill>
                <a:srgbClr val="003E7E"/>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354286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screen with a blue background&#10;&#10;Description automatically generated">
            <a:extLst>
              <a:ext uri="{FF2B5EF4-FFF2-40B4-BE49-F238E27FC236}">
                <a16:creationId xmlns:a16="http://schemas.microsoft.com/office/drawing/2014/main" id="{44C0DF06-9850-F092-B468-98623DFDECFE}"/>
              </a:ext>
            </a:extLst>
          </p:cNvPr>
          <p:cNvPicPr>
            <a:picLocks noChangeAspect="1"/>
          </p:cNvPicPr>
          <p:nvPr/>
        </p:nvPicPr>
        <p:blipFill>
          <a:blip r:embed="rId2"/>
          <a:stretch>
            <a:fillRect/>
          </a:stretch>
        </p:blipFill>
        <p:spPr>
          <a:xfrm>
            <a:off x="-1" y="0"/>
            <a:ext cx="12192001" cy="6858000"/>
          </a:xfrm>
          <a:prstGeom prst="rect">
            <a:avLst/>
          </a:prstGeom>
        </p:spPr>
      </p:pic>
      <p:sp>
        <p:nvSpPr>
          <p:cNvPr id="6" name="TextBox 5">
            <a:extLst>
              <a:ext uri="{FF2B5EF4-FFF2-40B4-BE49-F238E27FC236}">
                <a16:creationId xmlns:a16="http://schemas.microsoft.com/office/drawing/2014/main" id="{8D912A0A-1DCC-CB63-20BA-A9EAB54AD0F8}"/>
              </a:ext>
            </a:extLst>
          </p:cNvPr>
          <p:cNvSpPr txBox="1"/>
          <p:nvPr/>
        </p:nvSpPr>
        <p:spPr>
          <a:xfrm>
            <a:off x="657922" y="6530667"/>
            <a:ext cx="524108" cy="369332"/>
          </a:xfrm>
          <a:prstGeom prst="rect">
            <a:avLst/>
          </a:prstGeom>
          <a:noFill/>
        </p:spPr>
        <p:txBody>
          <a:bodyPr wrap="square" rtlCol="0">
            <a:spAutoFit/>
          </a:bodyPr>
          <a:lstStyle/>
          <a:p>
            <a:pPr algn="ctr"/>
            <a:fld id="{EBAB19B6-1FFD-4D57-B544-F207F772DD65}" type="slidenum">
              <a:rPr lang="he-IL" b="1" smtClean="0">
                <a:solidFill>
                  <a:schemeClr val="bg1"/>
                </a:solidFill>
                <a:latin typeface="David" panose="020E0502060401010101" pitchFamily="34" charset="-79"/>
                <a:cs typeface="David" panose="020E0502060401010101" pitchFamily="34" charset="-79"/>
              </a:rPr>
              <a:t>19</a:t>
            </a:fld>
            <a:endParaRPr lang="aa-ET" b="1" dirty="0">
              <a:solidFill>
                <a:schemeClr val="bg1"/>
              </a:solidFill>
              <a:latin typeface="David" panose="020E0502060401010101" pitchFamily="34" charset="-79"/>
              <a:cs typeface="David" panose="020E0502060401010101" pitchFamily="34" charset="-79"/>
            </a:endParaRPr>
          </a:p>
        </p:txBody>
      </p:sp>
      <p:sp>
        <p:nvSpPr>
          <p:cNvPr id="7" name="TextBox 6">
            <a:extLst>
              <a:ext uri="{FF2B5EF4-FFF2-40B4-BE49-F238E27FC236}">
                <a16:creationId xmlns:a16="http://schemas.microsoft.com/office/drawing/2014/main" id="{FEC306B3-E2FC-3B96-2999-F8D0E370A984}"/>
              </a:ext>
            </a:extLst>
          </p:cNvPr>
          <p:cNvSpPr txBox="1"/>
          <p:nvPr/>
        </p:nvSpPr>
        <p:spPr>
          <a:xfrm>
            <a:off x="3047999" y="2713779"/>
            <a:ext cx="6096000" cy="707886"/>
          </a:xfrm>
          <a:prstGeom prst="rect">
            <a:avLst/>
          </a:prstGeom>
          <a:noFill/>
        </p:spPr>
        <p:txBody>
          <a:bodyPr wrap="square" rtlCol="0">
            <a:spAutoFit/>
          </a:bodyPr>
          <a:lstStyle/>
          <a:p>
            <a:pPr algn="ctr"/>
            <a:r>
              <a:rPr lang="he-IL" sz="4000" b="1" dirty="0">
                <a:solidFill>
                  <a:srgbClr val="003E7E"/>
                </a:solidFill>
                <a:latin typeface="David" panose="020E0502060401010101" pitchFamily="34" charset="-79"/>
                <a:cs typeface="David" panose="020E0502060401010101" pitchFamily="34" charset="-79"/>
              </a:rPr>
              <a:t>תודה רבה</a:t>
            </a:r>
            <a:endParaRPr lang="aa-ET" sz="4000" b="1" dirty="0">
              <a:solidFill>
                <a:srgbClr val="003E7E"/>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155358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E0E361EC-4DAB-DF3E-7C0B-C9EAC8AEFE87}"/>
              </a:ext>
            </a:extLst>
          </p:cNvPr>
          <p:cNvSpPr txBox="1"/>
          <p:nvPr/>
        </p:nvSpPr>
        <p:spPr>
          <a:xfrm>
            <a:off x="79022" y="1171564"/>
            <a:ext cx="12033956" cy="4955203"/>
          </a:xfrm>
          <a:prstGeom prst="rect">
            <a:avLst/>
          </a:prstGeom>
          <a:noFill/>
        </p:spPr>
        <p:txBody>
          <a:bodyPr wrap="square">
            <a:spAutoFit/>
          </a:bodyPr>
          <a:lstStyle/>
          <a:p>
            <a:pPr algn="r" rtl="1"/>
            <a:r>
              <a:rPr lang="he-IL" sz="2800" b="1" dirty="0">
                <a:solidFill>
                  <a:srgbClr val="FF5E54"/>
                </a:solidFill>
                <a:effectLst/>
                <a:latin typeface="David" panose="020E0502060401010101" pitchFamily="34" charset="-79"/>
                <a:cs typeface="David" panose="020E0502060401010101" pitchFamily="34" charset="-79"/>
              </a:rPr>
              <a:t>מבוא</a:t>
            </a:r>
          </a:p>
          <a:p>
            <a:pPr algn="r" rtl="1"/>
            <a:endParaRPr lang="he-IL" dirty="0">
              <a:solidFill>
                <a:srgbClr val="003E7E"/>
              </a:solidFill>
              <a:effectLst/>
              <a:latin typeface="David" panose="020E0502060401010101" pitchFamily="34" charset="-79"/>
              <a:cs typeface="David" panose="020E0502060401010101" pitchFamily="34" charset="-79"/>
            </a:endParaRPr>
          </a:p>
          <a:p>
            <a:pPr marL="285750" indent="-285750" algn="r" rtl="1">
              <a:buBlip>
                <a:blip r:embed="rId3"/>
              </a:buBlip>
            </a:pPr>
            <a:r>
              <a:rPr lang="he-IL" dirty="0">
                <a:solidFill>
                  <a:srgbClr val="003E7E"/>
                </a:solidFill>
                <a:effectLst/>
                <a:latin typeface="David" panose="020E0502060401010101" pitchFamily="34" charset="-79"/>
                <a:cs typeface="David" panose="020E0502060401010101" pitchFamily="34" charset="-79"/>
              </a:rPr>
              <a:t>שיעור החרדים באוכלוסייה עומד על כ-12%, וצפוי לגדול עד 2065 לכשליש, </a:t>
            </a:r>
            <a:r>
              <a:rPr lang="he-IL" dirty="0" err="1">
                <a:solidFill>
                  <a:srgbClr val="003E7E"/>
                </a:solidFill>
                <a:effectLst/>
                <a:latin typeface="David" panose="020E0502060401010101" pitchFamily="34" charset="-79"/>
                <a:cs typeface="David" panose="020E0502060401010101" pitchFamily="34" charset="-79"/>
              </a:rPr>
              <a:t>ולכרבע</a:t>
            </a:r>
            <a:r>
              <a:rPr lang="he-IL" dirty="0">
                <a:solidFill>
                  <a:srgbClr val="003E7E"/>
                </a:solidFill>
                <a:effectLst/>
                <a:latin typeface="David" panose="020E0502060401010101" pitchFamily="34" charset="-79"/>
                <a:cs typeface="David" panose="020E0502060401010101" pitchFamily="34" charset="-79"/>
              </a:rPr>
              <a:t> מבני 64-25. </a:t>
            </a:r>
          </a:p>
          <a:p>
            <a:pPr marL="285750" indent="-285750" algn="r" rtl="1">
              <a:buBlip>
                <a:blip r:embed="rId3"/>
              </a:buBlip>
            </a:pPr>
            <a:r>
              <a:rPr lang="he-IL" dirty="0">
                <a:solidFill>
                  <a:srgbClr val="003E7E"/>
                </a:solidFill>
                <a:effectLst/>
                <a:latin typeface="David" panose="020E0502060401010101" pitchFamily="34" charset="-79"/>
                <a:cs typeface="David" panose="020E0502060401010101" pitchFamily="34" charset="-79"/>
              </a:rPr>
              <a:t>דפוסי ההשתלבות של חרדים במערכות החינוך ובשוק העבודה שונים מאוד מאלו של אחרים, ובפרט של הגברים. </a:t>
            </a:r>
          </a:p>
          <a:p>
            <a:pPr algn="r" rtl="1"/>
            <a:endParaRPr lang="he-IL" dirty="0">
              <a:solidFill>
                <a:srgbClr val="003E7E"/>
              </a:solidFill>
              <a:effectLst/>
              <a:latin typeface="David" panose="020E0502060401010101" pitchFamily="34" charset="-79"/>
              <a:cs typeface="David" panose="020E0502060401010101" pitchFamily="34" charset="-79"/>
            </a:endParaRPr>
          </a:p>
          <a:p>
            <a:pPr marL="285750" indent="-285750" algn="r" rtl="1">
              <a:buBlip>
                <a:blip r:embed="rId3"/>
              </a:buBlip>
            </a:pPr>
            <a:r>
              <a:rPr lang="he-IL" dirty="0">
                <a:solidFill>
                  <a:srgbClr val="003E7E"/>
                </a:solidFill>
                <a:effectLst/>
                <a:latin typeface="David" panose="020E0502060401010101" pitchFamily="34" charset="-79"/>
                <a:cs typeface="David" panose="020E0502060401010101" pitchFamily="34" charset="-79"/>
              </a:rPr>
              <a:t>הסקירה מציגה את ההשתלבות של גברים חרדים צעירים בתעסוקה החל מגיל הלימודים בישיבה גדולה ועד אמצע שנות השלושים לחייהם. </a:t>
            </a:r>
          </a:p>
          <a:p>
            <a:pPr marL="285750" indent="-285750" algn="r" rtl="1">
              <a:buBlip>
                <a:blip r:embed="rId3"/>
              </a:buBlip>
            </a:pPr>
            <a:r>
              <a:rPr lang="he-IL" dirty="0">
                <a:solidFill>
                  <a:srgbClr val="003E7E"/>
                </a:solidFill>
                <a:effectLst/>
                <a:latin typeface="David" panose="020E0502060401010101" pitchFamily="34" charset="-79"/>
                <a:cs typeface="David" panose="020E0502060401010101" pitchFamily="34" charset="-79"/>
              </a:rPr>
              <a:t>הניתוח מבוסס על מעקב ברמת הפרט </a:t>
            </a:r>
            <a:r>
              <a:rPr lang="en-US" dirty="0">
                <a:solidFill>
                  <a:srgbClr val="003E7E"/>
                </a:solidFill>
                <a:effectLst/>
                <a:latin typeface="David" panose="020E0502060401010101" pitchFamily="34" charset="-79"/>
                <a:cs typeface="David" panose="020E0502060401010101" pitchFamily="34" charset="-79"/>
              </a:rPr>
              <a:t>(panel)</a:t>
            </a:r>
            <a:r>
              <a:rPr lang="he-IL" dirty="0">
                <a:solidFill>
                  <a:srgbClr val="003E7E"/>
                </a:solidFill>
                <a:effectLst/>
                <a:latin typeface="David" panose="020E0502060401010101" pitchFamily="34" charset="-79"/>
                <a:cs typeface="David" panose="020E0502060401010101" pitchFamily="34" charset="-79"/>
              </a:rPr>
              <a:t> אחר השינויים במהלך חייו, ומאפשר גם לעמוד על ההבדלים בין השנתונים.</a:t>
            </a:r>
          </a:p>
          <a:p>
            <a:pPr marL="285750" indent="-285750" algn="r" rtl="1">
              <a:buBlip>
                <a:blip r:embed="rId3"/>
              </a:buBlip>
            </a:pPr>
            <a:r>
              <a:rPr lang="he-IL" dirty="0">
                <a:solidFill>
                  <a:srgbClr val="003E7E"/>
                </a:solidFill>
                <a:effectLst/>
                <a:latin typeface="David" panose="020E0502060401010101" pitchFamily="34" charset="-79"/>
                <a:cs typeface="David" panose="020E0502060401010101" pitchFamily="34" charset="-79"/>
              </a:rPr>
              <a:t>אוכלוסיית המחקר כוללת את כל הגברים החרדים בגיל כיתה ח' בשנים 1993–2020 (ילידי 1977–2006). </a:t>
            </a:r>
          </a:p>
          <a:p>
            <a:pPr marL="285750" indent="-285750" algn="r" rtl="1">
              <a:buBlip>
                <a:blip r:embed="rId3"/>
              </a:buBlip>
            </a:pPr>
            <a:r>
              <a:rPr lang="he-IL" dirty="0">
                <a:solidFill>
                  <a:srgbClr val="003E7E"/>
                </a:solidFill>
                <a:effectLst/>
                <a:latin typeface="David" panose="020E0502060401010101" pitchFamily="34" charset="-79"/>
                <a:cs typeface="David" panose="020E0502060401010101" pitchFamily="34" charset="-79"/>
              </a:rPr>
              <a:t>חרדים הוגדרו על פי מרשם הדתיות של הלמ"ס.</a:t>
            </a:r>
          </a:p>
          <a:p>
            <a:pPr marL="285750" indent="-285750" algn="r" rtl="1">
              <a:buBlip>
                <a:blip r:embed="rId3"/>
              </a:buBlip>
            </a:pPr>
            <a:r>
              <a:rPr lang="he-IL" dirty="0">
                <a:solidFill>
                  <a:srgbClr val="003E7E"/>
                </a:solidFill>
                <a:effectLst/>
                <a:latin typeface="David" panose="020E0502060401010101" pitchFamily="34" charset="-79"/>
                <a:cs typeface="David" panose="020E0502060401010101" pitchFamily="34" charset="-79"/>
              </a:rPr>
              <a:t>מסד הנתונים מסתמך על מגוון קבצים </a:t>
            </a:r>
            <a:r>
              <a:rPr lang="he-IL" dirty="0" err="1">
                <a:solidFill>
                  <a:srgbClr val="003E7E"/>
                </a:solidFill>
                <a:effectLst/>
                <a:latin typeface="David" panose="020E0502060401010101" pitchFamily="34" charset="-79"/>
                <a:cs typeface="David" panose="020E0502060401010101" pitchFamily="34" charset="-79"/>
              </a:rPr>
              <a:t>מינהליים</a:t>
            </a:r>
            <a:r>
              <a:rPr lang="he-IL" dirty="0">
                <a:solidFill>
                  <a:srgbClr val="003E7E"/>
                </a:solidFill>
                <a:effectLst/>
                <a:latin typeface="David" panose="020E0502060401010101" pitchFamily="34" charset="-79"/>
                <a:cs typeface="David" panose="020E0502060401010101" pitchFamily="34" charset="-79"/>
              </a:rPr>
              <a:t>, עדכניים ברובם עד 2019, הכוללים בין היתר:</a:t>
            </a:r>
          </a:p>
          <a:p>
            <a:pPr marL="742950" lvl="1" indent="-285750" algn="r" rtl="1">
              <a:buBlip>
                <a:blip r:embed="rId3"/>
              </a:buBlip>
            </a:pPr>
            <a:r>
              <a:rPr lang="he-IL" dirty="0">
                <a:solidFill>
                  <a:srgbClr val="003E7E"/>
                </a:solidFill>
                <a:effectLst/>
                <a:latin typeface="David" panose="020E0502060401010101" pitchFamily="34" charset="-79"/>
                <a:cs typeface="David" panose="020E0502060401010101" pitchFamily="34" charset="-79"/>
              </a:rPr>
              <a:t>תלמידים (בבתי ספר של משרד החינוך ושל משרד הכלכלה)</a:t>
            </a:r>
          </a:p>
          <a:p>
            <a:pPr marL="742950" lvl="1" indent="-285750" algn="r" rtl="1">
              <a:buBlip>
                <a:blip r:embed="rId3"/>
              </a:buBlip>
            </a:pPr>
            <a:r>
              <a:rPr lang="he-IL" dirty="0">
                <a:solidFill>
                  <a:srgbClr val="003E7E"/>
                </a:solidFill>
                <a:effectLst/>
                <a:latin typeface="David" panose="020E0502060401010101" pitchFamily="34" charset="-79"/>
                <a:cs typeface="David" panose="020E0502060401010101" pitchFamily="34" charset="-79"/>
              </a:rPr>
              <a:t>ישיבות גדולות (ליטאיות, חסידיות וספרדיות) וכוללים</a:t>
            </a:r>
          </a:p>
          <a:p>
            <a:pPr marL="742950" lvl="1" indent="-285750" algn="r" rtl="1">
              <a:buBlip>
                <a:blip r:embed="rId3"/>
              </a:buBlip>
            </a:pPr>
            <a:r>
              <a:rPr lang="he-IL" dirty="0">
                <a:solidFill>
                  <a:srgbClr val="003E7E"/>
                </a:solidFill>
                <a:effectLst/>
                <a:latin typeface="David" panose="020E0502060401010101" pitchFamily="34" charset="-79"/>
                <a:cs typeface="David" panose="020E0502060401010101" pitchFamily="34" charset="-79"/>
              </a:rPr>
              <a:t> תלמידים בהכשרה מקצועית ובמוסדות להשכלה גבוהה</a:t>
            </a:r>
          </a:p>
          <a:p>
            <a:pPr marL="742950" lvl="1" indent="-285750" algn="r" rtl="1">
              <a:buBlip>
                <a:blip r:embed="rId3"/>
              </a:buBlip>
            </a:pPr>
            <a:r>
              <a:rPr lang="he-IL" dirty="0">
                <a:solidFill>
                  <a:srgbClr val="003E7E"/>
                </a:solidFill>
                <a:effectLst/>
                <a:latin typeface="David" panose="020E0502060401010101" pitchFamily="34" charset="-79"/>
                <a:cs typeface="David" panose="020E0502060401010101" pitchFamily="34" charset="-79"/>
              </a:rPr>
              <a:t> שכירים ועצמאים</a:t>
            </a:r>
          </a:p>
          <a:p>
            <a:pPr marL="742950" lvl="1" indent="-285750" algn="r" rtl="1">
              <a:buBlip>
                <a:blip r:embed="rId3"/>
              </a:buBlip>
            </a:pPr>
            <a:r>
              <a:rPr lang="he-IL" dirty="0">
                <a:solidFill>
                  <a:srgbClr val="003E7E"/>
                </a:solidFill>
                <a:effectLst/>
                <a:latin typeface="David" panose="020E0502060401010101" pitchFamily="34" charset="-79"/>
                <a:cs typeface="David" panose="020E0502060401010101" pitchFamily="34" charset="-79"/>
              </a:rPr>
              <a:t> מרשם התושבים</a:t>
            </a:r>
          </a:p>
          <a:p>
            <a:pPr marL="742950" lvl="1" indent="-285750" algn="r" rtl="1">
              <a:buBlip>
                <a:blip r:embed="rId3"/>
              </a:buBlip>
            </a:pPr>
            <a:r>
              <a:rPr lang="he-IL" dirty="0">
                <a:solidFill>
                  <a:srgbClr val="003E7E"/>
                </a:solidFill>
                <a:effectLst/>
                <a:latin typeface="David" panose="020E0502060401010101" pitchFamily="34" charset="-79"/>
                <a:cs typeface="David" panose="020E0502060401010101" pitchFamily="34" charset="-79"/>
              </a:rPr>
              <a:t> מרשם דתיות</a:t>
            </a:r>
          </a:p>
          <a:p>
            <a:pPr marL="285750" indent="-285750" algn="r" rtl="1">
              <a:buBlip>
                <a:blip r:embed="rId3"/>
              </a:buBlip>
            </a:pPr>
            <a:endParaRPr lang="he-IL" dirty="0">
              <a:solidFill>
                <a:srgbClr val="003E7E"/>
              </a:solidFill>
              <a:effectLst/>
              <a:latin typeface="David" panose="020E0502060401010101" pitchFamily="34" charset="-79"/>
              <a:cs typeface="David" panose="020E0502060401010101" pitchFamily="34" charset="-79"/>
            </a:endParaRPr>
          </a:p>
        </p:txBody>
      </p:sp>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441E74B1-8A37-4CAF-A27A-90D087919ED6}" type="slidenum">
              <a:rPr lang="en-US" b="1" smtClean="0">
                <a:solidFill>
                  <a:srgbClr val="003E7E"/>
                </a:solidFill>
                <a:latin typeface="David" panose="020E0502060401010101" pitchFamily="34" charset="-79"/>
                <a:cs typeface="David" panose="020E0502060401010101" pitchFamily="34" charset="-79"/>
              </a:rPr>
              <a:t>2</a:t>
            </a:fld>
            <a:endParaRPr lang="en-US" b="1" dirty="0">
              <a:solidFill>
                <a:srgbClr val="003E7E"/>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765792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9D729D67-FF70-4788-8038-8008B2EF5626}" type="slidenum">
              <a:rPr lang="he-IL" b="1" smtClean="0">
                <a:solidFill>
                  <a:srgbClr val="003E7E"/>
                </a:solidFill>
                <a:latin typeface="David" panose="020E0502060401010101" pitchFamily="34" charset="-79"/>
                <a:cs typeface="David" panose="020E0502060401010101" pitchFamily="34" charset="-79"/>
              </a:rPr>
              <a:t>20</a:t>
            </a:fld>
            <a:endParaRPr lang="aa-ET" b="1" dirty="0">
              <a:solidFill>
                <a:srgbClr val="003E7E"/>
              </a:solidFill>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4B8F2D69-7597-5FE2-EDB9-20305DB78251}"/>
              </a:ext>
            </a:extLst>
          </p:cNvPr>
          <p:cNvSpPr txBox="1"/>
          <p:nvPr/>
        </p:nvSpPr>
        <p:spPr>
          <a:xfrm>
            <a:off x="8385696" y="1375719"/>
            <a:ext cx="3324386" cy="2246769"/>
          </a:xfrm>
          <a:prstGeom prst="rect">
            <a:avLst/>
          </a:prstGeom>
          <a:noFill/>
        </p:spPr>
        <p:txBody>
          <a:bodyPr wrap="square">
            <a:spAutoFit/>
          </a:bodyPr>
          <a:lstStyle/>
          <a:p>
            <a:pPr algn="r" rtl="1"/>
            <a:r>
              <a:rPr lang="he-IL" sz="2800" b="1" dirty="0">
                <a:solidFill>
                  <a:srgbClr val="FF5E54"/>
                </a:solidFill>
                <a:latin typeface="David" panose="020E0502060401010101" pitchFamily="34" charset="-79"/>
                <a:cs typeface="David" panose="020E0502060401010101" pitchFamily="34" charset="-79"/>
              </a:rPr>
              <a:t>מעל כ-20% מהשכירים מועסקים בענף החינוך</a:t>
            </a:r>
          </a:p>
          <a:p>
            <a:pPr algn="r" rtl="1"/>
            <a:br>
              <a:rPr lang="he-IL" sz="2800" b="1" dirty="0">
                <a:solidFill>
                  <a:srgbClr val="FF5E54"/>
                </a:solidFill>
                <a:latin typeface="David" panose="020E0502060401010101" pitchFamily="34" charset="-79"/>
                <a:cs typeface="David" panose="020E0502060401010101" pitchFamily="34" charset="-79"/>
              </a:rPr>
            </a:br>
            <a:r>
              <a:rPr lang="he-IL" sz="2800" b="1" dirty="0">
                <a:solidFill>
                  <a:srgbClr val="FF5E54"/>
                </a:solidFill>
                <a:latin typeface="David" panose="020E0502060401010101" pitchFamily="34" charset="-79"/>
                <a:cs typeface="David" panose="020E0502060401010101" pitchFamily="34" charset="-79"/>
              </a:rPr>
              <a:t>רק כ-4% מועסקים בענף מידע ותקשורת </a:t>
            </a:r>
            <a:endParaRPr lang="he-IL" sz="2000" dirty="0">
              <a:solidFill>
                <a:srgbClr val="003E7E"/>
              </a:solidFill>
              <a:effectLst/>
              <a:latin typeface="David" panose="020E0502060401010101" pitchFamily="34" charset="-79"/>
              <a:cs typeface="David" panose="020E0502060401010101" pitchFamily="34" charset="-79"/>
            </a:endParaRPr>
          </a:p>
        </p:txBody>
      </p:sp>
      <p:sp>
        <p:nvSpPr>
          <p:cNvPr id="4" name="TextBox 3">
            <a:extLst>
              <a:ext uri="{FF2B5EF4-FFF2-40B4-BE49-F238E27FC236}">
                <a16:creationId xmlns:a16="http://schemas.microsoft.com/office/drawing/2014/main" id="{8933088D-83EE-DFA8-58B4-B37A0CB31C36}"/>
              </a:ext>
            </a:extLst>
          </p:cNvPr>
          <p:cNvSpPr txBox="1"/>
          <p:nvPr/>
        </p:nvSpPr>
        <p:spPr>
          <a:xfrm>
            <a:off x="4582511" y="6545344"/>
            <a:ext cx="6751586" cy="307777"/>
          </a:xfrm>
          <a:prstGeom prst="rect">
            <a:avLst/>
          </a:prstGeom>
          <a:noFill/>
        </p:spPr>
        <p:txBody>
          <a:bodyPr wrap="square" rtlCol="0">
            <a:spAutoFit/>
          </a:bodyPr>
          <a:lstStyle/>
          <a:p>
            <a:pPr algn="r" rtl="1"/>
            <a:r>
              <a:rPr lang="he-IL" sz="1400" dirty="0">
                <a:solidFill>
                  <a:schemeClr val="bg1"/>
                </a:solidFill>
                <a:latin typeface="David" panose="020E0502060401010101" pitchFamily="34" charset="-79"/>
                <a:cs typeface="David" panose="020E0502060401010101" pitchFamily="34" charset="-79"/>
              </a:rPr>
              <a:t>המקור: דפוסי ההשתלבות של גברים חרדים בשוק התעסוקה, המועצה הלאומית לכלכלה, 2022.</a:t>
            </a:r>
          </a:p>
        </p:txBody>
      </p:sp>
      <p:graphicFrame>
        <p:nvGraphicFramePr>
          <p:cNvPr id="10" name="מציין מיקום תוכן 4">
            <a:extLst>
              <a:ext uri="{FF2B5EF4-FFF2-40B4-BE49-F238E27FC236}">
                <a16:creationId xmlns:a16="http://schemas.microsoft.com/office/drawing/2014/main" id="{00000000-0008-0000-0C00-000003000000}"/>
              </a:ext>
            </a:extLst>
          </p:cNvPr>
          <p:cNvGraphicFramePr>
            <a:graphicFrameLocks/>
          </p:cNvGraphicFramePr>
          <p:nvPr/>
        </p:nvGraphicFramePr>
        <p:xfrm>
          <a:off x="178676" y="1250731"/>
          <a:ext cx="7725103" cy="52799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8053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CFCEA2C7-87DC-4CF1-ACBD-95889C6921B4}" type="slidenum">
              <a:rPr lang="he-IL" b="1" smtClean="0">
                <a:solidFill>
                  <a:srgbClr val="003E7E"/>
                </a:solidFill>
                <a:latin typeface="David" panose="020E0502060401010101" pitchFamily="34" charset="-79"/>
                <a:cs typeface="David" panose="020E0502060401010101" pitchFamily="34" charset="-79"/>
              </a:rPr>
              <a:t>21</a:t>
            </a:fld>
            <a:endParaRPr lang="aa-ET" b="1" dirty="0">
              <a:solidFill>
                <a:srgbClr val="003E7E"/>
              </a:solidFill>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4B8F2D69-7597-5FE2-EDB9-20305DB78251}"/>
              </a:ext>
            </a:extLst>
          </p:cNvPr>
          <p:cNvSpPr txBox="1"/>
          <p:nvPr/>
        </p:nvSpPr>
        <p:spPr>
          <a:xfrm>
            <a:off x="8105614" y="1387008"/>
            <a:ext cx="3324386" cy="1815882"/>
          </a:xfrm>
          <a:prstGeom prst="rect">
            <a:avLst/>
          </a:prstGeom>
          <a:noFill/>
        </p:spPr>
        <p:txBody>
          <a:bodyPr wrap="square">
            <a:spAutoFit/>
          </a:bodyPr>
          <a:lstStyle/>
          <a:p>
            <a:pPr algn="r" rtl="1"/>
            <a:r>
              <a:rPr lang="he-IL" sz="2800" b="1" dirty="0">
                <a:solidFill>
                  <a:srgbClr val="FF5E54"/>
                </a:solidFill>
                <a:latin typeface="David" panose="020E0502060401010101" pitchFamily="34" charset="-79"/>
                <a:cs typeface="David" panose="020E0502060401010101" pitchFamily="34" charset="-79"/>
              </a:rPr>
              <a:t>מעל שליש מהשכירים מועסקים בענף החינוך</a:t>
            </a:r>
            <a:br>
              <a:rPr lang="he-IL" sz="2800" b="1" dirty="0">
                <a:solidFill>
                  <a:srgbClr val="FF5E54"/>
                </a:solidFill>
                <a:latin typeface="David" panose="020E0502060401010101" pitchFamily="34" charset="-79"/>
                <a:cs typeface="David" panose="020E0502060401010101" pitchFamily="34" charset="-79"/>
              </a:rPr>
            </a:br>
            <a:r>
              <a:rPr lang="he-IL" sz="2800" b="1" dirty="0">
                <a:solidFill>
                  <a:srgbClr val="FF5E54"/>
                </a:solidFill>
                <a:latin typeface="David" panose="020E0502060401010101" pitchFamily="34" charset="-79"/>
                <a:cs typeface="David" panose="020E0502060401010101" pitchFamily="34" charset="-79"/>
              </a:rPr>
              <a:t>השכר בכל הענפים נמוך משמעותית</a:t>
            </a:r>
            <a:endParaRPr lang="he-IL" sz="2000" dirty="0">
              <a:solidFill>
                <a:srgbClr val="003E7E"/>
              </a:solidFill>
              <a:effectLst/>
              <a:latin typeface="David" panose="020E0502060401010101" pitchFamily="34" charset="-79"/>
              <a:cs typeface="David" panose="020E0502060401010101" pitchFamily="34" charset="-79"/>
            </a:endParaRPr>
          </a:p>
        </p:txBody>
      </p:sp>
      <p:sp>
        <p:nvSpPr>
          <p:cNvPr id="4" name="TextBox 3">
            <a:extLst>
              <a:ext uri="{FF2B5EF4-FFF2-40B4-BE49-F238E27FC236}">
                <a16:creationId xmlns:a16="http://schemas.microsoft.com/office/drawing/2014/main" id="{8933088D-83EE-DFA8-58B4-B37A0CB31C36}"/>
              </a:ext>
            </a:extLst>
          </p:cNvPr>
          <p:cNvSpPr txBox="1"/>
          <p:nvPr/>
        </p:nvSpPr>
        <p:spPr>
          <a:xfrm>
            <a:off x="4593021" y="6545344"/>
            <a:ext cx="6741075" cy="307777"/>
          </a:xfrm>
          <a:prstGeom prst="rect">
            <a:avLst/>
          </a:prstGeom>
          <a:noFill/>
        </p:spPr>
        <p:txBody>
          <a:bodyPr wrap="square" rtlCol="0">
            <a:spAutoFit/>
          </a:bodyPr>
          <a:lstStyle/>
          <a:p>
            <a:pPr algn="r" rtl="1"/>
            <a:r>
              <a:rPr lang="he-IL" sz="1400" dirty="0">
                <a:solidFill>
                  <a:schemeClr val="bg1"/>
                </a:solidFill>
                <a:latin typeface="David" panose="020E0502060401010101" pitchFamily="34" charset="-79"/>
                <a:cs typeface="David" panose="020E0502060401010101" pitchFamily="34" charset="-79"/>
              </a:rPr>
              <a:t>המקור: דפוסי ההשתלבות של גברים חרדים בשוק התעסוקה, המועצה הלאומית לכלכלה, 2022.</a:t>
            </a:r>
          </a:p>
        </p:txBody>
      </p:sp>
      <p:graphicFrame>
        <p:nvGraphicFramePr>
          <p:cNvPr id="10" name="מציין מיקום תוכן 4">
            <a:extLst>
              <a:ext uri="{FF2B5EF4-FFF2-40B4-BE49-F238E27FC236}">
                <a16:creationId xmlns:a16="http://schemas.microsoft.com/office/drawing/2014/main" id="{2C75714E-C399-4FA9-88BA-0D1E2E4E63F0}"/>
              </a:ext>
            </a:extLst>
          </p:cNvPr>
          <p:cNvGraphicFramePr>
            <a:graphicFrameLocks/>
          </p:cNvGraphicFramePr>
          <p:nvPr>
            <p:extLst>
              <p:ext uri="{D42A27DB-BD31-4B8C-83A1-F6EECF244321}">
                <p14:modId xmlns:p14="http://schemas.microsoft.com/office/powerpoint/2010/main" val="4039956656"/>
              </p:ext>
            </p:extLst>
          </p:nvPr>
        </p:nvGraphicFramePr>
        <p:xfrm>
          <a:off x="157656" y="1261241"/>
          <a:ext cx="7746124" cy="52694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4504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0C01F621-2971-4C69-B791-ADF9C9341D0E}" type="slidenum">
              <a:rPr lang="he-IL" b="1" smtClean="0">
                <a:solidFill>
                  <a:srgbClr val="003E7E"/>
                </a:solidFill>
                <a:latin typeface="David" panose="020E0502060401010101" pitchFamily="34" charset="-79"/>
                <a:cs typeface="David" panose="020E0502060401010101" pitchFamily="34" charset="-79"/>
              </a:rPr>
              <a:t>22</a:t>
            </a:fld>
            <a:endParaRPr lang="aa-ET" b="1" dirty="0">
              <a:solidFill>
                <a:srgbClr val="003E7E"/>
              </a:solidFill>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4B8F2D69-7597-5FE2-EDB9-20305DB78251}"/>
              </a:ext>
            </a:extLst>
          </p:cNvPr>
          <p:cNvSpPr txBox="1"/>
          <p:nvPr/>
        </p:nvSpPr>
        <p:spPr>
          <a:xfrm>
            <a:off x="8105614" y="1387008"/>
            <a:ext cx="3324386" cy="1384995"/>
          </a:xfrm>
          <a:prstGeom prst="rect">
            <a:avLst/>
          </a:prstGeom>
          <a:noFill/>
        </p:spPr>
        <p:txBody>
          <a:bodyPr wrap="square">
            <a:spAutoFit/>
          </a:bodyPr>
          <a:lstStyle/>
          <a:p>
            <a:pPr algn="r" rtl="1"/>
            <a:r>
              <a:rPr lang="he-IL" sz="2800" b="1" dirty="0">
                <a:solidFill>
                  <a:srgbClr val="FF5E54"/>
                </a:solidFill>
                <a:latin typeface="David" panose="020E0502060401010101" pitchFamily="34" charset="-79"/>
                <a:cs typeface="David" panose="020E0502060401010101" pitchFamily="34" charset="-79"/>
              </a:rPr>
              <a:t>מעל שליש מהשכירות החרדיות מועסקות בענף החינוך </a:t>
            </a:r>
            <a:endParaRPr lang="he-IL" sz="2000" dirty="0">
              <a:solidFill>
                <a:srgbClr val="003E7E"/>
              </a:solidFill>
              <a:effectLst/>
              <a:latin typeface="David" panose="020E0502060401010101" pitchFamily="34" charset="-79"/>
              <a:cs typeface="David" panose="020E0502060401010101" pitchFamily="34" charset="-79"/>
            </a:endParaRPr>
          </a:p>
        </p:txBody>
      </p:sp>
      <p:sp>
        <p:nvSpPr>
          <p:cNvPr id="4" name="TextBox 3">
            <a:extLst>
              <a:ext uri="{FF2B5EF4-FFF2-40B4-BE49-F238E27FC236}">
                <a16:creationId xmlns:a16="http://schemas.microsoft.com/office/drawing/2014/main" id="{8933088D-83EE-DFA8-58B4-B37A0CB31C36}"/>
              </a:ext>
            </a:extLst>
          </p:cNvPr>
          <p:cNvSpPr txBox="1"/>
          <p:nvPr/>
        </p:nvSpPr>
        <p:spPr>
          <a:xfrm>
            <a:off x="6316717" y="6545344"/>
            <a:ext cx="5017379" cy="307777"/>
          </a:xfrm>
          <a:prstGeom prst="rect">
            <a:avLst/>
          </a:prstGeom>
          <a:noFill/>
        </p:spPr>
        <p:txBody>
          <a:bodyPr wrap="square" rtlCol="0">
            <a:spAutoFit/>
          </a:bodyPr>
          <a:lstStyle/>
          <a:p>
            <a:pPr algn="r" rtl="1"/>
            <a:r>
              <a:rPr lang="he-IL" sz="1400" dirty="0">
                <a:solidFill>
                  <a:schemeClr val="bg1"/>
                </a:solidFill>
                <a:latin typeface="David" panose="020E0502060401010101" pitchFamily="34" charset="-79"/>
                <a:cs typeface="David" panose="020E0502060401010101" pitchFamily="34" charset="-79"/>
              </a:rPr>
              <a:t>המקור: עיבודי המועצה הלאומית לכלכלה לנתוני חדר המחקר של </a:t>
            </a:r>
            <a:r>
              <a:rPr lang="he-IL" sz="1400" dirty="0" err="1">
                <a:solidFill>
                  <a:schemeClr val="bg1"/>
                </a:solidFill>
                <a:latin typeface="David" panose="020E0502060401010101" pitchFamily="34" charset="-79"/>
                <a:cs typeface="David" panose="020E0502060401010101" pitchFamily="34" charset="-79"/>
              </a:rPr>
              <a:t>הלמ"ס</a:t>
            </a:r>
            <a:r>
              <a:rPr lang="he-IL" sz="1400" dirty="0">
                <a:solidFill>
                  <a:schemeClr val="bg1"/>
                </a:solidFill>
                <a:latin typeface="David" panose="020E0502060401010101" pitchFamily="34" charset="-79"/>
                <a:cs typeface="David" panose="020E0502060401010101" pitchFamily="34" charset="-79"/>
              </a:rPr>
              <a:t>.</a:t>
            </a:r>
          </a:p>
        </p:txBody>
      </p:sp>
      <p:graphicFrame>
        <p:nvGraphicFramePr>
          <p:cNvPr id="10" name="מציין מיקום תוכן 3">
            <a:extLst>
              <a:ext uri="{FF2B5EF4-FFF2-40B4-BE49-F238E27FC236}">
                <a16:creationId xmlns:a16="http://schemas.microsoft.com/office/drawing/2014/main" id="{00000000-0008-0000-0C00-000003000000}"/>
              </a:ext>
            </a:extLst>
          </p:cNvPr>
          <p:cNvGraphicFramePr>
            <a:graphicFrameLocks/>
          </p:cNvGraphicFramePr>
          <p:nvPr/>
        </p:nvGraphicFramePr>
        <p:xfrm>
          <a:off x="168165" y="1271751"/>
          <a:ext cx="7725103" cy="52589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91750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361BC606-9CFC-465E-A011-75E375DA2A76}" type="slidenum">
              <a:rPr lang="he-IL" b="1" smtClean="0">
                <a:solidFill>
                  <a:srgbClr val="003E7E"/>
                </a:solidFill>
                <a:latin typeface="David" panose="020E0502060401010101" pitchFamily="34" charset="-79"/>
                <a:cs typeface="David" panose="020E0502060401010101" pitchFamily="34" charset="-79"/>
              </a:rPr>
              <a:t>23</a:t>
            </a:fld>
            <a:endParaRPr lang="aa-ET" b="1" dirty="0">
              <a:solidFill>
                <a:srgbClr val="003E7E"/>
              </a:solidFill>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4B8F2D69-7597-5FE2-EDB9-20305DB78251}"/>
              </a:ext>
            </a:extLst>
          </p:cNvPr>
          <p:cNvSpPr txBox="1"/>
          <p:nvPr/>
        </p:nvSpPr>
        <p:spPr>
          <a:xfrm>
            <a:off x="8105614" y="1387008"/>
            <a:ext cx="3324386" cy="1384995"/>
          </a:xfrm>
          <a:prstGeom prst="rect">
            <a:avLst/>
          </a:prstGeom>
          <a:noFill/>
        </p:spPr>
        <p:txBody>
          <a:bodyPr wrap="square">
            <a:spAutoFit/>
          </a:bodyPr>
          <a:lstStyle/>
          <a:p>
            <a:pPr algn="r" rtl="1"/>
            <a:r>
              <a:rPr lang="he-IL" sz="2800" b="1" dirty="0">
                <a:solidFill>
                  <a:srgbClr val="FF5E54"/>
                </a:solidFill>
                <a:latin typeface="David" panose="020E0502060401010101" pitchFamily="34" charset="-79"/>
                <a:cs typeface="David" panose="020E0502060401010101" pitchFamily="34" charset="-79"/>
              </a:rPr>
              <a:t>השכר של מסיימות תואר אקדמי גבוה בכארבעים אחוז</a:t>
            </a:r>
            <a:endParaRPr lang="he-IL" sz="2000" dirty="0">
              <a:solidFill>
                <a:srgbClr val="003E7E"/>
              </a:solidFill>
              <a:effectLst/>
              <a:latin typeface="David" panose="020E0502060401010101" pitchFamily="34" charset="-79"/>
              <a:cs typeface="David" panose="020E0502060401010101" pitchFamily="34" charset="-79"/>
            </a:endParaRPr>
          </a:p>
        </p:txBody>
      </p:sp>
      <p:sp>
        <p:nvSpPr>
          <p:cNvPr id="4" name="TextBox 3">
            <a:extLst>
              <a:ext uri="{FF2B5EF4-FFF2-40B4-BE49-F238E27FC236}">
                <a16:creationId xmlns:a16="http://schemas.microsoft.com/office/drawing/2014/main" id="{8933088D-83EE-DFA8-58B4-B37A0CB31C36}"/>
              </a:ext>
            </a:extLst>
          </p:cNvPr>
          <p:cNvSpPr txBox="1"/>
          <p:nvPr/>
        </p:nvSpPr>
        <p:spPr>
          <a:xfrm>
            <a:off x="4393325" y="6545344"/>
            <a:ext cx="6940772" cy="307777"/>
          </a:xfrm>
          <a:prstGeom prst="rect">
            <a:avLst/>
          </a:prstGeom>
          <a:noFill/>
        </p:spPr>
        <p:txBody>
          <a:bodyPr wrap="square" rtlCol="0">
            <a:spAutoFit/>
          </a:bodyPr>
          <a:lstStyle/>
          <a:p>
            <a:pPr algn="r" rtl="1"/>
            <a:r>
              <a:rPr lang="he-IL" sz="1400" dirty="0">
                <a:solidFill>
                  <a:schemeClr val="bg1"/>
                </a:solidFill>
                <a:latin typeface="David" panose="020E0502060401010101" pitchFamily="34" charset="-79"/>
                <a:cs typeface="David" panose="020E0502060401010101" pitchFamily="34" charset="-79"/>
              </a:rPr>
              <a:t>המקור: עיבודי המועצה הלאומית לכלכלה לנתוני </a:t>
            </a:r>
            <a:r>
              <a:rPr lang="he-IL" sz="1400" dirty="0" err="1">
                <a:solidFill>
                  <a:schemeClr val="bg1"/>
                </a:solidFill>
                <a:latin typeface="David" panose="020E0502060401010101" pitchFamily="34" charset="-79"/>
                <a:cs typeface="David" panose="020E0502060401010101" pitchFamily="34" charset="-79"/>
              </a:rPr>
              <a:t>הלמ"ס</a:t>
            </a:r>
            <a:r>
              <a:rPr lang="he-IL" sz="1400" dirty="0">
                <a:solidFill>
                  <a:schemeClr val="bg1"/>
                </a:solidFill>
                <a:latin typeface="David" panose="020E0502060401010101" pitchFamily="34" charset="-79"/>
                <a:cs typeface="David" panose="020E0502060401010101" pitchFamily="34" charset="-79"/>
              </a:rPr>
              <a:t> בחדר המחקר.</a:t>
            </a:r>
          </a:p>
        </p:txBody>
      </p:sp>
      <p:graphicFrame>
        <p:nvGraphicFramePr>
          <p:cNvPr id="10" name="מציין מיקום תוכן 3">
            <a:extLst>
              <a:ext uri="{FF2B5EF4-FFF2-40B4-BE49-F238E27FC236}">
                <a16:creationId xmlns:a16="http://schemas.microsoft.com/office/drawing/2014/main" id="{00000000-0008-0000-0900-000004000000}"/>
              </a:ext>
            </a:extLst>
          </p:cNvPr>
          <p:cNvGraphicFramePr>
            <a:graphicFrameLocks/>
          </p:cNvGraphicFramePr>
          <p:nvPr>
            <p:extLst>
              <p:ext uri="{D42A27DB-BD31-4B8C-83A1-F6EECF244321}">
                <p14:modId xmlns:p14="http://schemas.microsoft.com/office/powerpoint/2010/main" val="679638740"/>
              </p:ext>
            </p:extLst>
          </p:nvPr>
        </p:nvGraphicFramePr>
        <p:xfrm>
          <a:off x="157655" y="1261240"/>
          <a:ext cx="7746124" cy="5269427"/>
        </p:xfrm>
        <a:graphic>
          <a:graphicData uri="http://schemas.openxmlformats.org/drawingml/2006/chart">
            <c:chart xmlns:c="http://schemas.openxmlformats.org/drawingml/2006/chart" xmlns:r="http://schemas.openxmlformats.org/officeDocument/2006/relationships" r:id="rId4"/>
          </a:graphicData>
        </a:graphic>
      </p:graphicFrame>
      <p:sp>
        <p:nvSpPr>
          <p:cNvPr id="6" name="תיבת טקסט 5">
            <a:extLst>
              <a:ext uri="{FF2B5EF4-FFF2-40B4-BE49-F238E27FC236}">
                <a16:creationId xmlns:a16="http://schemas.microsoft.com/office/drawing/2014/main" id="{648B77B9-8B94-DCD5-A7EF-D8FAF62699F4}"/>
              </a:ext>
            </a:extLst>
          </p:cNvPr>
          <p:cNvSpPr txBox="1"/>
          <p:nvPr/>
        </p:nvSpPr>
        <p:spPr>
          <a:xfrm>
            <a:off x="157654" y="217321"/>
            <a:ext cx="7303850" cy="830997"/>
          </a:xfrm>
          <a:prstGeom prst="rect">
            <a:avLst/>
          </a:prstGeom>
          <a:noFill/>
        </p:spPr>
        <p:txBody>
          <a:bodyPr wrap="square">
            <a:spAutoFit/>
          </a:bodyPr>
          <a:lstStyle/>
          <a:p>
            <a:pPr algn="ctr" rtl="1">
              <a:defRPr sz="2000" b="0" i="0" u="none" strike="noStrike" kern="1200" spc="0" baseline="0">
                <a:solidFill>
                  <a:prstClr val="black">
                    <a:lumMod val="65000"/>
                    <a:lumOff val="35000"/>
                  </a:prstClr>
                </a:solidFill>
                <a:latin typeface="+mn-lt"/>
                <a:ea typeface="+mn-ea"/>
                <a:cs typeface="+mn-cs"/>
              </a:defRPr>
            </a:pPr>
            <a:r>
              <a:rPr lang="he-IL" sz="2400" b="1" dirty="0">
                <a:solidFill>
                  <a:sysClr val="windowText" lastClr="000000"/>
                </a:solidFill>
                <a:latin typeface="David" panose="020E0502060401010101" pitchFamily="34" charset="-79"/>
                <a:cs typeface="David" panose="020E0502060401010101" pitchFamily="34" charset="-79"/>
              </a:rPr>
              <a:t>ההכנסה הממוצעת ברוטו לחודש עבודה</a:t>
            </a:r>
            <a:r>
              <a:rPr lang="he-IL" sz="2400" b="1" baseline="0" dirty="0">
                <a:solidFill>
                  <a:sysClr val="windowText" lastClr="000000"/>
                </a:solidFill>
                <a:latin typeface="David" panose="020E0502060401010101" pitchFamily="34" charset="-79"/>
                <a:cs typeface="David" panose="020E0502060401010101" pitchFamily="34" charset="-79"/>
              </a:rPr>
              <a:t> </a:t>
            </a:r>
            <a:r>
              <a:rPr lang="he-IL" sz="2400" b="1" dirty="0">
                <a:solidFill>
                  <a:sysClr val="windowText" lastClr="000000"/>
                </a:solidFill>
                <a:latin typeface="David" panose="020E0502060401010101" pitchFamily="34" charset="-79"/>
                <a:cs typeface="David" panose="020E0502060401010101" pitchFamily="34" charset="-79"/>
              </a:rPr>
              <a:t>של נשים חרדיות </a:t>
            </a:r>
            <a:r>
              <a:rPr lang="he-IL" sz="2400" b="1" dirty="0">
                <a:solidFill>
                  <a:srgbClr val="FF0000"/>
                </a:solidFill>
                <a:latin typeface="David" panose="020E0502060401010101" pitchFamily="34" charset="-79"/>
                <a:cs typeface="David" panose="020E0502060401010101" pitchFamily="34" charset="-79"/>
              </a:rPr>
              <a:t>בנות</a:t>
            </a:r>
            <a:r>
              <a:rPr lang="he-IL" sz="2400" b="1" dirty="0">
                <a:solidFill>
                  <a:sysClr val="windowText" lastClr="000000"/>
                </a:solidFill>
                <a:latin typeface="David" panose="020E0502060401010101" pitchFamily="34" charset="-79"/>
                <a:cs typeface="David" panose="020E0502060401010101" pitchFamily="34" charset="-79"/>
              </a:rPr>
              <a:t> 34-25 מסיימות תארים אקדמיים, 2019 </a:t>
            </a:r>
            <a:r>
              <a:rPr lang="he-IL" sz="2400" b="0" dirty="0">
                <a:solidFill>
                  <a:sysClr val="windowText" lastClr="000000"/>
                </a:solidFill>
                <a:latin typeface="David" panose="020E0502060401010101" pitchFamily="34" charset="-79"/>
                <a:cs typeface="David" panose="020E0502060401010101" pitchFamily="34" charset="-79"/>
              </a:rPr>
              <a:t>(אלפי ש"ח)</a:t>
            </a:r>
          </a:p>
        </p:txBody>
      </p:sp>
    </p:spTree>
    <p:extLst>
      <p:ext uri="{BB962C8B-B14F-4D97-AF65-F5344CB8AC3E}">
        <p14:creationId xmlns:p14="http://schemas.microsoft.com/office/powerpoint/2010/main" val="102578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536D440A-4C8A-4C3D-91BE-B64E5FBFB94B}" type="slidenum">
              <a:rPr lang="he-IL" b="1" smtClean="0">
                <a:solidFill>
                  <a:srgbClr val="003E7E"/>
                </a:solidFill>
                <a:latin typeface="David" panose="020E0502060401010101" pitchFamily="34" charset="-79"/>
                <a:cs typeface="David" panose="020E0502060401010101" pitchFamily="34" charset="-79"/>
              </a:rPr>
              <a:t>24</a:t>
            </a:fld>
            <a:endParaRPr lang="aa-ET" b="1" dirty="0">
              <a:solidFill>
                <a:srgbClr val="003E7E"/>
              </a:solidFill>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4B8F2D69-7597-5FE2-EDB9-20305DB78251}"/>
              </a:ext>
            </a:extLst>
          </p:cNvPr>
          <p:cNvSpPr txBox="1"/>
          <p:nvPr/>
        </p:nvSpPr>
        <p:spPr>
          <a:xfrm>
            <a:off x="8105614" y="1387008"/>
            <a:ext cx="3324386" cy="1815882"/>
          </a:xfrm>
          <a:prstGeom prst="rect">
            <a:avLst/>
          </a:prstGeom>
          <a:noFill/>
        </p:spPr>
        <p:txBody>
          <a:bodyPr wrap="square">
            <a:spAutoFit/>
          </a:bodyPr>
          <a:lstStyle/>
          <a:p>
            <a:pPr algn="r" rtl="1"/>
            <a:r>
              <a:rPr lang="he-IL" sz="2800" b="1" dirty="0">
                <a:solidFill>
                  <a:srgbClr val="FF5E54"/>
                </a:solidFill>
                <a:latin typeface="David" panose="020E0502060401010101" pitchFamily="34" charset="-79"/>
                <a:cs typeface="David" panose="020E0502060401010101" pitchFamily="34" charset="-79"/>
              </a:rPr>
              <a:t>באוריינות מתמטית הגברים החרדים מיומנים יותר מהנשים החרדיות</a:t>
            </a:r>
            <a:endParaRPr lang="he-IL" sz="2000" dirty="0">
              <a:solidFill>
                <a:srgbClr val="003E7E"/>
              </a:solidFill>
              <a:effectLst/>
              <a:latin typeface="David" panose="020E0502060401010101" pitchFamily="34" charset="-79"/>
              <a:cs typeface="David" panose="020E0502060401010101" pitchFamily="34" charset="-79"/>
            </a:endParaRPr>
          </a:p>
        </p:txBody>
      </p:sp>
      <p:sp>
        <p:nvSpPr>
          <p:cNvPr id="4" name="TextBox 3">
            <a:extLst>
              <a:ext uri="{FF2B5EF4-FFF2-40B4-BE49-F238E27FC236}">
                <a16:creationId xmlns:a16="http://schemas.microsoft.com/office/drawing/2014/main" id="{8933088D-83EE-DFA8-58B4-B37A0CB31C36}"/>
              </a:ext>
            </a:extLst>
          </p:cNvPr>
          <p:cNvSpPr txBox="1"/>
          <p:nvPr/>
        </p:nvSpPr>
        <p:spPr>
          <a:xfrm>
            <a:off x="6411311" y="6545344"/>
            <a:ext cx="4922786" cy="307777"/>
          </a:xfrm>
          <a:prstGeom prst="rect">
            <a:avLst/>
          </a:prstGeom>
          <a:noFill/>
        </p:spPr>
        <p:txBody>
          <a:bodyPr wrap="square" rtlCol="0">
            <a:spAutoFit/>
          </a:bodyPr>
          <a:lstStyle/>
          <a:p>
            <a:pPr algn="r" rtl="1"/>
            <a:r>
              <a:rPr lang="he-IL" sz="1400" dirty="0">
                <a:solidFill>
                  <a:schemeClr val="bg1"/>
                </a:solidFill>
                <a:latin typeface="David" panose="020E0502060401010101" pitchFamily="34" charset="-79"/>
                <a:cs typeface="David" panose="020E0502060401010101" pitchFamily="34" charset="-79"/>
              </a:rPr>
              <a:t>המקור: </a:t>
            </a:r>
            <a:r>
              <a:rPr lang="he-IL" sz="1400" dirty="0" err="1">
                <a:solidFill>
                  <a:schemeClr val="bg1"/>
                </a:solidFill>
                <a:latin typeface="David" panose="020E0502060401010101" pitchFamily="34" charset="-79"/>
                <a:cs typeface="David" panose="020E0502060401010101" pitchFamily="34" charset="-79"/>
              </a:rPr>
              <a:t>הלמ"ס</a:t>
            </a:r>
            <a:r>
              <a:rPr lang="he-IL" sz="1400" dirty="0">
                <a:solidFill>
                  <a:schemeClr val="bg1"/>
                </a:solidFill>
                <a:latin typeface="David" panose="020E0502060401010101" pitchFamily="34" charset="-79"/>
                <a:cs typeface="David" panose="020E0502060401010101" pitchFamily="34" charset="-79"/>
              </a:rPr>
              <a:t> ועיבודי המועצה הלאומית לכלכלה.</a:t>
            </a:r>
          </a:p>
        </p:txBody>
      </p:sp>
      <p:graphicFrame>
        <p:nvGraphicFramePr>
          <p:cNvPr id="10" name="מציין מיקום תוכן 6"/>
          <p:cNvGraphicFramePr>
            <a:graphicFrameLocks/>
          </p:cNvGraphicFramePr>
          <p:nvPr>
            <p:extLst>
              <p:ext uri="{D42A27DB-BD31-4B8C-83A1-F6EECF244321}">
                <p14:modId xmlns:p14="http://schemas.microsoft.com/office/powerpoint/2010/main" val="1448815958"/>
              </p:ext>
            </p:extLst>
          </p:nvPr>
        </p:nvGraphicFramePr>
        <p:xfrm>
          <a:off x="168165" y="1261240"/>
          <a:ext cx="7767145" cy="526942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00633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D2605658-59D8-4F30-A280-48CAA88EDFFD}" type="slidenum">
              <a:rPr lang="he-IL" b="1" smtClean="0">
                <a:solidFill>
                  <a:srgbClr val="003E7E"/>
                </a:solidFill>
                <a:latin typeface="David" panose="020E0502060401010101" pitchFamily="34" charset="-79"/>
                <a:cs typeface="David" panose="020E0502060401010101" pitchFamily="34" charset="-79"/>
              </a:rPr>
              <a:t>25</a:t>
            </a:fld>
            <a:endParaRPr lang="aa-ET" b="1" dirty="0">
              <a:solidFill>
                <a:srgbClr val="003E7E"/>
              </a:solidFill>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4B8F2D69-7597-5FE2-EDB9-20305DB78251}"/>
              </a:ext>
            </a:extLst>
          </p:cNvPr>
          <p:cNvSpPr txBox="1"/>
          <p:nvPr/>
        </p:nvSpPr>
        <p:spPr>
          <a:xfrm>
            <a:off x="8336604" y="1387009"/>
            <a:ext cx="3093395" cy="2739211"/>
          </a:xfrm>
          <a:prstGeom prst="rect">
            <a:avLst/>
          </a:prstGeom>
          <a:noFill/>
        </p:spPr>
        <p:txBody>
          <a:bodyPr wrap="square">
            <a:spAutoFit/>
          </a:bodyPr>
          <a:lstStyle/>
          <a:p>
            <a:pPr algn="r" rtl="1"/>
            <a:r>
              <a:rPr lang="he-IL" sz="2800" b="1" dirty="0">
                <a:solidFill>
                  <a:srgbClr val="FF5E54"/>
                </a:solidFill>
                <a:latin typeface="David" panose="020E0502060401010101" pitchFamily="34" charset="-79"/>
                <a:cs typeface="David" panose="020E0502060401010101" pitchFamily="34" charset="-79"/>
              </a:rPr>
              <a:t>תחזית האוכלוסייה 2065</a:t>
            </a:r>
            <a:endParaRPr lang="he-IL" sz="2800" b="1" dirty="0">
              <a:solidFill>
                <a:srgbClr val="FF5E54"/>
              </a:solidFill>
              <a:effectLst/>
              <a:latin typeface="David" panose="020E0502060401010101" pitchFamily="34" charset="-79"/>
              <a:cs typeface="David" panose="020E0502060401010101" pitchFamily="34" charset="-79"/>
            </a:endParaRPr>
          </a:p>
          <a:p>
            <a:pPr algn="r" rtl="1"/>
            <a:br>
              <a:rPr lang="he-IL" dirty="0">
                <a:solidFill>
                  <a:srgbClr val="003E7E"/>
                </a:solidFill>
                <a:effectLst/>
                <a:latin typeface="David" panose="020E0502060401010101" pitchFamily="34" charset="-79"/>
                <a:cs typeface="David" panose="020E0502060401010101" pitchFamily="34" charset="-79"/>
              </a:rPr>
            </a:br>
            <a:endParaRPr lang="he-IL" dirty="0">
              <a:solidFill>
                <a:srgbClr val="003E7E"/>
              </a:solidFill>
              <a:effectLst/>
              <a:latin typeface="David" panose="020E0502060401010101" pitchFamily="34" charset="-79"/>
              <a:cs typeface="David" panose="020E0502060401010101" pitchFamily="34" charset="-79"/>
            </a:endParaRPr>
          </a:p>
          <a:p>
            <a:pPr algn="r" rtl="1"/>
            <a:r>
              <a:rPr lang="he-IL" sz="2000" dirty="0">
                <a:solidFill>
                  <a:srgbClr val="003E7E"/>
                </a:solidFill>
                <a:latin typeface="David" panose="020E0502060401010101" pitchFamily="34" charset="-79"/>
                <a:cs typeface="David" panose="020E0502060401010101" pitchFamily="34" charset="-79"/>
              </a:rPr>
              <a:t>החברה החרדית תהווה כשליש מאוכלוסיית ישראל, מעל רבע מכוח העבודה וכמחצית מילדי כיתה א'</a:t>
            </a:r>
            <a:endParaRPr lang="he-IL" sz="2000" dirty="0">
              <a:solidFill>
                <a:srgbClr val="003E7E"/>
              </a:solidFill>
              <a:effectLst/>
              <a:latin typeface="David" panose="020E0502060401010101" pitchFamily="34" charset="-79"/>
              <a:cs typeface="David" panose="020E0502060401010101" pitchFamily="34" charset="-79"/>
            </a:endParaRPr>
          </a:p>
        </p:txBody>
      </p:sp>
      <p:sp>
        <p:nvSpPr>
          <p:cNvPr id="4" name="TextBox 3">
            <a:extLst>
              <a:ext uri="{FF2B5EF4-FFF2-40B4-BE49-F238E27FC236}">
                <a16:creationId xmlns:a16="http://schemas.microsoft.com/office/drawing/2014/main" id="{8933088D-83EE-DFA8-58B4-B37A0CB31C36}"/>
              </a:ext>
            </a:extLst>
          </p:cNvPr>
          <p:cNvSpPr txBox="1"/>
          <p:nvPr/>
        </p:nvSpPr>
        <p:spPr>
          <a:xfrm>
            <a:off x="8467571" y="6545344"/>
            <a:ext cx="2866525" cy="307777"/>
          </a:xfrm>
          <a:prstGeom prst="rect">
            <a:avLst/>
          </a:prstGeom>
          <a:noFill/>
        </p:spPr>
        <p:txBody>
          <a:bodyPr wrap="square" rtlCol="0">
            <a:spAutoFit/>
          </a:bodyPr>
          <a:lstStyle/>
          <a:p>
            <a:pPr algn="r" rtl="1"/>
            <a:r>
              <a:rPr lang="he-IL" sz="1400" dirty="0">
                <a:solidFill>
                  <a:schemeClr val="bg1"/>
                </a:solidFill>
                <a:latin typeface="David" panose="020E0502060401010101" pitchFamily="34" charset="-79"/>
                <a:cs typeface="David" panose="020E0502060401010101" pitchFamily="34" charset="-79"/>
              </a:rPr>
              <a:t>המקור: </a:t>
            </a:r>
            <a:r>
              <a:rPr lang="he-IL" sz="1400" dirty="0" err="1">
                <a:solidFill>
                  <a:schemeClr val="bg1"/>
                </a:solidFill>
                <a:latin typeface="David" panose="020E0502060401010101" pitchFamily="34" charset="-79"/>
                <a:cs typeface="David" panose="020E0502060401010101" pitchFamily="34" charset="-79"/>
              </a:rPr>
              <a:t>הלמ"ס</a:t>
            </a:r>
            <a:r>
              <a:rPr lang="he-IL" sz="1400" dirty="0">
                <a:solidFill>
                  <a:schemeClr val="bg1"/>
                </a:solidFill>
                <a:latin typeface="David" panose="020E0502060401010101" pitchFamily="34" charset="-79"/>
                <a:cs typeface="David" panose="020E0502060401010101" pitchFamily="34" charset="-79"/>
              </a:rPr>
              <a:t> תחזית חלופה בינונית.</a:t>
            </a:r>
          </a:p>
        </p:txBody>
      </p:sp>
      <p:graphicFrame>
        <p:nvGraphicFramePr>
          <p:cNvPr id="15" name="מציין מיקום תוכן 7"/>
          <p:cNvGraphicFramePr>
            <a:graphicFrameLocks/>
          </p:cNvGraphicFramePr>
          <p:nvPr/>
        </p:nvGraphicFramePr>
        <p:xfrm>
          <a:off x="148856" y="1244008"/>
          <a:ext cx="7761767" cy="52099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18355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7C5FD445-8021-496F-9DC6-22A5BCA1D503}" type="slidenum">
              <a:rPr lang="he-IL" b="1" smtClean="0">
                <a:solidFill>
                  <a:srgbClr val="003E7E"/>
                </a:solidFill>
                <a:latin typeface="David" panose="020E0502060401010101" pitchFamily="34" charset="-79"/>
                <a:cs typeface="David" panose="020E0502060401010101" pitchFamily="34" charset="-79"/>
              </a:rPr>
              <a:t>3</a:t>
            </a:fld>
            <a:endParaRPr lang="aa-ET" b="1" dirty="0">
              <a:solidFill>
                <a:srgbClr val="003E7E"/>
              </a:solidFill>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4B8F2D69-7597-5FE2-EDB9-20305DB78251}"/>
              </a:ext>
            </a:extLst>
          </p:cNvPr>
          <p:cNvSpPr txBox="1"/>
          <p:nvPr/>
        </p:nvSpPr>
        <p:spPr>
          <a:xfrm>
            <a:off x="8699448" y="1679395"/>
            <a:ext cx="3324386" cy="1815882"/>
          </a:xfrm>
          <a:prstGeom prst="rect">
            <a:avLst/>
          </a:prstGeom>
          <a:noFill/>
        </p:spPr>
        <p:txBody>
          <a:bodyPr wrap="square">
            <a:spAutoFit/>
          </a:bodyPr>
          <a:lstStyle/>
          <a:p>
            <a:pPr algn="r" rtl="1"/>
            <a:r>
              <a:rPr lang="he-IL" sz="2800" b="1" dirty="0">
                <a:solidFill>
                  <a:srgbClr val="FF5E54"/>
                </a:solidFill>
                <a:latin typeface="David" panose="020E0502060401010101" pitchFamily="34" charset="-79"/>
                <a:cs typeface="David" panose="020E0502060401010101" pitchFamily="34" charset="-79"/>
              </a:rPr>
              <a:t>מגמת עלייה בולטת במשלבים תעסוקה ולימודים בישיבה כבר בגיל כיתה י"ג</a:t>
            </a:r>
            <a:endParaRPr lang="he-IL" sz="2800" b="1" dirty="0">
              <a:solidFill>
                <a:srgbClr val="FF5E54"/>
              </a:solidFill>
              <a:effectLst/>
              <a:latin typeface="David" panose="020E0502060401010101" pitchFamily="34" charset="-79"/>
              <a:cs typeface="David" panose="020E0502060401010101" pitchFamily="34" charset="-79"/>
            </a:endParaRPr>
          </a:p>
        </p:txBody>
      </p:sp>
      <p:sp>
        <p:nvSpPr>
          <p:cNvPr id="5" name="TextBox 8">
            <a:extLst>
              <a:ext uri="{FF2B5EF4-FFF2-40B4-BE49-F238E27FC236}">
                <a16:creationId xmlns:a16="http://schemas.microsoft.com/office/drawing/2014/main" id="{4F50E55A-2540-C764-60B4-EE3EB8493CEC}"/>
              </a:ext>
            </a:extLst>
          </p:cNvPr>
          <p:cNvSpPr txBox="1"/>
          <p:nvPr/>
        </p:nvSpPr>
        <p:spPr>
          <a:xfrm>
            <a:off x="-85808" y="152239"/>
            <a:ext cx="8264581" cy="830997"/>
          </a:xfrm>
          <a:prstGeom prst="rect">
            <a:avLst/>
          </a:prstGeom>
          <a:noFill/>
        </p:spPr>
        <p:txBody>
          <a:bodyPr wrap="square">
            <a:spAutoFit/>
          </a:bodyPr>
          <a:lstStyle/>
          <a:p>
            <a:pPr algn="ctr" rtl="1"/>
            <a:r>
              <a:rPr lang="he-IL" sz="2400" b="1" i="0" u="none" strike="noStrike" baseline="0" dirty="0">
                <a:solidFill>
                  <a:srgbClr val="002060"/>
                </a:solidFill>
                <a:effectLst/>
                <a:latin typeface="David" panose="020E0502060401010101" pitchFamily="34" charset="-79"/>
                <a:cs typeface="David" panose="020E0502060401010101" pitchFamily="34" charset="-79"/>
              </a:rPr>
              <a:t>ההתפלגות השנתית של לימודים בישיבה גדולה/תעסוקה של בנים חרדים בגיל כיתה י"ג, שהיו בחינוך החרדי בכיתה י"א, 2003–2019 </a:t>
            </a:r>
            <a:r>
              <a:rPr lang="he-IL" sz="2400" b="1" dirty="0">
                <a:solidFill>
                  <a:srgbClr val="002060"/>
                </a:solidFill>
                <a:latin typeface="David" panose="020E0502060401010101" pitchFamily="34" charset="-79"/>
                <a:cs typeface="David" panose="020E0502060401010101" pitchFamily="34" charset="-79"/>
              </a:rPr>
              <a:t> </a:t>
            </a:r>
            <a:r>
              <a:rPr lang="he-IL" sz="2400" dirty="0">
                <a:solidFill>
                  <a:srgbClr val="002060"/>
                </a:solidFill>
                <a:latin typeface="David" panose="020E0502060401010101" pitchFamily="34" charset="-79"/>
                <a:cs typeface="David" panose="020E0502060401010101" pitchFamily="34" charset="-79"/>
              </a:rPr>
              <a:t>(%)</a:t>
            </a:r>
            <a:endParaRPr lang="he-IL" sz="1600" dirty="0">
              <a:solidFill>
                <a:srgbClr val="002060"/>
              </a:solidFill>
              <a:effectLst/>
              <a:latin typeface="David" panose="020E0502060401010101" pitchFamily="34" charset="-79"/>
              <a:cs typeface="David" panose="020E0502060401010101" pitchFamily="34" charset="-79"/>
            </a:endParaRPr>
          </a:p>
        </p:txBody>
      </p:sp>
      <p:graphicFrame>
        <p:nvGraphicFramePr>
          <p:cNvPr id="4" name="תרשים 3">
            <a:extLst>
              <a:ext uri="{FF2B5EF4-FFF2-40B4-BE49-F238E27FC236}">
                <a16:creationId xmlns:a16="http://schemas.microsoft.com/office/drawing/2014/main" id="{50612FD5-ED7A-CFBD-F37A-D03254E130D7}"/>
              </a:ext>
            </a:extLst>
          </p:cNvPr>
          <p:cNvGraphicFramePr>
            <a:graphicFrameLocks noGrp="1"/>
          </p:cNvGraphicFramePr>
          <p:nvPr>
            <p:extLst>
              <p:ext uri="{D42A27DB-BD31-4B8C-83A1-F6EECF244321}">
                <p14:modId xmlns:p14="http://schemas.microsoft.com/office/powerpoint/2010/main" val="4007955630"/>
              </p:ext>
            </p:extLst>
          </p:nvPr>
        </p:nvGraphicFramePr>
        <p:xfrm>
          <a:off x="168166" y="1261241"/>
          <a:ext cx="7756634" cy="52694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378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F5898845-BC3A-42F7-81CB-2BBBD2C26787}" type="slidenum">
              <a:rPr lang="he-IL" b="1" smtClean="0">
                <a:solidFill>
                  <a:srgbClr val="003E7E"/>
                </a:solidFill>
                <a:latin typeface="David" panose="020E0502060401010101" pitchFamily="34" charset="-79"/>
                <a:cs typeface="David" panose="020E0502060401010101" pitchFamily="34" charset="-79"/>
              </a:rPr>
              <a:t>4</a:t>
            </a:fld>
            <a:endParaRPr lang="aa-ET" b="1" dirty="0">
              <a:solidFill>
                <a:srgbClr val="003E7E"/>
              </a:solidFill>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4B8F2D69-7597-5FE2-EDB9-20305DB78251}"/>
              </a:ext>
            </a:extLst>
          </p:cNvPr>
          <p:cNvSpPr txBox="1"/>
          <p:nvPr/>
        </p:nvSpPr>
        <p:spPr>
          <a:xfrm>
            <a:off x="9767965" y="1637166"/>
            <a:ext cx="2284676" cy="1815882"/>
          </a:xfrm>
          <a:prstGeom prst="rect">
            <a:avLst/>
          </a:prstGeom>
          <a:noFill/>
        </p:spPr>
        <p:txBody>
          <a:bodyPr wrap="square">
            <a:spAutoFit/>
          </a:bodyPr>
          <a:lstStyle/>
          <a:p>
            <a:pPr algn="r" rtl="1"/>
            <a:r>
              <a:rPr lang="he-IL" sz="2800" b="1" dirty="0">
                <a:solidFill>
                  <a:srgbClr val="FF5E54"/>
                </a:solidFill>
                <a:effectLst/>
                <a:latin typeface="David" panose="020E0502060401010101" pitchFamily="34" charset="-79"/>
                <a:cs typeface="David" panose="020E0502060401010101" pitchFamily="34" charset="-79"/>
              </a:rPr>
              <a:t>שיעור ההתמדה בישיבות גדולות ובכוללים קטן עם הזמן שחולף</a:t>
            </a:r>
            <a:endParaRPr lang="he-IL" sz="2000" dirty="0">
              <a:solidFill>
                <a:srgbClr val="003E7E"/>
              </a:solidFill>
              <a:effectLst/>
              <a:latin typeface="David" panose="020E0502060401010101" pitchFamily="34" charset="-79"/>
              <a:cs typeface="David" panose="020E0502060401010101" pitchFamily="34" charset="-79"/>
            </a:endParaRPr>
          </a:p>
        </p:txBody>
      </p:sp>
      <p:sp>
        <p:nvSpPr>
          <p:cNvPr id="10" name="TextBox 9"/>
          <p:cNvSpPr txBox="1"/>
          <p:nvPr/>
        </p:nvSpPr>
        <p:spPr>
          <a:xfrm>
            <a:off x="5068705" y="1678246"/>
            <a:ext cx="3816424" cy="369332"/>
          </a:xfrm>
          <a:prstGeom prst="rect">
            <a:avLst/>
          </a:prstGeom>
          <a:noFill/>
        </p:spPr>
        <p:txBody>
          <a:bodyPr wrap="square" rtlCol="1">
            <a:spAutoFit/>
          </a:bodyPr>
          <a:lstStyle/>
          <a:p>
            <a:pPr algn="ctr"/>
            <a:r>
              <a:rPr lang="he-IL" dirty="0">
                <a:latin typeface="David" panose="020E0502060401010101" pitchFamily="34" charset="-79"/>
                <a:cs typeface="David" panose="020E0502060401010101" pitchFamily="34" charset="-79"/>
              </a:rPr>
              <a:t>למדו בישיבה גדולה בגיל 18 בשנת </a:t>
            </a:r>
            <a:r>
              <a:rPr lang="he-IL" b="1" dirty="0">
                <a:latin typeface="David" panose="020E0502060401010101" pitchFamily="34" charset="-79"/>
                <a:cs typeface="David" panose="020E0502060401010101" pitchFamily="34" charset="-79"/>
              </a:rPr>
              <a:t>1997</a:t>
            </a:r>
            <a:endParaRPr lang="he-IL" dirty="0">
              <a:latin typeface="David" panose="020E0502060401010101" pitchFamily="34" charset="-79"/>
              <a:cs typeface="David" panose="020E0502060401010101" pitchFamily="34" charset="-79"/>
            </a:endParaRPr>
          </a:p>
        </p:txBody>
      </p:sp>
      <p:sp>
        <p:nvSpPr>
          <p:cNvPr id="11" name="TextBox 10"/>
          <p:cNvSpPr txBox="1"/>
          <p:nvPr/>
        </p:nvSpPr>
        <p:spPr>
          <a:xfrm>
            <a:off x="438130" y="1662638"/>
            <a:ext cx="3960440" cy="369332"/>
          </a:xfrm>
          <a:prstGeom prst="rect">
            <a:avLst/>
          </a:prstGeom>
          <a:noFill/>
        </p:spPr>
        <p:txBody>
          <a:bodyPr wrap="square" rtlCol="1">
            <a:spAutoFit/>
          </a:bodyPr>
          <a:lstStyle/>
          <a:p>
            <a:pPr algn="ctr"/>
            <a:r>
              <a:rPr lang="he-IL" dirty="0">
                <a:latin typeface="David" panose="020E0502060401010101" pitchFamily="34" charset="-79"/>
                <a:cs typeface="David" panose="020E0502060401010101" pitchFamily="34" charset="-79"/>
              </a:rPr>
              <a:t>למדו בישיבה גדולה בגיל 18 בשנת </a:t>
            </a:r>
            <a:r>
              <a:rPr lang="he-IL" b="1" dirty="0">
                <a:latin typeface="David" panose="020E0502060401010101" pitchFamily="34" charset="-79"/>
                <a:cs typeface="David" panose="020E0502060401010101" pitchFamily="34" charset="-79"/>
              </a:rPr>
              <a:t>2007</a:t>
            </a:r>
            <a:endParaRPr lang="he-IL" dirty="0">
              <a:latin typeface="David" panose="020E0502060401010101" pitchFamily="34" charset="-79"/>
              <a:cs typeface="David" panose="020E0502060401010101" pitchFamily="34" charset="-79"/>
            </a:endParaRPr>
          </a:p>
        </p:txBody>
      </p:sp>
      <p:pic>
        <p:nvPicPr>
          <p:cNvPr id="14" name="תמונה 13"/>
          <p:cNvPicPr>
            <a:picLocks noChangeAspect="1"/>
          </p:cNvPicPr>
          <p:nvPr/>
        </p:nvPicPr>
        <p:blipFill>
          <a:blip r:embed="rId4"/>
          <a:stretch>
            <a:fillRect/>
          </a:stretch>
        </p:blipFill>
        <p:spPr>
          <a:xfrm>
            <a:off x="3080880" y="5438136"/>
            <a:ext cx="3691221" cy="239558"/>
          </a:xfrm>
          <a:prstGeom prst="rect">
            <a:avLst/>
          </a:prstGeom>
        </p:spPr>
      </p:pic>
      <p:sp>
        <p:nvSpPr>
          <p:cNvPr id="15" name="TextBox 14"/>
          <p:cNvSpPr txBox="1"/>
          <p:nvPr/>
        </p:nvSpPr>
        <p:spPr>
          <a:xfrm>
            <a:off x="220738" y="181655"/>
            <a:ext cx="8349050" cy="830997"/>
          </a:xfrm>
          <a:prstGeom prst="rect">
            <a:avLst/>
          </a:prstGeom>
          <a:noFill/>
        </p:spPr>
        <p:txBody>
          <a:bodyPr wrap="square" rtlCol="1">
            <a:spAutoFit/>
          </a:bodyPr>
          <a:lstStyle/>
          <a:p>
            <a:pPr algn="ctr"/>
            <a:r>
              <a:rPr lang="he-IL" sz="2400" b="1" dirty="0">
                <a:solidFill>
                  <a:srgbClr val="002060"/>
                </a:solidFill>
                <a:latin typeface="David" panose="020E0502060401010101" pitchFamily="34" charset="-79"/>
                <a:cs typeface="David" panose="020E0502060401010101" pitchFamily="34" charset="-79"/>
              </a:rPr>
              <a:t>שיעורי ההתמדה בישיבה גדולה/כולל כתלות במספר השנים שחלפו מאז הלימודים שם בגיל 18, לפי שנת הלימודים בגיל 18 והזרם </a:t>
            </a:r>
            <a:r>
              <a:rPr lang="he-IL" sz="2400" dirty="0">
                <a:solidFill>
                  <a:srgbClr val="002060"/>
                </a:solidFill>
                <a:latin typeface="David" panose="020E0502060401010101" pitchFamily="34" charset="-79"/>
                <a:cs typeface="David" panose="020E0502060401010101" pitchFamily="34" charset="-79"/>
              </a:rPr>
              <a:t>(%)</a:t>
            </a:r>
            <a:endParaRPr lang="he-IL" sz="2400" dirty="0">
              <a:solidFill>
                <a:srgbClr val="002060"/>
              </a:solidFill>
            </a:endParaRPr>
          </a:p>
        </p:txBody>
      </p:sp>
      <p:pic>
        <p:nvPicPr>
          <p:cNvPr id="4" name="תמונה 3">
            <a:extLst>
              <a:ext uri="{FF2B5EF4-FFF2-40B4-BE49-F238E27FC236}">
                <a16:creationId xmlns:a16="http://schemas.microsoft.com/office/drawing/2014/main" id="{1E636795-D9BA-FE4D-18A4-714D2BB96688}"/>
              </a:ext>
            </a:extLst>
          </p:cNvPr>
          <p:cNvPicPr>
            <a:picLocks noChangeAspect="1"/>
          </p:cNvPicPr>
          <p:nvPr/>
        </p:nvPicPr>
        <p:blipFill>
          <a:blip r:embed="rId5"/>
          <a:stretch>
            <a:fillRect/>
          </a:stretch>
        </p:blipFill>
        <p:spPr>
          <a:xfrm>
            <a:off x="4927898" y="2111678"/>
            <a:ext cx="4545344" cy="2970579"/>
          </a:xfrm>
          <a:prstGeom prst="rect">
            <a:avLst/>
          </a:prstGeom>
        </p:spPr>
      </p:pic>
      <p:pic>
        <p:nvPicPr>
          <p:cNvPr id="8" name="תמונה 7">
            <a:extLst>
              <a:ext uri="{FF2B5EF4-FFF2-40B4-BE49-F238E27FC236}">
                <a16:creationId xmlns:a16="http://schemas.microsoft.com/office/drawing/2014/main" id="{82AF41AE-E163-E52A-DFAB-65CB194C8B86}"/>
              </a:ext>
            </a:extLst>
          </p:cNvPr>
          <p:cNvPicPr>
            <a:picLocks noChangeAspect="1"/>
          </p:cNvPicPr>
          <p:nvPr/>
        </p:nvPicPr>
        <p:blipFill>
          <a:blip r:embed="rId6"/>
          <a:stretch>
            <a:fillRect/>
          </a:stretch>
        </p:blipFill>
        <p:spPr>
          <a:xfrm>
            <a:off x="-13296" y="2047579"/>
            <a:ext cx="4646471" cy="3034678"/>
          </a:xfrm>
          <a:prstGeom prst="rect">
            <a:avLst/>
          </a:prstGeom>
        </p:spPr>
      </p:pic>
    </p:spTree>
    <p:extLst>
      <p:ext uri="{BB962C8B-B14F-4D97-AF65-F5344CB8AC3E}">
        <p14:creationId xmlns:p14="http://schemas.microsoft.com/office/powerpoint/2010/main" val="750630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11032" y="0"/>
            <a:ext cx="12192000" cy="6858000"/>
          </a:xfrm>
          <a:prstGeom prst="rect">
            <a:avLst/>
          </a:prstGeom>
        </p:spPr>
      </p:pic>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82BFCFCB-5BC9-44A7-B421-D2FE727673C8}" type="slidenum">
              <a:rPr lang="he-IL" b="1" smtClean="0">
                <a:solidFill>
                  <a:srgbClr val="003E7E"/>
                </a:solidFill>
                <a:latin typeface="David" panose="020E0502060401010101" pitchFamily="34" charset="-79"/>
                <a:cs typeface="David" panose="020E0502060401010101" pitchFamily="34" charset="-79"/>
              </a:rPr>
              <a:t>5</a:t>
            </a:fld>
            <a:endParaRPr lang="aa-ET" b="1" dirty="0">
              <a:solidFill>
                <a:srgbClr val="003E7E"/>
              </a:solidFill>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4B8F2D69-7597-5FE2-EDB9-20305DB78251}"/>
              </a:ext>
            </a:extLst>
          </p:cNvPr>
          <p:cNvSpPr txBox="1"/>
          <p:nvPr/>
        </p:nvSpPr>
        <p:spPr>
          <a:xfrm>
            <a:off x="8977080" y="1371618"/>
            <a:ext cx="3105452" cy="1815882"/>
          </a:xfrm>
          <a:prstGeom prst="rect">
            <a:avLst/>
          </a:prstGeom>
          <a:noFill/>
        </p:spPr>
        <p:txBody>
          <a:bodyPr wrap="square">
            <a:spAutoFit/>
          </a:bodyPr>
          <a:lstStyle/>
          <a:p>
            <a:pPr algn="r" rtl="1"/>
            <a:r>
              <a:rPr lang="he-IL" sz="2800" b="1" dirty="0">
                <a:solidFill>
                  <a:srgbClr val="FF5E54"/>
                </a:solidFill>
                <a:latin typeface="David" panose="020E0502060401010101" pitchFamily="34" charset="-79"/>
                <a:cs typeface="David" panose="020E0502060401010101" pitchFamily="34" charset="-79"/>
              </a:rPr>
              <a:t>ירידה בולטת בשיעור הגברים החרדים הצעירים הלומדים בכולל ואינם עובדים</a:t>
            </a:r>
            <a:endParaRPr lang="he-IL" sz="2000" dirty="0">
              <a:solidFill>
                <a:srgbClr val="003E7E"/>
              </a:solidFill>
              <a:effectLst/>
              <a:latin typeface="David" panose="020E0502060401010101" pitchFamily="34" charset="-79"/>
              <a:cs typeface="David" panose="020E0502060401010101" pitchFamily="34" charset="-79"/>
            </a:endParaRPr>
          </a:p>
        </p:txBody>
      </p:sp>
      <p:graphicFrame>
        <p:nvGraphicFramePr>
          <p:cNvPr id="10" name="מציין מיקום תוכן 3">
            <a:extLst>
              <a:ext uri="{FF2B5EF4-FFF2-40B4-BE49-F238E27FC236}">
                <a16:creationId xmlns:a16="http://schemas.microsoft.com/office/drawing/2014/main" id="{00000000-0008-0000-0200-00000A000000}"/>
              </a:ext>
            </a:extLst>
          </p:cNvPr>
          <p:cNvGraphicFramePr>
            <a:graphicFrameLocks/>
          </p:cNvGraphicFramePr>
          <p:nvPr>
            <p:extLst>
              <p:ext uri="{D42A27DB-BD31-4B8C-83A1-F6EECF244321}">
                <p14:modId xmlns:p14="http://schemas.microsoft.com/office/powerpoint/2010/main" val="3678540368"/>
              </p:ext>
            </p:extLst>
          </p:nvPr>
        </p:nvGraphicFramePr>
        <p:xfrm>
          <a:off x="109468" y="1229753"/>
          <a:ext cx="8968271" cy="5300914"/>
        </p:xfrm>
        <a:graphic>
          <a:graphicData uri="http://schemas.openxmlformats.org/drawingml/2006/chart">
            <c:chart xmlns:c="http://schemas.openxmlformats.org/drawingml/2006/chart" xmlns:r="http://schemas.openxmlformats.org/officeDocument/2006/relationships" r:id="rId4"/>
          </a:graphicData>
        </a:graphic>
      </p:graphicFrame>
      <p:sp>
        <p:nvSpPr>
          <p:cNvPr id="6" name="תיבת טקסט 5">
            <a:extLst>
              <a:ext uri="{FF2B5EF4-FFF2-40B4-BE49-F238E27FC236}">
                <a16:creationId xmlns:a16="http://schemas.microsoft.com/office/drawing/2014/main" id="{759CD81D-6294-20FA-FB16-A2BA5A9002CD}"/>
              </a:ext>
            </a:extLst>
          </p:cNvPr>
          <p:cNvSpPr txBox="1"/>
          <p:nvPr/>
        </p:nvSpPr>
        <p:spPr>
          <a:xfrm>
            <a:off x="657922" y="135463"/>
            <a:ext cx="6602414" cy="830997"/>
          </a:xfrm>
          <a:prstGeom prst="rect">
            <a:avLst/>
          </a:prstGeom>
          <a:noFill/>
        </p:spPr>
        <p:txBody>
          <a:bodyPr wrap="square">
            <a:spAutoFit/>
          </a:bodyPr>
          <a:lstStyle/>
          <a:p>
            <a:pPr algn="ctr" rtl="1">
              <a:defRPr sz="1400" b="0" i="0" u="none" strike="noStrike" kern="1200" spc="0" baseline="0">
                <a:solidFill>
                  <a:prstClr val="black">
                    <a:lumMod val="65000"/>
                    <a:lumOff val="35000"/>
                  </a:prstClr>
                </a:solidFill>
                <a:latin typeface="+mn-lt"/>
                <a:ea typeface="+mn-ea"/>
                <a:cs typeface="+mn-cs"/>
              </a:defRPr>
            </a:pPr>
            <a:r>
              <a:rPr lang="he-IL" sz="2400" b="1" dirty="0">
                <a:solidFill>
                  <a:srgbClr val="002060"/>
                </a:solidFill>
                <a:latin typeface="David" panose="020E0502060401010101" pitchFamily="34" charset="-79"/>
                <a:cs typeface="David" panose="020E0502060401010101" pitchFamily="34" charset="-79"/>
              </a:rPr>
              <a:t>לימודים בכולל ותעסוקה של גברים חרדים בני 34-25</a:t>
            </a:r>
          </a:p>
          <a:p>
            <a:pPr algn="ctr" rtl="1">
              <a:defRPr sz="1400" b="0" i="0" u="none" strike="noStrike" kern="1200" spc="0" baseline="0">
                <a:solidFill>
                  <a:prstClr val="black">
                    <a:lumMod val="65000"/>
                    <a:lumOff val="35000"/>
                  </a:prstClr>
                </a:solidFill>
                <a:latin typeface="+mn-lt"/>
                <a:ea typeface="+mn-ea"/>
                <a:cs typeface="+mn-cs"/>
              </a:defRPr>
            </a:pPr>
            <a:r>
              <a:rPr lang="he-IL" sz="2400" b="1" dirty="0">
                <a:solidFill>
                  <a:srgbClr val="002060"/>
                </a:solidFill>
                <a:latin typeface="David" panose="020E0502060401010101" pitchFamily="34" charset="-79"/>
                <a:cs typeface="David" panose="020E0502060401010101" pitchFamily="34" charset="-79"/>
              </a:rPr>
              <a:t> 2007–2019 </a:t>
            </a:r>
            <a:r>
              <a:rPr lang="he-IL" sz="2400" dirty="0">
                <a:solidFill>
                  <a:srgbClr val="002060"/>
                </a:solidFill>
                <a:latin typeface="David" panose="020E0502060401010101" pitchFamily="34" charset="-79"/>
                <a:cs typeface="David" panose="020E0502060401010101" pitchFamily="34" charset="-79"/>
              </a:rPr>
              <a:t>(%)</a:t>
            </a:r>
          </a:p>
        </p:txBody>
      </p:sp>
    </p:spTree>
    <p:extLst>
      <p:ext uri="{BB962C8B-B14F-4D97-AF65-F5344CB8AC3E}">
        <p14:creationId xmlns:p14="http://schemas.microsoft.com/office/powerpoint/2010/main" val="1587638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6D5F53FC-6927-46A2-B8CE-56149FC217A9}" type="slidenum">
              <a:rPr lang="he-IL" b="1" smtClean="0">
                <a:solidFill>
                  <a:srgbClr val="003E7E"/>
                </a:solidFill>
                <a:latin typeface="David" panose="020E0502060401010101" pitchFamily="34" charset="-79"/>
                <a:cs typeface="David" panose="020E0502060401010101" pitchFamily="34" charset="-79"/>
              </a:rPr>
              <a:t>6</a:t>
            </a:fld>
            <a:endParaRPr lang="aa-ET" b="1" dirty="0">
              <a:solidFill>
                <a:srgbClr val="003E7E"/>
              </a:solidFill>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4B8F2D69-7597-5FE2-EDB9-20305DB78251}"/>
              </a:ext>
            </a:extLst>
          </p:cNvPr>
          <p:cNvSpPr txBox="1"/>
          <p:nvPr/>
        </p:nvSpPr>
        <p:spPr>
          <a:xfrm>
            <a:off x="8486613" y="1466521"/>
            <a:ext cx="3324386" cy="1384995"/>
          </a:xfrm>
          <a:prstGeom prst="rect">
            <a:avLst/>
          </a:prstGeom>
          <a:noFill/>
        </p:spPr>
        <p:txBody>
          <a:bodyPr wrap="square">
            <a:spAutoFit/>
          </a:bodyPr>
          <a:lstStyle/>
          <a:p>
            <a:pPr algn="r" rtl="1"/>
            <a:r>
              <a:rPr lang="he-IL" sz="2800" b="1" dirty="0">
                <a:solidFill>
                  <a:srgbClr val="FF5E54"/>
                </a:solidFill>
                <a:latin typeface="David" panose="020E0502060401010101" pitchFamily="34" charset="-79"/>
                <a:cs typeface="David" panose="020E0502060401010101" pitchFamily="34" charset="-79"/>
              </a:rPr>
              <a:t>שיעור הלומדים בכולל שאינם עובדים גבוה בהרבה בזרם הליטאי</a:t>
            </a:r>
            <a:endParaRPr lang="he-IL" sz="2000" dirty="0">
              <a:solidFill>
                <a:srgbClr val="003E7E"/>
              </a:solidFill>
              <a:effectLst/>
              <a:latin typeface="David" panose="020E0502060401010101" pitchFamily="34" charset="-79"/>
              <a:cs typeface="David" panose="020E0502060401010101" pitchFamily="34" charset="-79"/>
            </a:endParaRPr>
          </a:p>
        </p:txBody>
      </p:sp>
      <p:graphicFrame>
        <p:nvGraphicFramePr>
          <p:cNvPr id="10" name="מציין מיקום תוכן 5">
            <a:extLst>
              <a:ext uri="{FF2B5EF4-FFF2-40B4-BE49-F238E27FC236}">
                <a16:creationId xmlns:a16="http://schemas.microsoft.com/office/drawing/2014/main" id="{00000000-0008-0000-0200-00000D000000}"/>
              </a:ext>
            </a:extLst>
          </p:cNvPr>
          <p:cNvGraphicFramePr>
            <a:graphicFrameLocks/>
          </p:cNvGraphicFramePr>
          <p:nvPr>
            <p:extLst>
              <p:ext uri="{D42A27DB-BD31-4B8C-83A1-F6EECF244321}">
                <p14:modId xmlns:p14="http://schemas.microsoft.com/office/powerpoint/2010/main" val="3256394002"/>
              </p:ext>
            </p:extLst>
          </p:nvPr>
        </p:nvGraphicFramePr>
        <p:xfrm>
          <a:off x="178675" y="1261241"/>
          <a:ext cx="7926938" cy="5227428"/>
        </p:xfrm>
        <a:graphic>
          <a:graphicData uri="http://schemas.openxmlformats.org/drawingml/2006/chart">
            <c:chart xmlns:c="http://schemas.openxmlformats.org/drawingml/2006/chart" xmlns:r="http://schemas.openxmlformats.org/officeDocument/2006/relationships" r:id="rId4"/>
          </a:graphicData>
        </a:graphic>
      </p:graphicFrame>
      <p:sp>
        <p:nvSpPr>
          <p:cNvPr id="6" name="תיבת טקסט 5">
            <a:extLst>
              <a:ext uri="{FF2B5EF4-FFF2-40B4-BE49-F238E27FC236}">
                <a16:creationId xmlns:a16="http://schemas.microsoft.com/office/drawing/2014/main" id="{0BB6BE03-EDD9-14C8-DE84-DBFA7C9CFF7D}"/>
              </a:ext>
            </a:extLst>
          </p:cNvPr>
          <p:cNvSpPr txBox="1"/>
          <p:nvPr/>
        </p:nvSpPr>
        <p:spPr>
          <a:xfrm>
            <a:off x="710788" y="215122"/>
            <a:ext cx="6314037" cy="830997"/>
          </a:xfrm>
          <a:prstGeom prst="rect">
            <a:avLst/>
          </a:prstGeom>
          <a:noFill/>
        </p:spPr>
        <p:txBody>
          <a:bodyPr wrap="square">
            <a:spAutoFit/>
          </a:bodyPr>
          <a:lstStyle/>
          <a:p>
            <a:pPr algn="ctr" rtl="1">
              <a:defRPr sz="1400" b="0" i="0" u="none" strike="noStrike" kern="1200" spc="0" baseline="0">
                <a:solidFill>
                  <a:prstClr val="black">
                    <a:lumMod val="65000"/>
                    <a:lumOff val="35000"/>
                  </a:prstClr>
                </a:solidFill>
                <a:latin typeface="+mn-lt"/>
                <a:ea typeface="+mn-ea"/>
                <a:cs typeface="+mn-cs"/>
              </a:defRPr>
            </a:pPr>
            <a:r>
              <a:rPr lang="he-IL" sz="2400" b="1" i="0" u="none" strike="noStrike" baseline="0" dirty="0">
                <a:solidFill>
                  <a:srgbClr val="002060"/>
                </a:solidFill>
                <a:effectLst/>
                <a:latin typeface="David" panose="020E0502060401010101" pitchFamily="34" charset="-79"/>
                <a:cs typeface="David" panose="020E0502060401010101" pitchFamily="34" charset="-79"/>
              </a:rPr>
              <a:t>לימודים בכולל ותעסוקה</a:t>
            </a:r>
            <a:r>
              <a:rPr lang="he-IL" sz="2400" b="0" i="0" u="none" strike="noStrike" baseline="0" dirty="0">
                <a:solidFill>
                  <a:srgbClr val="002060"/>
                </a:solidFill>
                <a:effectLst/>
                <a:latin typeface="David" panose="020E0502060401010101" pitchFamily="34" charset="-79"/>
                <a:cs typeface="David" panose="020E0502060401010101" pitchFamily="34" charset="-79"/>
              </a:rPr>
              <a:t> </a:t>
            </a:r>
            <a:r>
              <a:rPr lang="he-IL" sz="2400" b="1" i="0" u="none" strike="noStrike" baseline="0" dirty="0">
                <a:solidFill>
                  <a:srgbClr val="002060"/>
                </a:solidFill>
                <a:effectLst/>
                <a:latin typeface="David" panose="020E0502060401010101" pitchFamily="34" charset="-79"/>
                <a:cs typeface="David" panose="020E0502060401010101" pitchFamily="34" charset="-79"/>
              </a:rPr>
              <a:t>של גברים חרדים בני 34-25</a:t>
            </a:r>
            <a:br>
              <a:rPr lang="he-IL" sz="2400" b="1" i="0" u="none" strike="noStrike" baseline="0" dirty="0">
                <a:solidFill>
                  <a:srgbClr val="002060"/>
                </a:solidFill>
                <a:effectLst/>
                <a:latin typeface="David" panose="020E0502060401010101" pitchFamily="34" charset="-79"/>
                <a:cs typeface="David" panose="020E0502060401010101" pitchFamily="34" charset="-79"/>
              </a:rPr>
            </a:br>
            <a:r>
              <a:rPr lang="he-IL" sz="2400" b="1" i="0" u="none" strike="noStrike" baseline="0" dirty="0">
                <a:solidFill>
                  <a:srgbClr val="002060"/>
                </a:solidFill>
                <a:effectLst/>
                <a:latin typeface="David" panose="020E0502060401010101" pitchFamily="34" charset="-79"/>
                <a:cs typeface="David" panose="020E0502060401010101" pitchFamily="34" charset="-79"/>
              </a:rPr>
              <a:t> לפי זרם, 2019 </a:t>
            </a:r>
            <a:r>
              <a:rPr lang="he-IL" sz="2400" i="0" u="none" strike="noStrike" baseline="0" dirty="0">
                <a:solidFill>
                  <a:srgbClr val="002060"/>
                </a:solidFill>
                <a:effectLst/>
                <a:latin typeface="David" panose="020E0502060401010101" pitchFamily="34" charset="-79"/>
                <a:cs typeface="David" panose="020E0502060401010101" pitchFamily="34" charset="-79"/>
              </a:rPr>
              <a:t>(</a:t>
            </a:r>
            <a:r>
              <a:rPr lang="he-IL" sz="2400" dirty="0">
                <a:solidFill>
                  <a:srgbClr val="002060"/>
                </a:solidFill>
                <a:latin typeface="David" panose="020E0502060401010101" pitchFamily="34" charset="-79"/>
                <a:cs typeface="David" panose="020E0502060401010101" pitchFamily="34" charset="-79"/>
              </a:rPr>
              <a:t>%</a:t>
            </a:r>
            <a:r>
              <a:rPr lang="he-IL" sz="2400" b="0" i="0" u="none" strike="noStrike" baseline="0" dirty="0">
                <a:solidFill>
                  <a:srgbClr val="002060"/>
                </a:solidFill>
                <a:effectLst/>
                <a:latin typeface="David" panose="020E0502060401010101" pitchFamily="34" charset="-79"/>
                <a:cs typeface="David" panose="020E0502060401010101" pitchFamily="34" charset="-79"/>
              </a:rPr>
              <a:t>)</a:t>
            </a:r>
            <a:endParaRPr lang="he-IL" sz="2400" dirty="0">
              <a:solidFill>
                <a:srgbClr val="00206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265364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D276F412-4384-4B3A-B2C8-1C78F3FF8512}" type="slidenum">
              <a:rPr lang="he-IL" b="1" smtClean="0">
                <a:solidFill>
                  <a:srgbClr val="003E7E"/>
                </a:solidFill>
                <a:latin typeface="David" panose="020E0502060401010101" pitchFamily="34" charset="-79"/>
                <a:cs typeface="David" panose="020E0502060401010101" pitchFamily="34" charset="-79"/>
              </a:rPr>
              <a:t>7</a:t>
            </a:fld>
            <a:endParaRPr lang="aa-ET" b="1" dirty="0">
              <a:solidFill>
                <a:srgbClr val="003E7E"/>
              </a:solidFill>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4B8F2D69-7597-5FE2-EDB9-20305DB78251}"/>
              </a:ext>
            </a:extLst>
          </p:cNvPr>
          <p:cNvSpPr txBox="1"/>
          <p:nvPr/>
        </p:nvSpPr>
        <p:spPr>
          <a:xfrm>
            <a:off x="8569627" y="1636391"/>
            <a:ext cx="3324386" cy="954107"/>
          </a:xfrm>
          <a:prstGeom prst="rect">
            <a:avLst/>
          </a:prstGeom>
          <a:noFill/>
        </p:spPr>
        <p:txBody>
          <a:bodyPr wrap="square">
            <a:spAutoFit/>
          </a:bodyPr>
          <a:lstStyle/>
          <a:p>
            <a:pPr algn="r" rtl="1"/>
            <a:r>
              <a:rPr lang="he-IL" sz="2800" b="1" dirty="0">
                <a:solidFill>
                  <a:srgbClr val="FF5E54"/>
                </a:solidFill>
                <a:latin typeface="David" panose="020E0502060401010101" pitchFamily="34" charset="-79"/>
                <a:cs typeface="David" panose="020E0502060401010101" pitchFamily="34" charset="-79"/>
              </a:rPr>
              <a:t>השתלבות הדרגתית בתעסוקה</a:t>
            </a:r>
            <a:endParaRPr lang="he-IL" sz="2000" dirty="0">
              <a:solidFill>
                <a:srgbClr val="003E7E"/>
              </a:solidFill>
              <a:effectLst/>
              <a:latin typeface="David" panose="020E0502060401010101" pitchFamily="34" charset="-79"/>
              <a:cs typeface="David" panose="020E0502060401010101" pitchFamily="34" charset="-79"/>
            </a:endParaRPr>
          </a:p>
        </p:txBody>
      </p:sp>
      <p:graphicFrame>
        <p:nvGraphicFramePr>
          <p:cNvPr id="10" name="מציין מיקום תוכן 3">
            <a:extLst>
              <a:ext uri="{FF2B5EF4-FFF2-40B4-BE49-F238E27FC236}">
                <a16:creationId xmlns:a16="http://schemas.microsoft.com/office/drawing/2014/main" id="{00000000-0008-0000-0D00-000002000000}"/>
              </a:ext>
            </a:extLst>
          </p:cNvPr>
          <p:cNvGraphicFramePr>
            <a:graphicFrameLocks/>
          </p:cNvGraphicFramePr>
          <p:nvPr>
            <p:extLst>
              <p:ext uri="{D42A27DB-BD31-4B8C-83A1-F6EECF244321}">
                <p14:modId xmlns:p14="http://schemas.microsoft.com/office/powerpoint/2010/main" val="2197869787"/>
              </p:ext>
            </p:extLst>
          </p:nvPr>
        </p:nvGraphicFramePr>
        <p:xfrm>
          <a:off x="178676" y="1261241"/>
          <a:ext cx="8501498" cy="5269426"/>
        </p:xfrm>
        <a:graphic>
          <a:graphicData uri="http://schemas.openxmlformats.org/drawingml/2006/chart">
            <c:chart xmlns:c="http://schemas.openxmlformats.org/drawingml/2006/chart" xmlns:r="http://schemas.openxmlformats.org/officeDocument/2006/relationships" r:id="rId4"/>
          </a:graphicData>
        </a:graphic>
      </p:graphicFrame>
      <p:sp>
        <p:nvSpPr>
          <p:cNvPr id="6" name="תיבת טקסט 5">
            <a:extLst>
              <a:ext uri="{FF2B5EF4-FFF2-40B4-BE49-F238E27FC236}">
                <a16:creationId xmlns:a16="http://schemas.microsoft.com/office/drawing/2014/main" id="{61AA8124-A262-4FE0-BF5A-77847D90941D}"/>
              </a:ext>
            </a:extLst>
          </p:cNvPr>
          <p:cNvSpPr txBox="1"/>
          <p:nvPr/>
        </p:nvSpPr>
        <p:spPr>
          <a:xfrm>
            <a:off x="-1" y="223809"/>
            <a:ext cx="6567056" cy="830997"/>
          </a:xfrm>
          <a:prstGeom prst="rect">
            <a:avLst/>
          </a:prstGeom>
          <a:noFill/>
        </p:spPr>
        <p:txBody>
          <a:bodyPr wrap="square">
            <a:spAutoFit/>
          </a:bodyPr>
          <a:lstStyle/>
          <a:p>
            <a:pPr algn="ctr" rtl="1">
              <a:defRPr sz="1400" b="0" i="0" u="none" strike="noStrike" kern="1200" spc="0" baseline="0">
                <a:solidFill>
                  <a:prstClr val="black">
                    <a:lumMod val="65000"/>
                    <a:lumOff val="35000"/>
                  </a:prstClr>
                </a:solidFill>
                <a:latin typeface="+mn-lt"/>
                <a:ea typeface="+mn-ea"/>
                <a:cs typeface="+mn-cs"/>
              </a:defRPr>
            </a:pPr>
            <a:r>
              <a:rPr lang="he-IL" sz="2400" b="1" dirty="0">
                <a:solidFill>
                  <a:srgbClr val="002060"/>
                </a:solidFill>
                <a:latin typeface="David" panose="020E0502060401010101" pitchFamily="34" charset="-79"/>
                <a:cs typeface="David" panose="020E0502060401010101" pitchFamily="34" charset="-79"/>
              </a:rPr>
              <a:t>לימודים בכולל ותעסוקה של גברים חרדים בני 34-25</a:t>
            </a:r>
            <a:br>
              <a:rPr lang="he-IL" sz="2400" b="1" dirty="0">
                <a:solidFill>
                  <a:srgbClr val="002060"/>
                </a:solidFill>
                <a:latin typeface="David" panose="020E0502060401010101" pitchFamily="34" charset="-79"/>
                <a:cs typeface="David" panose="020E0502060401010101" pitchFamily="34" charset="-79"/>
              </a:rPr>
            </a:br>
            <a:r>
              <a:rPr lang="he-IL" sz="2400" b="1" dirty="0">
                <a:solidFill>
                  <a:srgbClr val="002060"/>
                </a:solidFill>
                <a:latin typeface="David" panose="020E0502060401010101" pitchFamily="34" charset="-79"/>
                <a:cs typeface="David" panose="020E0502060401010101" pitchFamily="34" charset="-79"/>
              </a:rPr>
              <a:t>לפי מספר השנים מההשתלבות בתעסוקה, 2019 </a:t>
            </a:r>
            <a:r>
              <a:rPr lang="he-IL" sz="2400" dirty="0">
                <a:solidFill>
                  <a:srgbClr val="002060"/>
                </a:solidFill>
                <a:latin typeface="David" panose="020E0502060401010101" pitchFamily="34" charset="-79"/>
                <a:cs typeface="David" panose="020E0502060401010101" pitchFamily="34" charset="-79"/>
              </a:rPr>
              <a:t>(%)</a:t>
            </a:r>
          </a:p>
        </p:txBody>
      </p:sp>
    </p:spTree>
    <p:extLst>
      <p:ext uri="{BB962C8B-B14F-4D97-AF65-F5344CB8AC3E}">
        <p14:creationId xmlns:p14="http://schemas.microsoft.com/office/powerpoint/2010/main" val="1410113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D873093C-E4D0-44F8-85E6-871BBE9EEA9B}" type="slidenum">
              <a:rPr lang="he-IL" b="1" smtClean="0">
                <a:solidFill>
                  <a:srgbClr val="003E7E"/>
                </a:solidFill>
                <a:latin typeface="David" panose="020E0502060401010101" pitchFamily="34" charset="-79"/>
                <a:cs typeface="David" panose="020E0502060401010101" pitchFamily="34" charset="-79"/>
              </a:rPr>
              <a:t>8</a:t>
            </a:fld>
            <a:endParaRPr lang="aa-ET" b="1" dirty="0">
              <a:solidFill>
                <a:srgbClr val="003E7E"/>
              </a:solidFill>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4B8F2D69-7597-5FE2-EDB9-20305DB78251}"/>
              </a:ext>
            </a:extLst>
          </p:cNvPr>
          <p:cNvSpPr txBox="1"/>
          <p:nvPr/>
        </p:nvSpPr>
        <p:spPr>
          <a:xfrm>
            <a:off x="8402303" y="1463951"/>
            <a:ext cx="3324386" cy="2246769"/>
          </a:xfrm>
          <a:prstGeom prst="rect">
            <a:avLst/>
          </a:prstGeom>
          <a:noFill/>
        </p:spPr>
        <p:txBody>
          <a:bodyPr wrap="square">
            <a:spAutoFit/>
          </a:bodyPr>
          <a:lstStyle/>
          <a:p>
            <a:pPr algn="r" rtl="1"/>
            <a:r>
              <a:rPr lang="he-IL" sz="2800" b="1" dirty="0">
                <a:solidFill>
                  <a:srgbClr val="FF5E54"/>
                </a:solidFill>
                <a:latin typeface="David" panose="020E0502060401010101" pitchFamily="34" charset="-79"/>
                <a:cs typeface="David" panose="020E0502060401010101" pitchFamily="34" charset="-79"/>
              </a:rPr>
              <a:t>שיעור התעסוקה של גברים חרדים שלמדו בישיבה בשנת 2013</a:t>
            </a:r>
            <a:br>
              <a:rPr lang="he-IL" sz="2800" b="1" dirty="0">
                <a:solidFill>
                  <a:srgbClr val="FF5E54"/>
                </a:solidFill>
                <a:latin typeface="David" panose="020E0502060401010101" pitchFamily="34" charset="-79"/>
                <a:cs typeface="David" panose="020E0502060401010101" pitchFamily="34" charset="-79"/>
              </a:rPr>
            </a:br>
            <a:r>
              <a:rPr lang="he-IL" sz="2800" b="1" dirty="0">
                <a:solidFill>
                  <a:srgbClr val="FF5E54"/>
                </a:solidFill>
                <a:latin typeface="David" panose="020E0502060401010101" pitchFamily="34" charset="-79"/>
                <a:cs typeface="David" panose="020E0502060401010101" pitchFamily="34" charset="-79"/>
              </a:rPr>
              <a:t>כפול משל אלו שלמדו בשנת 1997</a:t>
            </a:r>
            <a:endParaRPr lang="he-IL" sz="2000" dirty="0">
              <a:solidFill>
                <a:srgbClr val="003E7E"/>
              </a:solidFill>
              <a:effectLst/>
              <a:latin typeface="David" panose="020E0502060401010101" pitchFamily="34" charset="-79"/>
              <a:cs typeface="David" panose="020E0502060401010101" pitchFamily="34" charset="-79"/>
            </a:endParaRPr>
          </a:p>
        </p:txBody>
      </p:sp>
      <p:graphicFrame>
        <p:nvGraphicFramePr>
          <p:cNvPr id="10" name="תרשים 9"/>
          <p:cNvGraphicFramePr>
            <a:graphicFrameLocks noGrp="1"/>
          </p:cNvGraphicFramePr>
          <p:nvPr>
            <p:extLst>
              <p:ext uri="{D42A27DB-BD31-4B8C-83A1-F6EECF244321}">
                <p14:modId xmlns:p14="http://schemas.microsoft.com/office/powerpoint/2010/main" val="2002129096"/>
              </p:ext>
            </p:extLst>
          </p:nvPr>
        </p:nvGraphicFramePr>
        <p:xfrm>
          <a:off x="178676" y="1240221"/>
          <a:ext cx="7758316" cy="5087427"/>
        </p:xfrm>
        <a:graphic>
          <a:graphicData uri="http://schemas.openxmlformats.org/drawingml/2006/chart">
            <c:chart xmlns:c="http://schemas.openxmlformats.org/drawingml/2006/chart" xmlns:r="http://schemas.openxmlformats.org/officeDocument/2006/relationships" r:id="rId4"/>
          </a:graphicData>
        </a:graphic>
      </p:graphicFrame>
      <p:sp>
        <p:nvSpPr>
          <p:cNvPr id="6" name="תיבת טקסט 5">
            <a:extLst>
              <a:ext uri="{FF2B5EF4-FFF2-40B4-BE49-F238E27FC236}">
                <a16:creationId xmlns:a16="http://schemas.microsoft.com/office/drawing/2014/main" id="{25A5D07C-4C49-8D6F-2245-E2CA21B06F0F}"/>
              </a:ext>
            </a:extLst>
          </p:cNvPr>
          <p:cNvSpPr txBox="1"/>
          <p:nvPr/>
        </p:nvSpPr>
        <p:spPr>
          <a:xfrm>
            <a:off x="-1" y="217321"/>
            <a:ext cx="8284465" cy="830997"/>
          </a:xfrm>
          <a:prstGeom prst="rect">
            <a:avLst/>
          </a:prstGeom>
          <a:noFill/>
        </p:spPr>
        <p:txBody>
          <a:bodyPr wrap="square">
            <a:spAutoFit/>
          </a:bodyPr>
          <a:lstStyle/>
          <a:p>
            <a:pPr algn="ctr" rtl="1">
              <a:defRPr sz="1400" b="0" i="0" u="none" strike="noStrike" kern="1200" spc="0" baseline="0">
                <a:solidFill>
                  <a:prstClr val="black">
                    <a:lumMod val="65000"/>
                    <a:lumOff val="35000"/>
                  </a:prstClr>
                </a:solidFill>
                <a:latin typeface="+mn-lt"/>
                <a:ea typeface="+mn-ea"/>
                <a:cs typeface="+mn-cs"/>
              </a:defRPr>
            </a:pPr>
            <a:r>
              <a:rPr lang="he-IL" sz="2400" b="1" dirty="0">
                <a:solidFill>
                  <a:srgbClr val="002060"/>
                </a:solidFill>
                <a:effectLst/>
                <a:latin typeface="David" panose="020E0502060401010101" pitchFamily="34" charset="-79"/>
                <a:cs typeface="David" panose="020E0502060401010101" pitchFamily="34" charset="-79"/>
              </a:rPr>
              <a:t>השיעור המצטבר של הנכנסים לראשונה לתעסוקה לפי מספר השנים שחלפו מאז הלימודים בישיבה בגיל 18 ושנת הלימודים בה </a:t>
            </a:r>
            <a:r>
              <a:rPr lang="he-IL" sz="2400" dirty="0">
                <a:solidFill>
                  <a:srgbClr val="002060"/>
                </a:solidFill>
                <a:effectLst/>
                <a:latin typeface="David" panose="020E0502060401010101" pitchFamily="34" charset="-79"/>
                <a:cs typeface="David" panose="020E0502060401010101" pitchFamily="34" charset="-79"/>
              </a:rPr>
              <a:t>(%)</a:t>
            </a:r>
            <a:endParaRPr lang="he-IL" dirty="0">
              <a:solidFill>
                <a:srgbClr val="002060"/>
              </a:solidFill>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484782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BF8C091-700F-32F2-8F53-1B211C1C04F1}"/>
              </a:ext>
            </a:extLst>
          </p:cNvPr>
          <p:cNvSpPr txBox="1"/>
          <p:nvPr/>
        </p:nvSpPr>
        <p:spPr>
          <a:xfrm>
            <a:off x="1" y="2587336"/>
            <a:ext cx="6096000" cy="1200329"/>
          </a:xfrm>
          <a:prstGeom prst="rect">
            <a:avLst/>
          </a:prstGeom>
          <a:noFill/>
        </p:spPr>
        <p:txBody>
          <a:bodyPr wrap="square" rtlCol="0">
            <a:spAutoFit/>
          </a:bodyPr>
          <a:lstStyle/>
          <a:p>
            <a:pPr algn="ctr"/>
            <a:r>
              <a:rPr lang="he-IL" sz="3600" dirty="0">
                <a:solidFill>
                  <a:schemeClr val="bg1"/>
                </a:solidFill>
                <a:latin typeface=""/>
              </a:rPr>
              <a:t>שקף שער</a:t>
            </a:r>
          </a:p>
          <a:p>
            <a:pPr algn="ctr"/>
            <a:r>
              <a:rPr lang="he-IL" sz="3600" dirty="0">
                <a:solidFill>
                  <a:schemeClr val="bg1"/>
                </a:solidFill>
                <a:latin typeface=""/>
              </a:rPr>
              <a:t>וכותרת נושא לדוגמה</a:t>
            </a:r>
            <a:endParaRPr lang="aa-ET" sz="3600" dirty="0">
              <a:solidFill>
                <a:schemeClr val="bg1"/>
              </a:solidFill>
              <a:latin typeface=""/>
            </a:endParaRPr>
          </a:p>
        </p:txBody>
      </p:sp>
      <p:sp>
        <p:nvSpPr>
          <p:cNvPr id="2" name="TextBox 1">
            <a:extLst>
              <a:ext uri="{FF2B5EF4-FFF2-40B4-BE49-F238E27FC236}">
                <a16:creationId xmlns:a16="http://schemas.microsoft.com/office/drawing/2014/main" id="{EA0D35B2-42AA-8FF8-3435-5A7247216050}"/>
              </a:ext>
            </a:extLst>
          </p:cNvPr>
          <p:cNvSpPr txBox="1"/>
          <p:nvPr/>
        </p:nvSpPr>
        <p:spPr>
          <a:xfrm>
            <a:off x="1816679" y="4437651"/>
            <a:ext cx="2462645" cy="369332"/>
          </a:xfrm>
          <a:prstGeom prst="rect">
            <a:avLst/>
          </a:prstGeom>
          <a:noFill/>
        </p:spPr>
        <p:txBody>
          <a:bodyPr wrap="square" rtlCol="0">
            <a:spAutoFit/>
          </a:bodyPr>
          <a:lstStyle/>
          <a:p>
            <a:pPr algn="ctr"/>
            <a:r>
              <a:rPr lang="en-US" dirty="0">
                <a:solidFill>
                  <a:schemeClr val="bg1"/>
                </a:solidFill>
                <a:latin typeface=""/>
              </a:rPr>
              <a:t>17.07.2023</a:t>
            </a:r>
            <a:endParaRPr lang="aa-ET" dirty="0">
              <a:solidFill>
                <a:schemeClr val="bg1"/>
              </a:solidFill>
              <a:latin typeface=""/>
            </a:endParaRPr>
          </a:p>
        </p:txBody>
      </p:sp>
      <p:pic>
        <p:nvPicPr>
          <p:cNvPr id="7" name="Picture 6" descr="A blue and white rectangle&#10;&#10;Description automatically generated">
            <a:extLst>
              <a:ext uri="{FF2B5EF4-FFF2-40B4-BE49-F238E27FC236}">
                <a16:creationId xmlns:a16="http://schemas.microsoft.com/office/drawing/2014/main" id="{52327028-240C-3A83-1DFF-04FDE9D6A48B}"/>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F679120-3BDE-73BB-3DD6-E3959DBFC4B9}"/>
              </a:ext>
            </a:extLst>
          </p:cNvPr>
          <p:cNvSpPr txBox="1"/>
          <p:nvPr/>
        </p:nvSpPr>
        <p:spPr>
          <a:xfrm>
            <a:off x="657922" y="6530667"/>
            <a:ext cx="524108" cy="369332"/>
          </a:xfrm>
          <a:prstGeom prst="rect">
            <a:avLst/>
          </a:prstGeom>
          <a:noFill/>
        </p:spPr>
        <p:txBody>
          <a:bodyPr wrap="square" rtlCol="0">
            <a:spAutoFit/>
          </a:bodyPr>
          <a:lstStyle/>
          <a:p>
            <a:pPr algn="ctr"/>
            <a:fld id="{6A2C6DB2-429F-44E4-A49B-E90C94B4E51D}" type="slidenum">
              <a:rPr lang="he-IL" b="1" smtClean="0">
                <a:solidFill>
                  <a:srgbClr val="003E7E"/>
                </a:solidFill>
                <a:latin typeface="David" panose="020E0502060401010101" pitchFamily="34" charset="-79"/>
                <a:cs typeface="David" panose="020E0502060401010101" pitchFamily="34" charset="-79"/>
              </a:rPr>
              <a:t>9</a:t>
            </a:fld>
            <a:endParaRPr lang="aa-ET" b="1" dirty="0">
              <a:solidFill>
                <a:srgbClr val="003E7E"/>
              </a:solidFill>
              <a:latin typeface="David" panose="020E0502060401010101" pitchFamily="34" charset="-79"/>
              <a:cs typeface="David" panose="020E0502060401010101" pitchFamily="34" charset="-79"/>
            </a:endParaRPr>
          </a:p>
        </p:txBody>
      </p:sp>
      <p:sp>
        <p:nvSpPr>
          <p:cNvPr id="9" name="TextBox 8">
            <a:extLst>
              <a:ext uri="{FF2B5EF4-FFF2-40B4-BE49-F238E27FC236}">
                <a16:creationId xmlns:a16="http://schemas.microsoft.com/office/drawing/2014/main" id="{4B8F2D69-7597-5FE2-EDB9-20305DB78251}"/>
              </a:ext>
            </a:extLst>
          </p:cNvPr>
          <p:cNvSpPr txBox="1"/>
          <p:nvPr/>
        </p:nvSpPr>
        <p:spPr>
          <a:xfrm>
            <a:off x="8686256" y="1615789"/>
            <a:ext cx="3324386" cy="1384995"/>
          </a:xfrm>
          <a:prstGeom prst="rect">
            <a:avLst/>
          </a:prstGeom>
          <a:solidFill>
            <a:schemeClr val="bg1"/>
          </a:solidFill>
        </p:spPr>
        <p:txBody>
          <a:bodyPr wrap="square">
            <a:spAutoFit/>
          </a:bodyPr>
          <a:lstStyle/>
          <a:p>
            <a:pPr algn="r" rtl="1"/>
            <a:r>
              <a:rPr lang="he-IL" sz="2800" b="1" dirty="0">
                <a:solidFill>
                  <a:srgbClr val="FF5E54"/>
                </a:solidFill>
                <a:latin typeface="David" panose="020E0502060401010101" pitchFamily="34" charset="-79"/>
                <a:cs typeface="David" panose="020E0502060401010101" pitchFamily="34" charset="-79"/>
              </a:rPr>
              <a:t>עלייה חדה בתעסוקה בקרב אלו שהורדת גיל הפטור חלה עליהם </a:t>
            </a:r>
          </a:p>
        </p:txBody>
      </p:sp>
      <p:sp>
        <p:nvSpPr>
          <p:cNvPr id="13" name="TextBox 12"/>
          <p:cNvSpPr txBox="1"/>
          <p:nvPr/>
        </p:nvSpPr>
        <p:spPr>
          <a:xfrm>
            <a:off x="4369830" y="1432296"/>
            <a:ext cx="3853165" cy="338554"/>
          </a:xfrm>
          <a:prstGeom prst="rect">
            <a:avLst/>
          </a:prstGeom>
          <a:noFill/>
        </p:spPr>
        <p:txBody>
          <a:bodyPr wrap="square" rtlCol="1">
            <a:spAutoFit/>
          </a:bodyPr>
          <a:lstStyle/>
          <a:p>
            <a:pPr algn="ctr"/>
            <a:r>
              <a:rPr lang="he-IL" sz="1600" b="1" dirty="0">
                <a:latin typeface="David" panose="020E0502060401010101" pitchFamily="34" charset="-79"/>
                <a:cs typeface="David" panose="020E0502060401010101" pitchFamily="34" charset="-79"/>
              </a:rPr>
              <a:t>מועסקים ולא לומדים בישיבה/כולל</a:t>
            </a:r>
          </a:p>
        </p:txBody>
      </p:sp>
      <p:sp>
        <p:nvSpPr>
          <p:cNvPr id="14" name="TextBox 13"/>
          <p:cNvSpPr txBox="1"/>
          <p:nvPr/>
        </p:nvSpPr>
        <p:spPr>
          <a:xfrm>
            <a:off x="173538" y="1396580"/>
            <a:ext cx="3905373" cy="338554"/>
          </a:xfrm>
          <a:prstGeom prst="rect">
            <a:avLst/>
          </a:prstGeom>
          <a:noFill/>
        </p:spPr>
        <p:txBody>
          <a:bodyPr wrap="square" rtlCol="1">
            <a:spAutoFit/>
          </a:bodyPr>
          <a:lstStyle/>
          <a:p>
            <a:pPr algn="ctr"/>
            <a:r>
              <a:rPr lang="he-IL" sz="1600" b="1" dirty="0">
                <a:latin typeface="David" panose="020E0502060401010101" pitchFamily="34" charset="-79"/>
                <a:cs typeface="David" panose="020E0502060401010101" pitchFamily="34" charset="-79"/>
              </a:rPr>
              <a:t>מועסקים ולומדים בישיבה/כולל</a:t>
            </a:r>
          </a:p>
        </p:txBody>
      </p:sp>
      <p:sp>
        <p:nvSpPr>
          <p:cNvPr id="8" name="תיבת טקסט 7">
            <a:extLst>
              <a:ext uri="{FF2B5EF4-FFF2-40B4-BE49-F238E27FC236}">
                <a16:creationId xmlns:a16="http://schemas.microsoft.com/office/drawing/2014/main" id="{A7838856-7314-51EE-2A77-EF9E8D5ED340}"/>
              </a:ext>
            </a:extLst>
          </p:cNvPr>
          <p:cNvSpPr txBox="1"/>
          <p:nvPr/>
        </p:nvSpPr>
        <p:spPr>
          <a:xfrm>
            <a:off x="70760" y="0"/>
            <a:ext cx="8284465" cy="1200329"/>
          </a:xfrm>
          <a:prstGeom prst="rect">
            <a:avLst/>
          </a:prstGeom>
          <a:noFill/>
        </p:spPr>
        <p:txBody>
          <a:bodyPr wrap="square">
            <a:spAutoFit/>
          </a:bodyPr>
          <a:lstStyle/>
          <a:p>
            <a:pPr algn="ctr" rtl="1">
              <a:defRPr sz="1400" b="0" i="0" u="none" strike="noStrike" kern="1200" spc="0" baseline="0">
                <a:solidFill>
                  <a:prstClr val="black">
                    <a:lumMod val="65000"/>
                    <a:lumOff val="35000"/>
                  </a:prstClr>
                </a:solidFill>
                <a:latin typeface="+mn-lt"/>
                <a:ea typeface="+mn-ea"/>
                <a:cs typeface="+mn-cs"/>
              </a:defRPr>
            </a:pPr>
            <a:r>
              <a:rPr lang="he-IL" sz="2400" b="1" dirty="0">
                <a:solidFill>
                  <a:srgbClr val="002060"/>
                </a:solidFill>
                <a:effectLst/>
                <a:latin typeface="David" panose="020E0502060401010101" pitchFamily="34" charset="-79"/>
                <a:cs typeface="David" panose="020E0502060401010101" pitchFamily="34" charset="-79"/>
              </a:rPr>
              <a:t>השיעור המצטבר של הנכנסים לראשונה לתעסוקה, לפי מספר השנים שחלפו מאז הלימודים בישיבה בגיל 18 ושנת הלימודים בה, </a:t>
            </a:r>
          </a:p>
          <a:p>
            <a:pPr algn="ctr" rtl="1">
              <a:defRPr sz="1400" b="0" i="0" u="none" strike="noStrike" kern="1200" spc="0" baseline="0">
                <a:solidFill>
                  <a:prstClr val="black">
                    <a:lumMod val="65000"/>
                    <a:lumOff val="35000"/>
                  </a:prstClr>
                </a:solidFill>
                <a:latin typeface="+mn-lt"/>
                <a:ea typeface="+mn-ea"/>
                <a:cs typeface="+mn-cs"/>
              </a:defRPr>
            </a:pPr>
            <a:r>
              <a:rPr lang="he-IL" sz="2400" b="1" dirty="0">
                <a:solidFill>
                  <a:srgbClr val="002060"/>
                </a:solidFill>
                <a:effectLst/>
                <a:latin typeface="David" panose="020E0502060401010101" pitchFamily="34" charset="-79"/>
                <a:cs typeface="David" panose="020E0502060401010101" pitchFamily="34" charset="-79"/>
              </a:rPr>
              <a:t>ולפי שילוב תעסוקה עם לימודים בישיבה/כולל </a:t>
            </a:r>
            <a:r>
              <a:rPr lang="he-IL" sz="2400" dirty="0">
                <a:solidFill>
                  <a:srgbClr val="002060"/>
                </a:solidFill>
                <a:effectLst/>
                <a:latin typeface="David" panose="020E0502060401010101" pitchFamily="34" charset="-79"/>
                <a:cs typeface="David" panose="020E0502060401010101" pitchFamily="34" charset="-79"/>
              </a:rPr>
              <a:t>(%)</a:t>
            </a:r>
            <a:endParaRPr lang="he-IL" dirty="0">
              <a:solidFill>
                <a:srgbClr val="002060"/>
              </a:solidFill>
              <a:effectLst/>
              <a:latin typeface="David" panose="020E0502060401010101" pitchFamily="34" charset="-79"/>
              <a:cs typeface="David" panose="020E0502060401010101" pitchFamily="34" charset="-79"/>
            </a:endParaRPr>
          </a:p>
        </p:txBody>
      </p:sp>
      <p:pic>
        <p:nvPicPr>
          <p:cNvPr id="4" name="תמונה 3">
            <a:extLst>
              <a:ext uri="{FF2B5EF4-FFF2-40B4-BE49-F238E27FC236}">
                <a16:creationId xmlns:a16="http://schemas.microsoft.com/office/drawing/2014/main" id="{A628E85E-4AEF-7E95-5EE5-6A24FCBDDA20}"/>
              </a:ext>
            </a:extLst>
          </p:cNvPr>
          <p:cNvPicPr>
            <a:picLocks noChangeAspect="1"/>
          </p:cNvPicPr>
          <p:nvPr/>
        </p:nvPicPr>
        <p:blipFill>
          <a:blip r:embed="rId4"/>
          <a:stretch>
            <a:fillRect/>
          </a:stretch>
        </p:blipFill>
        <p:spPr>
          <a:xfrm>
            <a:off x="235368" y="1685749"/>
            <a:ext cx="4024831" cy="2628676"/>
          </a:xfrm>
          <a:prstGeom prst="rect">
            <a:avLst/>
          </a:prstGeom>
        </p:spPr>
      </p:pic>
      <p:pic>
        <p:nvPicPr>
          <p:cNvPr id="5" name="תמונה 4">
            <a:extLst>
              <a:ext uri="{FF2B5EF4-FFF2-40B4-BE49-F238E27FC236}">
                <a16:creationId xmlns:a16="http://schemas.microsoft.com/office/drawing/2014/main" id="{DBA2517B-C7CE-27DA-294F-13D23560B4A1}"/>
              </a:ext>
            </a:extLst>
          </p:cNvPr>
          <p:cNvPicPr>
            <a:picLocks noChangeAspect="1"/>
          </p:cNvPicPr>
          <p:nvPr/>
        </p:nvPicPr>
        <p:blipFill>
          <a:blip r:embed="rId5"/>
          <a:stretch>
            <a:fillRect/>
          </a:stretch>
        </p:blipFill>
        <p:spPr>
          <a:xfrm>
            <a:off x="4491829" y="1782359"/>
            <a:ext cx="3962796" cy="2588160"/>
          </a:xfrm>
          <a:prstGeom prst="rect">
            <a:avLst/>
          </a:prstGeom>
        </p:spPr>
      </p:pic>
      <p:pic>
        <p:nvPicPr>
          <p:cNvPr id="10" name="תמונה 9">
            <a:extLst>
              <a:ext uri="{FF2B5EF4-FFF2-40B4-BE49-F238E27FC236}">
                <a16:creationId xmlns:a16="http://schemas.microsoft.com/office/drawing/2014/main" id="{FEF71D73-694B-23D0-B435-9C5A521E8722}"/>
              </a:ext>
            </a:extLst>
          </p:cNvPr>
          <p:cNvPicPr>
            <a:picLocks noChangeAspect="1"/>
          </p:cNvPicPr>
          <p:nvPr/>
        </p:nvPicPr>
        <p:blipFill rotWithShape="1">
          <a:blip r:embed="rId6"/>
          <a:srcRect l="24010" t="89838" r="20889" b="5360"/>
          <a:stretch/>
        </p:blipFill>
        <p:spPr>
          <a:xfrm>
            <a:off x="2607918" y="4539714"/>
            <a:ext cx="4276315" cy="244463"/>
          </a:xfrm>
          <a:prstGeom prst="rect">
            <a:avLst/>
          </a:prstGeom>
        </p:spPr>
      </p:pic>
    </p:spTree>
    <p:extLst>
      <p:ext uri="{BB962C8B-B14F-4D97-AF65-F5344CB8AC3E}">
        <p14:creationId xmlns:p14="http://schemas.microsoft.com/office/powerpoint/2010/main" val="32081448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1783</TotalTime>
  <Words>3312</Words>
  <Application>Microsoft Office PowerPoint</Application>
  <PresentationFormat>מסך רחב</PresentationFormat>
  <Paragraphs>293</Paragraphs>
  <Slides>25</Slides>
  <Notes>23</Notes>
  <HiddenSlides>6</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25</vt:i4>
      </vt:variant>
    </vt:vector>
  </HeadingPairs>
  <TitlesOfParts>
    <vt:vector size="30" baseType="lpstr">
      <vt:lpstr>Arial</vt:lpstr>
      <vt:lpstr>Calibri</vt:lpstr>
      <vt:lpstr>Calibri Light</vt:lpstr>
      <vt:lpstr>David</vt:lpstr>
      <vt:lpstr>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Lina ELEMENT</dc:creator>
  <cp:lastModifiedBy>אברהם זופניק</cp:lastModifiedBy>
  <cp:revision>122</cp:revision>
  <dcterms:created xsi:type="dcterms:W3CDTF">2023-07-17T09:19:41Z</dcterms:created>
  <dcterms:modified xsi:type="dcterms:W3CDTF">2024-06-17T14:44:22Z</dcterms:modified>
</cp:coreProperties>
</file>